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notesSlides/notesSlide12.xml" ContentType="application/vnd.openxmlformats-officedocument.presentationml.notesSlide+xml"/>
  <Override PartName="/ppt/activeX/activeX2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  <p:sldMasterId id="2147483655" r:id="rId2"/>
  </p:sldMasterIdLst>
  <p:notesMasterIdLst>
    <p:notesMasterId r:id="rId45"/>
  </p:notesMasterIdLst>
  <p:sldIdLst>
    <p:sldId id="256" r:id="rId3"/>
    <p:sldId id="257" r:id="rId4"/>
    <p:sldId id="259" r:id="rId5"/>
    <p:sldId id="288" r:id="rId6"/>
    <p:sldId id="258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85" r:id="rId15"/>
    <p:sldId id="272" r:id="rId16"/>
    <p:sldId id="273" r:id="rId17"/>
    <p:sldId id="274" r:id="rId18"/>
    <p:sldId id="303" r:id="rId19"/>
    <p:sldId id="275" r:id="rId20"/>
    <p:sldId id="276" r:id="rId21"/>
    <p:sldId id="277" r:id="rId22"/>
    <p:sldId id="292" r:id="rId23"/>
    <p:sldId id="293" r:id="rId24"/>
    <p:sldId id="294" r:id="rId25"/>
    <p:sldId id="295" r:id="rId26"/>
    <p:sldId id="278" r:id="rId27"/>
    <p:sldId id="279" r:id="rId28"/>
    <p:sldId id="280" r:id="rId29"/>
    <p:sldId id="281" r:id="rId30"/>
    <p:sldId id="282" r:id="rId31"/>
    <p:sldId id="297" r:id="rId32"/>
    <p:sldId id="286" r:id="rId33"/>
    <p:sldId id="283" r:id="rId34"/>
    <p:sldId id="299" r:id="rId35"/>
    <p:sldId id="300" r:id="rId36"/>
    <p:sldId id="304" r:id="rId37"/>
    <p:sldId id="301" r:id="rId38"/>
    <p:sldId id="298" r:id="rId39"/>
    <p:sldId id="284" r:id="rId40"/>
    <p:sldId id="287" r:id="rId41"/>
    <p:sldId id="291" r:id="rId42"/>
    <p:sldId id="302" r:id="rId43"/>
    <p:sldId id="289" r:id="rId44"/>
  </p:sldIdLst>
  <p:sldSz cx="9144000" cy="6858000" type="screen4x3"/>
  <p:notesSz cx="6858000" cy="9144000"/>
  <p:custDataLst>
    <p:tags r:id="rId46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D3D"/>
    <a:srgbClr val="332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4007" autoAdjust="0"/>
  </p:normalViewPr>
  <p:slideViewPr>
    <p:cSldViewPr snapToGrid="0">
      <p:cViewPr varScale="1">
        <p:scale>
          <a:sx n="122" d="100"/>
          <a:sy n="122" d="100"/>
        </p:scale>
        <p:origin x="156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kc\Desktop\capture%20resul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kc\Desktop\capture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Wireshark Windows 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0.15</c:v>
                </c:pt>
                <c:pt idx="1">
                  <c:v>0.35</c:v>
                </c:pt>
                <c:pt idx="2">
                  <c:v>0.5</c:v>
                </c:pt>
                <c:pt idx="3">
                  <c:v>1.1000000000000001</c:v>
                </c:pt>
                <c:pt idx="4">
                  <c:v>1.7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609216"/>
        <c:axId val="2926056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TCPDump Linux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0.7</c:v>
                      </c:pt>
                      <c:pt idx="1">
                        <c:v>1.05</c:v>
                      </c:pt>
                      <c:pt idx="2">
                        <c:v>1.7</c:v>
                      </c:pt>
                      <c:pt idx="3">
                        <c:v>2.75</c:v>
                      </c:pt>
                      <c:pt idx="4">
                        <c:v>4.3499999999999996</c:v>
                      </c:pt>
                      <c:pt idx="5">
                        <c:v>5.85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Solarcap Linux RAM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10</c:v>
                      </c:pt>
                      <c:pt idx="5">
                        <c:v>10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2609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605688"/>
        <c:crosses val="autoZero"/>
        <c:auto val="1"/>
        <c:lblAlgn val="ctr"/>
        <c:lblOffset val="100"/>
        <c:noMultiLvlLbl val="0"/>
      </c:catAx>
      <c:valAx>
        <c:axId val="29260568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60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Dumpcap Linux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2.0499999999999998</c:v>
                </c:pt>
                <c:pt idx="4">
                  <c:v>3.3</c:v>
                </c:pt>
                <c:pt idx="5">
                  <c:v>4.8499999999999996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4.3499999999999996</c:v>
                </c:pt>
                <c:pt idx="5">
                  <c:v>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2606472"/>
        <c:axId val="226416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Solarcap Linux RAM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10</c:v>
                      </c:pt>
                      <c:pt idx="5">
                        <c:v>10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2606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6416608"/>
        <c:crosses val="autoZero"/>
        <c:auto val="1"/>
        <c:lblAlgn val="ctr"/>
        <c:lblOffset val="100"/>
        <c:noMultiLvlLbl val="0"/>
      </c:catAx>
      <c:valAx>
        <c:axId val="22641660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260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4.3499999999999996</c:v>
                </c:pt>
                <c:pt idx="5">
                  <c:v>5.85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4.5999999999999996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13472"/>
        <c:axId val="226418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26413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6418176"/>
        <c:crosses val="autoZero"/>
        <c:auto val="1"/>
        <c:lblAlgn val="ctr"/>
        <c:lblOffset val="100"/>
        <c:noMultiLvlLbl val="0"/>
      </c:catAx>
      <c:valAx>
        <c:axId val="2264181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64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4.3499999999999996</c:v>
                </c:pt>
                <c:pt idx="5">
                  <c:v>5.85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4.5999999999999996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985160"/>
        <c:axId val="393176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1985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3176360"/>
        <c:crosses val="autoZero"/>
        <c:auto val="1"/>
        <c:lblAlgn val="ctr"/>
        <c:lblOffset val="100"/>
        <c:noMultiLvlLbl val="0"/>
      </c:catAx>
      <c:valAx>
        <c:axId val="3931763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198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Solarcap Thunderbolt 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5.8</c:v>
                </c:pt>
                <c:pt idx="3">
                  <c:v>6.7</c:v>
                </c:pt>
                <c:pt idx="4">
                  <c:v>7.1</c:v>
                </c:pt>
                <c:pt idx="5">
                  <c:v>7.3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28400"/>
        <c:axId val="291245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TCPDump Linux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0.7</c:v>
                      </c:pt>
                      <c:pt idx="1">
                        <c:v>1.05</c:v>
                      </c:pt>
                      <c:pt idx="2">
                        <c:v>1.7</c:v>
                      </c:pt>
                      <c:pt idx="3">
                        <c:v>2.75</c:v>
                      </c:pt>
                      <c:pt idx="4">
                        <c:v>4.3499999999999996</c:v>
                      </c:pt>
                      <c:pt idx="5">
                        <c:v>5.85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742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1245480"/>
        <c:crosses val="autoZero"/>
        <c:auto val="1"/>
        <c:lblAlgn val="ctr"/>
        <c:lblOffset val="100"/>
        <c:noMultiLvlLbl val="0"/>
      </c:catAx>
      <c:valAx>
        <c:axId val="291245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97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Wireshark Windows 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0.15</c:v>
                </c:pt>
                <c:pt idx="1">
                  <c:v>0.35</c:v>
                </c:pt>
                <c:pt idx="2">
                  <c:v>0.5</c:v>
                </c:pt>
                <c:pt idx="3">
                  <c:v>1.1000000000000001</c:v>
                </c:pt>
                <c:pt idx="4">
                  <c:v>1.7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Dumpcap Linux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2.0499999999999998</c:v>
                </c:pt>
                <c:pt idx="4">
                  <c:v>3.3</c:v>
                </c:pt>
                <c:pt idx="5">
                  <c:v>4.8499999999999996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4.3499999999999996</c:v>
                </c:pt>
                <c:pt idx="5">
                  <c:v>5.85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Solarcap Thunderbolt 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5.8</c:v>
                </c:pt>
                <c:pt idx="3">
                  <c:v>6.7</c:v>
                </c:pt>
                <c:pt idx="4">
                  <c:v>7.1</c:v>
                </c:pt>
                <c:pt idx="5">
                  <c:v>7.3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4.5999999999999996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254824"/>
        <c:axId val="386256000"/>
      </c:barChart>
      <c:catAx>
        <c:axId val="386254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6256000"/>
        <c:crosses val="autoZero"/>
        <c:auto val="1"/>
        <c:lblAlgn val="ctr"/>
        <c:lblOffset val="100"/>
        <c:noMultiLvlLbl val="0"/>
      </c:catAx>
      <c:valAx>
        <c:axId val="3862560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8625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0.15</c:v>
                </c:pt>
                <c:pt idx="1">
                  <c:v>0.4</c:v>
                </c:pt>
                <c:pt idx="2">
                  <c:v>0.4</c:v>
                </c:pt>
                <c:pt idx="3">
                  <c:v>0.7</c:v>
                </c:pt>
                <c:pt idx="4">
                  <c:v>1</c:v>
                </c:pt>
                <c:pt idx="5">
                  <c:v>1.4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0.35</c:v>
                </c:pt>
                <c:pt idx="1">
                  <c:v>0.65</c:v>
                </c:pt>
                <c:pt idx="2">
                  <c:v>0.7</c:v>
                </c:pt>
                <c:pt idx="3">
                  <c:v>1.05</c:v>
                </c:pt>
                <c:pt idx="4">
                  <c:v>1</c:v>
                </c:pt>
                <c:pt idx="5">
                  <c:v>2.7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0.5</c:v>
                </c:pt>
                <c:pt idx="1">
                  <c:v>1.2</c:v>
                </c:pt>
                <c:pt idx="2">
                  <c:v>1.3</c:v>
                </c:pt>
                <c:pt idx="3">
                  <c:v>1.7</c:v>
                </c:pt>
                <c:pt idx="4">
                  <c:v>5.8</c:v>
                </c:pt>
                <c:pt idx="5">
                  <c:v>4.5999999999999996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1.9</c:v>
                </c:pt>
                <c:pt idx="2">
                  <c:v>2.0499999999999998</c:v>
                </c:pt>
                <c:pt idx="3">
                  <c:v>2.75</c:v>
                </c:pt>
                <c:pt idx="4">
                  <c:v>6.7</c:v>
                </c:pt>
                <c:pt idx="5">
                  <c:v>5.35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1.7</c:v>
                </c:pt>
                <c:pt idx="1">
                  <c:v>2.75</c:v>
                </c:pt>
                <c:pt idx="2">
                  <c:v>3.3</c:v>
                </c:pt>
                <c:pt idx="3">
                  <c:v>4.3499999999999996</c:v>
                </c:pt>
                <c:pt idx="4">
                  <c:v>7.1</c:v>
                </c:pt>
                <c:pt idx="5">
                  <c:v>6.5</c:v>
                </c:pt>
                <c:pt idx="6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1500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2.2000000000000002</c:v>
                </c:pt>
                <c:pt idx="1">
                  <c:v>3.9</c:v>
                </c:pt>
                <c:pt idx="2">
                  <c:v>4.8499999999999996</c:v>
                </c:pt>
                <c:pt idx="3">
                  <c:v>5.85</c:v>
                </c:pt>
                <c:pt idx="4">
                  <c:v>7.3</c:v>
                </c:pt>
                <c:pt idx="5">
                  <c:v>7.2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260312"/>
        <c:axId val="386259920"/>
      </c:barChart>
      <c:catAx>
        <c:axId val="38626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59920"/>
        <c:crosses val="autoZero"/>
        <c:auto val="1"/>
        <c:lblAlgn val="ctr"/>
        <c:lblOffset val="100"/>
        <c:noMultiLvlLbl val="0"/>
      </c:catAx>
      <c:valAx>
        <c:axId val="38625992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6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970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9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4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74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01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50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2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68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98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26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7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59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44041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1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3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Pct val="100000"/>
              <a:defRPr sz="5400">
                <a:solidFill>
                  <a:schemeClr val="bg1"/>
                </a:solidFill>
              </a:defRPr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ts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899"/>
            <a:ext cx="7886700" cy="4183063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˗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3999" cy="166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op.org/" TargetMode="External"/><Relationship Id="rId7" Type="http://schemas.openxmlformats.org/officeDocument/2006/relationships/hyperlink" Target="http://www.macsales.com/" TargetMode="External"/><Relationship Id="rId2" Type="http://schemas.openxmlformats.org/officeDocument/2006/relationships/hyperlink" Target="http://www.intel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ireshark.org/" TargetMode="External"/><Relationship Id="rId5" Type="http://schemas.openxmlformats.org/officeDocument/2006/relationships/hyperlink" Target="http://www.tcpdump.org/" TargetMode="External"/><Relationship Id="rId4" Type="http://schemas.openxmlformats.org/officeDocument/2006/relationships/hyperlink" Target="http://www.solarflare.com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0300"/>
            <a:ext cx="9144000" cy="2781300"/>
          </a:xfrm>
          <a:prstGeom prst="rect">
            <a:avLst/>
          </a:prstGeom>
          <a:solidFill>
            <a:schemeClr val="accent3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523"/>
            <a:ext cx="7772400" cy="15465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I3: Maximizing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Packet Capture Performance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320137"/>
            <a:ext cx="7772400" cy="1046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Brown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Windows </a:t>
            </a:r>
            <a:r>
              <a:rPr lang="en-US" dirty="0" err="1"/>
              <a:t>dumpcap</a:t>
            </a:r>
            <a:r>
              <a:rPr lang="en-US" dirty="0"/>
              <a:t> buffer tuning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buffers are generally </a:t>
            </a:r>
            <a:r>
              <a:rPr lang="en-US" dirty="0" smtClean="0"/>
              <a:t>good, but…</a:t>
            </a:r>
            <a:endParaRPr lang="en-US" dirty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bandwidth has a tipping point</a:t>
            </a:r>
          </a:p>
          <a:p>
            <a:pPr lvl="2"/>
            <a:r>
              <a:rPr lang="en-US" dirty="0" smtClean="0"/>
              <a:t>Write </a:t>
            </a:r>
            <a:r>
              <a:rPr lang="en-US" dirty="0"/>
              <a:t>to disk slows significantly</a:t>
            </a:r>
          </a:p>
          <a:p>
            <a:pPr lvl="2"/>
            <a:r>
              <a:rPr lang="en-US" dirty="0" smtClean="0"/>
              <a:t>Larger </a:t>
            </a:r>
            <a:r>
              <a:rPr lang="en-US" dirty="0"/>
              <a:t>buffers make it </a:t>
            </a:r>
            <a:r>
              <a:rPr lang="en-US" dirty="0" smtClean="0"/>
              <a:t>worse</a:t>
            </a:r>
          </a:p>
          <a:p>
            <a:pPr lvl="2"/>
            <a:r>
              <a:rPr lang="en-US" dirty="0" smtClean="0"/>
              <a:t>Made buffer selection for testing difficult</a:t>
            </a:r>
          </a:p>
          <a:p>
            <a:pPr lvl="2"/>
            <a:r>
              <a:rPr lang="en-US" dirty="0" smtClean="0"/>
              <a:t>Best option seemed to be 50MB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Dumpcap</a:t>
            </a:r>
            <a:r>
              <a:rPr lang="en-US" dirty="0"/>
              <a:t> “slow count” example</a:t>
            </a:r>
          </a:p>
          <a:p>
            <a:pPr lvl="1"/>
            <a:r>
              <a:rPr lang="en-US" dirty="0" smtClean="0"/>
              <a:t>Sending </a:t>
            </a:r>
            <a:r>
              <a:rPr lang="en-US" dirty="0"/>
              <a:t>844,600 packets @ .4Gb</a:t>
            </a:r>
          </a:p>
          <a:p>
            <a:pPr lvl="1"/>
            <a:r>
              <a:rPr lang="en-US" dirty="0" smtClean="0"/>
              <a:t>Packets </a:t>
            </a:r>
            <a:r>
              <a:rPr lang="en-US" dirty="0"/>
              <a:t>take 1.48 seconds to send</a:t>
            </a:r>
          </a:p>
          <a:p>
            <a:pPr lvl="1"/>
            <a:r>
              <a:rPr lang="en-US" dirty="0" smtClean="0"/>
              <a:t>20MB </a:t>
            </a:r>
            <a:r>
              <a:rPr lang="en-US" dirty="0"/>
              <a:t>buffer takes ~2.5 seconds to write</a:t>
            </a:r>
          </a:p>
          <a:p>
            <a:pPr lvl="1"/>
            <a:r>
              <a:rPr lang="en-US" dirty="0" smtClean="0"/>
              <a:t>512MB </a:t>
            </a:r>
            <a:r>
              <a:rPr lang="en-US" dirty="0"/>
              <a:t>buffer takes ~46 seconds to write</a:t>
            </a:r>
          </a:p>
          <a:p>
            <a:pPr lvl="1"/>
            <a:r>
              <a:rPr lang="en-US" dirty="0" smtClean="0"/>
              <a:t>Neither setting captured </a:t>
            </a:r>
            <a:r>
              <a:rPr lang="en-US" dirty="0"/>
              <a:t>all packets</a:t>
            </a:r>
          </a:p>
          <a:p>
            <a:pPr lvl="1"/>
            <a:r>
              <a:rPr lang="en-US" dirty="0" smtClean="0"/>
              <a:t>Not cosmetic (break out and file is truncated)</a:t>
            </a:r>
            <a:endParaRPr lang="en-US" dirty="0"/>
          </a:p>
          <a:p>
            <a:pPr lvl="1"/>
            <a:r>
              <a:rPr lang="en-US" dirty="0" smtClean="0"/>
              <a:t>Issue </a:t>
            </a:r>
            <a:r>
              <a:rPr lang="en-US" dirty="0"/>
              <a:t>disappears at lower </a:t>
            </a:r>
            <a:r>
              <a:rPr lang="en-US" dirty="0" smtClean="0"/>
              <a:t>bandwidth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/>
              <a:t>of </a:t>
            </a:r>
            <a:r>
              <a:rPr lang="en-US" dirty="0" smtClean="0"/>
              <a:t>normal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41" name="ShockwaveFlash1" r:id="rId2" imgW="1828800" imgH="1828800"/>
        </mc:Choice>
        <mc:Fallback>
          <p:control name="ShockwaveFlash1" r:id="rId2" imgW="1828800" imgH="18288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08113" y="2520950"/>
                  <a:ext cx="6327775" cy="3467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03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dirty="0"/>
              <a:t>of </a:t>
            </a:r>
            <a:r>
              <a:rPr lang="en-US" dirty="0" smtClean="0"/>
              <a:t>“slow count”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66" name="ShockwaveFlash1" r:id="rId2" imgW="1828800" imgH="1828800"/>
        </mc:Choice>
        <mc:Fallback>
          <p:control name="ShockwaveFlash1" r:id="rId2" imgW="1828800" imgH="18288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408113" y="2524125"/>
                  <a:ext cx="6327775" cy="3465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40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899"/>
            <a:ext cx="4699644" cy="41830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Disable protocols on </a:t>
            </a:r>
            <a:r>
              <a:rPr lang="en-US" dirty="0" smtClean="0"/>
              <a:t>interface (TAP/SPAN)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/>
              <a:t>Pure TAP/SPAN capture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for TAP/SPAN </a:t>
            </a:r>
          </a:p>
          <a:p>
            <a:pPr lvl="1"/>
            <a:r>
              <a:rPr lang="en-US" dirty="0" smtClean="0"/>
              <a:t>Prevents </a:t>
            </a:r>
            <a:r>
              <a:rPr lang="en-US" dirty="0"/>
              <a:t>OS from attempting to interpret packets</a:t>
            </a:r>
          </a:p>
          <a:p>
            <a:pPr lvl="1"/>
            <a:r>
              <a:rPr lang="en-US" dirty="0" smtClean="0"/>
              <a:t>Tested </a:t>
            </a:r>
            <a:r>
              <a:rPr lang="en-US" dirty="0"/>
              <a:t>performance </a:t>
            </a:r>
            <a:r>
              <a:rPr lang="en-US" dirty="0" smtClean="0"/>
              <a:t>with destination MAC set to </a:t>
            </a:r>
            <a:br>
              <a:rPr lang="en-US" dirty="0" smtClean="0"/>
            </a:br>
            <a:r>
              <a:rPr lang="en-US" dirty="0" smtClean="0"/>
              <a:t>broadcast </a:t>
            </a:r>
            <a:r>
              <a:rPr lang="en-US" dirty="0"/>
              <a:t>address</a:t>
            </a:r>
          </a:p>
          <a:p>
            <a:pPr lvl="1"/>
            <a:r>
              <a:rPr lang="en-US" dirty="0" smtClean="0"/>
              <a:t>Result</a:t>
            </a:r>
            <a:r>
              <a:rPr lang="en-US" dirty="0"/>
              <a:t>: </a:t>
            </a:r>
            <a:r>
              <a:rPr lang="en-US" dirty="0" smtClean="0"/>
              <a:t>Captured 100% with </a:t>
            </a:r>
            <a:r>
              <a:rPr lang="en-US" smtClean="0"/>
              <a:t>protocols disabled,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40% </a:t>
            </a:r>
            <a:r>
              <a:rPr lang="en-US" smtClean="0"/>
              <a:t>when enabled</a:t>
            </a:r>
            <a:endParaRPr lang="en-US" dirty="0"/>
          </a:p>
          <a:p>
            <a:pPr lvl="1"/>
            <a:r>
              <a:rPr lang="en-US" dirty="0" smtClean="0"/>
              <a:t>Eliminate </a:t>
            </a:r>
            <a:r>
              <a:rPr lang="en-US" dirty="0"/>
              <a:t>performance impact </a:t>
            </a:r>
            <a:r>
              <a:rPr lang="en-US" dirty="0" smtClean="0"/>
              <a:t>immediately after </a:t>
            </a:r>
            <a:r>
              <a:rPr lang="en-US" dirty="0"/>
              <a:t>link </a:t>
            </a:r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94" y="1761463"/>
            <a:ext cx="3591426" cy="4515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2975" y="3331923"/>
            <a:ext cx="162840" cy="1340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0137" y="2868460"/>
            <a:ext cx="227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Uncheck everything below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Linux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Quit unnecessary programs</a:t>
            </a:r>
          </a:p>
          <a:p>
            <a:r>
              <a:rPr lang="en-US" dirty="0" smtClean="0"/>
              <a:t>Use </a:t>
            </a:r>
            <a:r>
              <a:rPr lang="en-US" dirty="0" err="1"/>
              <a:t>tcpdump</a:t>
            </a:r>
            <a:r>
              <a:rPr lang="en-US" dirty="0"/>
              <a:t> with 512MB buffer</a:t>
            </a:r>
          </a:p>
          <a:p>
            <a:r>
              <a:rPr lang="en-US" dirty="0" smtClean="0"/>
              <a:t>Ensure </a:t>
            </a:r>
            <a:r>
              <a:rPr lang="en-US" dirty="0" err="1"/>
              <a:t>libpcap</a:t>
            </a:r>
            <a:r>
              <a:rPr lang="en-US" dirty="0"/>
              <a:t> &gt;= 1.0.0 (</a:t>
            </a:r>
            <a:r>
              <a:rPr lang="en-US" dirty="0" err="1"/>
              <a:t>tcpdump</a:t>
            </a:r>
            <a:r>
              <a:rPr lang="en-US" dirty="0"/>
              <a:t> -h)</a:t>
            </a:r>
          </a:p>
          <a:p>
            <a:r>
              <a:rPr lang="en-US" dirty="0" smtClean="0"/>
              <a:t>Watch value of -s flag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option to disable protocols like Windows</a:t>
            </a:r>
          </a:p>
          <a:p>
            <a:r>
              <a:rPr lang="en-US" dirty="0" smtClean="0"/>
              <a:t>Static (or no) </a:t>
            </a:r>
            <a:r>
              <a:rPr lang="en-US" dirty="0"/>
              <a:t>IP for dedicated capture interface</a:t>
            </a:r>
          </a:p>
          <a:p>
            <a:r>
              <a:rPr lang="en-US" dirty="0" smtClean="0"/>
              <a:t>Use </a:t>
            </a:r>
            <a:r>
              <a:rPr lang="en-US" dirty="0"/>
              <a:t>XFS with RAID and coordinate stripe sizes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Linux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development resources? </a:t>
            </a:r>
            <a:r>
              <a:rPr lang="en-US" dirty="0"/>
              <a:t>Look at PF_RING</a:t>
            </a:r>
          </a:p>
          <a:p>
            <a:pPr lvl="1"/>
            <a:r>
              <a:rPr lang="en-US" dirty="0" smtClean="0"/>
              <a:t>Module/NIC </a:t>
            </a:r>
            <a:r>
              <a:rPr lang="en-US" dirty="0"/>
              <a:t>driver combination</a:t>
            </a:r>
          </a:p>
          <a:p>
            <a:pPr lvl="1"/>
            <a:r>
              <a:rPr lang="en-US" dirty="0" smtClean="0"/>
              <a:t>Improves </a:t>
            </a:r>
            <a:r>
              <a:rPr lang="en-US" dirty="0"/>
              <a:t>capture performance</a:t>
            </a:r>
          </a:p>
          <a:p>
            <a:pPr lvl="1"/>
            <a:r>
              <a:rPr lang="en-US" dirty="0" smtClean="0"/>
              <a:t>Included </a:t>
            </a:r>
            <a:r>
              <a:rPr lang="en-US" dirty="0" err="1"/>
              <a:t>tcpdump</a:t>
            </a:r>
            <a:r>
              <a:rPr lang="en-US" dirty="0"/>
              <a:t> wasn’t better than stock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 smtClean="0"/>
              <a:t>the API and </a:t>
            </a:r>
            <a:r>
              <a:rPr lang="en-US" dirty="0"/>
              <a:t>it works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performance tiers </a:t>
            </a:r>
            <a:r>
              <a:rPr lang="en-US" dirty="0" smtClean="0"/>
              <a:t>some are 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Linux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PF_RING</a:t>
            </a:r>
            <a:endParaRPr lang="en-US" dirty="0"/>
          </a:p>
          <a:p>
            <a:pPr lvl="1"/>
            <a:r>
              <a:rPr lang="en-US" dirty="0" smtClean="0"/>
              <a:t>Kernel module/NIC </a:t>
            </a:r>
            <a:r>
              <a:rPr lang="en-US" dirty="0"/>
              <a:t>driver combination</a:t>
            </a:r>
          </a:p>
          <a:p>
            <a:pPr lvl="1"/>
            <a:r>
              <a:rPr lang="en-US" dirty="0" smtClean="0"/>
              <a:t>Improves </a:t>
            </a:r>
            <a:r>
              <a:rPr lang="en-US" dirty="0"/>
              <a:t>capture </a:t>
            </a:r>
            <a:r>
              <a:rPr lang="en-US" dirty="0" smtClean="0"/>
              <a:t>performance via various methods</a:t>
            </a:r>
            <a:endParaRPr lang="en-US" dirty="0"/>
          </a:p>
          <a:p>
            <a:pPr lvl="1"/>
            <a:r>
              <a:rPr lang="en-US" dirty="0" smtClean="0"/>
              <a:t>Included </a:t>
            </a:r>
            <a:r>
              <a:rPr lang="en-US" dirty="0" err="1"/>
              <a:t>tcpdump</a:t>
            </a:r>
            <a:r>
              <a:rPr lang="en-US" dirty="0"/>
              <a:t> wasn’t better than stock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 smtClean="0"/>
              <a:t>the API and </a:t>
            </a:r>
            <a:r>
              <a:rPr lang="en-US" dirty="0"/>
              <a:t>it works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performance tiers </a:t>
            </a:r>
            <a:r>
              <a:rPr lang="en-US" dirty="0" smtClean="0"/>
              <a:t>some </a:t>
            </a:r>
            <a:r>
              <a:rPr lang="en-US" smtClean="0"/>
              <a:t>are free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considerations -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1Gb line rate traffic generates 123-133MB in one second</a:t>
            </a:r>
          </a:p>
          <a:p>
            <a:r>
              <a:rPr lang="en-US" dirty="0" smtClean="0"/>
              <a:t>WD </a:t>
            </a:r>
            <a:r>
              <a:rPr lang="en-US" dirty="0"/>
              <a:t>Black 7.2K RPM: 171MB/s</a:t>
            </a:r>
          </a:p>
          <a:p>
            <a:r>
              <a:rPr lang="en-US" dirty="0" smtClean="0"/>
              <a:t>WD </a:t>
            </a:r>
            <a:r>
              <a:rPr lang="en-US" dirty="0"/>
              <a:t>Raptor 10K RPM: </a:t>
            </a:r>
            <a:r>
              <a:rPr lang="en-US" dirty="0" smtClean="0"/>
              <a:t>200MB/s</a:t>
            </a:r>
          </a:p>
          <a:p>
            <a:r>
              <a:rPr lang="en-US" dirty="0" smtClean="0"/>
              <a:t>If 10Gb is 10X 1Gb… (do the math)</a:t>
            </a:r>
            <a:endParaRPr lang="en-US" dirty="0"/>
          </a:p>
          <a:p>
            <a:r>
              <a:rPr lang="en-US" dirty="0" smtClean="0"/>
              <a:t>SSD</a:t>
            </a:r>
            <a:r>
              <a:rPr lang="en-US" dirty="0"/>
              <a:t>: ~500MB/s</a:t>
            </a:r>
          </a:p>
          <a:p>
            <a:r>
              <a:rPr lang="en-US" dirty="0" smtClean="0"/>
              <a:t>RAM </a:t>
            </a:r>
            <a:r>
              <a:rPr lang="en-US" dirty="0"/>
              <a:t>disk is another </a:t>
            </a:r>
            <a:r>
              <a:rPr lang="en-US" dirty="0" smtClean="0"/>
              <a:t>option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considerations -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considerations</a:t>
            </a:r>
          </a:p>
          <a:p>
            <a:pPr lvl="1"/>
            <a:r>
              <a:rPr lang="en-US" dirty="0" smtClean="0"/>
              <a:t>Number of cores</a:t>
            </a:r>
          </a:p>
          <a:p>
            <a:pPr lvl="1"/>
            <a:r>
              <a:rPr lang="en-US" dirty="0" smtClean="0"/>
              <a:t>Clock speed</a:t>
            </a:r>
          </a:p>
          <a:p>
            <a:pPr lvl="1"/>
            <a:r>
              <a:rPr lang="en-US" dirty="0" smtClean="0"/>
              <a:t>Performance per clock</a:t>
            </a:r>
          </a:p>
          <a:p>
            <a:r>
              <a:rPr lang="en-US" dirty="0" smtClean="0"/>
              <a:t>Clock speed * PPC = Per-core performance</a:t>
            </a:r>
          </a:p>
          <a:p>
            <a:r>
              <a:rPr lang="en-US" dirty="0" smtClean="0"/>
              <a:t>Multicore </a:t>
            </a:r>
            <a:r>
              <a:rPr lang="en-US" dirty="0"/>
              <a:t>is </a:t>
            </a:r>
            <a:r>
              <a:rPr lang="en-US" dirty="0" smtClean="0"/>
              <a:t>good ...</a:t>
            </a:r>
            <a:endParaRPr lang="en-US" dirty="0"/>
          </a:p>
          <a:p>
            <a:r>
              <a:rPr lang="en-US" dirty="0" smtClean="0"/>
              <a:t>… but </a:t>
            </a:r>
            <a:r>
              <a:rPr lang="en-US" dirty="0"/>
              <a:t>per-core performance is </a:t>
            </a:r>
            <a:r>
              <a:rPr lang="en-US" dirty="0" smtClean="0"/>
              <a:t>better than many 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captures drop packets, how can you tell?</a:t>
            </a:r>
          </a:p>
          <a:p>
            <a:r>
              <a:rPr lang="en-US" dirty="0" smtClean="0"/>
              <a:t>Software considerations</a:t>
            </a:r>
          </a:p>
          <a:p>
            <a:r>
              <a:rPr lang="en-US" dirty="0" smtClean="0"/>
              <a:t>Hardware considerations</a:t>
            </a:r>
          </a:p>
          <a:p>
            <a:r>
              <a:rPr lang="en-US" dirty="0" smtClean="0"/>
              <a:t>Potential hardware improvements</a:t>
            </a:r>
          </a:p>
          <a:p>
            <a:r>
              <a:rPr lang="en-US" dirty="0" smtClean="0"/>
              <a:t>Test configurations/parameters</a:t>
            </a:r>
          </a:p>
          <a:p>
            <a:r>
              <a:rPr lang="en-US" dirty="0" smtClean="0"/>
              <a:t>Performance 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considerations - 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Intel (regular NIC)</a:t>
            </a:r>
            <a:endParaRPr lang="en-US" dirty="0"/>
          </a:p>
          <a:p>
            <a:pPr lvl="1"/>
            <a:r>
              <a:rPr lang="en-US" dirty="0" smtClean="0"/>
              <a:t>Drivers </a:t>
            </a:r>
            <a:r>
              <a:rPr lang="en-US" dirty="0"/>
              <a:t>more actively maintained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PF_RING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10G NIC doesn’t help with 1G capture (1G and 10G NICs had the same max bandwidth at or below 1G)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Avoid USB NICs</a:t>
            </a:r>
          </a:p>
          <a:p>
            <a:pPr lvl="1"/>
            <a:r>
              <a:rPr lang="en-US" dirty="0"/>
              <a:t>USB 2.0 is too slow (480Mb/s)</a:t>
            </a:r>
          </a:p>
          <a:p>
            <a:pPr lvl="1"/>
            <a:r>
              <a:rPr lang="en-US" dirty="0"/>
              <a:t>USB 3.0 didn’t perform well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limits of capture configurations at 1G and 10G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configuration, </a:t>
            </a:r>
            <a:r>
              <a:rPr lang="en-US" dirty="0"/>
              <a:t>increase </a:t>
            </a:r>
            <a:r>
              <a:rPr lang="en-US" dirty="0" smtClean="0"/>
              <a:t>bandwidth </a:t>
            </a:r>
            <a:r>
              <a:rPr lang="en-US" dirty="0"/>
              <a:t>until it fails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is defined as not capturing all </a:t>
            </a:r>
            <a:r>
              <a:rPr lang="en-US" dirty="0" smtClean="0"/>
              <a:t>packets</a:t>
            </a:r>
          </a:p>
          <a:p>
            <a:pPr lvl="1"/>
            <a:r>
              <a:rPr lang="en-US" dirty="0" smtClean="0"/>
              <a:t>Highest performing solutions formed basis for recommendations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question: Traffic </a:t>
            </a:r>
            <a:r>
              <a:rPr lang="en-US" dirty="0" smtClean="0"/>
              <a:t>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not testing for a specific use case, what is the appropriate </a:t>
            </a:r>
            <a:r>
              <a:rPr lang="en-US" dirty="0" smtClean="0"/>
              <a:t>traffic with which to test?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mix of TCP/UDP?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duration, frequency, severity of bursts?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mix of small/large packets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740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(My) Answer</a:t>
            </a:r>
            <a:r>
              <a:rPr lang="en-US" dirty="0"/>
              <a:t>: Many copies of a single packet with tests at various packet </a:t>
            </a:r>
            <a:r>
              <a:rPr lang="en-US" dirty="0" smtClean="0"/>
              <a:t>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Takes Receive Side Scaling </a:t>
            </a:r>
            <a:r>
              <a:rPr lang="en-US" dirty="0"/>
              <a:t>out of the picture</a:t>
            </a:r>
          </a:p>
          <a:p>
            <a:r>
              <a:rPr lang="en-US" dirty="0" smtClean="0"/>
              <a:t>Removes </a:t>
            </a:r>
            <a:r>
              <a:rPr lang="en-US" dirty="0"/>
              <a:t>buffering from the equation</a:t>
            </a:r>
          </a:p>
          <a:p>
            <a:r>
              <a:rPr lang="en-US" dirty="0" smtClean="0"/>
              <a:t>Tends </a:t>
            </a:r>
            <a:r>
              <a:rPr lang="en-US" dirty="0"/>
              <a:t>to be pessimistic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Unicast UDP packet used for (almost) all tests</a:t>
            </a:r>
          </a:p>
          <a:p>
            <a:r>
              <a:rPr lang="en-US" dirty="0" smtClean="0"/>
              <a:t>Packet </a:t>
            </a:r>
            <a:r>
              <a:rPr lang="en-US" dirty="0"/>
              <a:t>sizes of 64, 128, 256, 512, 1024, 1500 </a:t>
            </a:r>
            <a:r>
              <a:rPr lang="en-US" dirty="0" smtClean="0"/>
              <a:t>bytes</a:t>
            </a:r>
            <a:endParaRPr lang="en-US" dirty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CPU overhead for every packet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second at 1Gb is ~82K 1500 byte packets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second at 1Gb is ~1.49M 64 byte packets</a:t>
            </a:r>
          </a:p>
          <a:p>
            <a:r>
              <a:rPr lang="en-US" dirty="0" smtClean="0"/>
              <a:t>Number </a:t>
            </a:r>
            <a:r>
              <a:rPr lang="en-US" dirty="0"/>
              <a:t>of packets tailored to generate a </a:t>
            </a:r>
            <a:r>
              <a:rPr lang="en-US" dirty="0" smtClean="0"/>
              <a:t>~1.5GB </a:t>
            </a:r>
            <a:r>
              <a:rPr lang="en-US" dirty="0"/>
              <a:t>capture file</a:t>
            </a:r>
          </a:p>
          <a:p>
            <a:r>
              <a:rPr lang="en-US" dirty="0" smtClean="0"/>
              <a:t>Careful </a:t>
            </a:r>
            <a:r>
              <a:rPr lang="en-US" dirty="0"/>
              <a:t>to eliminate disk as a </a:t>
            </a:r>
            <a:r>
              <a:rPr lang="en-US" dirty="0" smtClean="0"/>
              <a:t>bottleneck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performance</a:t>
            </a:r>
            <a:br>
              <a:rPr lang="en-US" dirty="0" smtClean="0"/>
            </a:br>
            <a:r>
              <a:rPr lang="en-US" dirty="0" smtClean="0"/>
              <a:t>The 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capture laptop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CPU</a:t>
            </a:r>
          </a:p>
          <a:p>
            <a:pPr lvl="1"/>
            <a:r>
              <a:rPr lang="en-US" dirty="0" smtClean="0"/>
              <a:t>Fast </a:t>
            </a:r>
            <a:r>
              <a:rPr lang="en-US" dirty="0"/>
              <a:t>storage (SSD RAID)</a:t>
            </a:r>
          </a:p>
          <a:p>
            <a:pPr lvl="1"/>
            <a:r>
              <a:rPr lang="en-US" dirty="0" smtClean="0"/>
              <a:t>Dedicated </a:t>
            </a:r>
            <a:r>
              <a:rPr lang="en-US" dirty="0"/>
              <a:t>Intel NIC</a:t>
            </a:r>
          </a:p>
          <a:p>
            <a:pPr lvl="1"/>
            <a:r>
              <a:rPr lang="en-US" dirty="0" smtClean="0"/>
              <a:t>10G </a:t>
            </a:r>
            <a:r>
              <a:rPr lang="en-US" dirty="0"/>
              <a:t>capability</a:t>
            </a:r>
          </a:p>
          <a:p>
            <a:r>
              <a:rPr lang="en-US" dirty="0" smtClean="0"/>
              <a:t>Perfect </a:t>
            </a:r>
            <a:r>
              <a:rPr lang="en-US" dirty="0"/>
              <a:t>except for one </a:t>
            </a:r>
            <a:r>
              <a:rPr lang="en-US" dirty="0" smtClean="0"/>
              <a:t>issue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…it doesn’t exist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performance Thunderbolt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PCIe</a:t>
            </a:r>
            <a:r>
              <a:rPr lang="en-US" dirty="0"/>
              <a:t> via a </a:t>
            </a:r>
            <a:r>
              <a:rPr lang="en-US" dirty="0" smtClean="0"/>
              <a:t>cable (developed by Intel)</a:t>
            </a:r>
            <a:endParaRPr lang="en-US" dirty="0"/>
          </a:p>
          <a:p>
            <a:r>
              <a:rPr lang="en-US" dirty="0" smtClean="0"/>
              <a:t>Allows </a:t>
            </a:r>
            <a:r>
              <a:rPr lang="en-US" dirty="0"/>
              <a:t>use of desktop cards on a laptop</a:t>
            </a:r>
          </a:p>
          <a:p>
            <a:r>
              <a:rPr lang="en-US" dirty="0" smtClean="0"/>
              <a:t>Expensive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very </a:t>
            </a:r>
            <a:r>
              <a:rPr lang="en-US" dirty="0" smtClean="0"/>
              <a:t>widespread (mostly Apple computers)</a:t>
            </a:r>
          </a:p>
          <a:p>
            <a:r>
              <a:rPr lang="en-US" dirty="0" smtClean="0"/>
              <a:t>Other laptop limitations are still a problem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performance </a:t>
            </a:r>
            <a:br>
              <a:rPr lang="en-US" dirty="0" smtClean="0"/>
            </a:br>
            <a:r>
              <a:rPr lang="en-US" dirty="0" smtClean="0"/>
              <a:t>Laptop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level of performance is possible from (relatively) portable commodity hardware?</a:t>
            </a:r>
          </a:p>
          <a:p>
            <a:r>
              <a:rPr lang="en-US" dirty="0" smtClean="0"/>
              <a:t>Packet </a:t>
            </a:r>
            <a:r>
              <a:rPr lang="en-US" dirty="0"/>
              <a:t>toaster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for all capture testing</a:t>
            </a:r>
          </a:p>
          <a:p>
            <a:pPr lvl="1"/>
            <a:r>
              <a:rPr lang="en-US" dirty="0" smtClean="0"/>
              <a:t>Intel </a:t>
            </a:r>
            <a:r>
              <a:rPr lang="en-US" dirty="0"/>
              <a:t>i5 4570 desktop CPU (</a:t>
            </a:r>
            <a:r>
              <a:rPr lang="en-US" dirty="0" smtClean="0"/>
              <a:t>3.6GHz quad-core)</a:t>
            </a:r>
            <a:endParaRPr lang="en-US" dirty="0"/>
          </a:p>
          <a:p>
            <a:pPr lvl="1"/>
            <a:r>
              <a:rPr lang="en-US" dirty="0" smtClean="0"/>
              <a:t>Up </a:t>
            </a:r>
            <a:r>
              <a:rPr lang="en-US" dirty="0"/>
              <a:t>to 16GB RAM for RAM disk</a:t>
            </a:r>
          </a:p>
          <a:p>
            <a:pPr lvl="1"/>
            <a:r>
              <a:rPr lang="en-US" dirty="0" smtClean="0"/>
              <a:t>Up </a:t>
            </a:r>
            <a:r>
              <a:rPr lang="en-US" dirty="0"/>
              <a:t>to 4 SSD in RAID 0</a:t>
            </a:r>
          </a:p>
          <a:p>
            <a:pPr lvl="1"/>
            <a:r>
              <a:rPr lang="en-US" dirty="0" smtClean="0"/>
              <a:t>Cost </a:t>
            </a:r>
            <a:r>
              <a:rPr lang="en-US" dirty="0"/>
              <a:t>~$800 with 8GB RAM, 2 </a:t>
            </a:r>
            <a:r>
              <a:rPr lang="en-US" dirty="0" smtClean="0"/>
              <a:t>SSDs</a:t>
            </a:r>
          </a:p>
          <a:p>
            <a:r>
              <a:rPr lang="en-US" dirty="0" smtClean="0"/>
              <a:t>Concept: Run without monitor, manage via laptop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 Toaster port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1G </a:t>
            </a:r>
            <a:r>
              <a:rPr lang="en-US" dirty="0" smtClean="0"/>
              <a:t>NIC  </a:t>
            </a:r>
            <a:endParaRPr lang="en-US" dirty="0"/>
          </a:p>
          <a:p>
            <a:r>
              <a:rPr lang="en-US" dirty="0" smtClean="0"/>
              <a:t>Additional </a:t>
            </a:r>
            <a:r>
              <a:rPr lang="en-US" dirty="0"/>
              <a:t>1G NIC for management (SSH/RDP)</a:t>
            </a:r>
          </a:p>
          <a:p>
            <a:r>
              <a:rPr lang="en-US" dirty="0" smtClean="0"/>
              <a:t>802.11n </a:t>
            </a:r>
            <a:r>
              <a:rPr lang="en-US" dirty="0"/>
              <a:t>for capture (Linux) or management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</a:t>
            </a:r>
            <a:r>
              <a:rPr lang="en-US" dirty="0"/>
              <a:t>slot for 10G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88" y="3989253"/>
            <a:ext cx="6322225" cy="2438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9494" y="2138141"/>
            <a:ext cx="169102" cy="169101"/>
          </a:xfrm>
          <a:prstGeom prst="rect">
            <a:avLst/>
          </a:prstGeom>
          <a:solidFill>
            <a:srgbClr val="23F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1354" y="2647533"/>
            <a:ext cx="169102" cy="169101"/>
          </a:xfrm>
          <a:prstGeom prst="rect">
            <a:avLst/>
          </a:prstGeom>
          <a:solidFill>
            <a:srgbClr val="23F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0836" y="3149528"/>
            <a:ext cx="169102" cy="169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0826" y="3668546"/>
            <a:ext cx="169102" cy="169101"/>
          </a:xfrm>
          <a:prstGeom prst="rect">
            <a:avLst/>
          </a:prstGeom>
          <a:solidFill>
            <a:srgbClr val="332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Solarflare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Low-latency NIC with stack </a:t>
            </a:r>
            <a:r>
              <a:rPr lang="en-US" dirty="0" smtClean="0"/>
              <a:t>bypass</a:t>
            </a:r>
          </a:p>
          <a:p>
            <a:r>
              <a:rPr lang="en-US" dirty="0" smtClean="0"/>
              <a:t>Why </a:t>
            </a:r>
            <a:r>
              <a:rPr lang="en-US" dirty="0"/>
              <a:t>include it?</a:t>
            </a:r>
          </a:p>
          <a:p>
            <a:pPr lvl="1"/>
            <a:r>
              <a:rPr lang="en-US" dirty="0" smtClean="0"/>
              <a:t>Price competitive with other commodity 10G NICs</a:t>
            </a:r>
            <a:endParaRPr lang="en-US" dirty="0"/>
          </a:p>
          <a:p>
            <a:pPr lvl="1"/>
            <a:r>
              <a:rPr lang="en-US" dirty="0" smtClean="0"/>
              <a:t>Works as a regular NIC under Linux, Windows, Mac etc.</a:t>
            </a:r>
            <a:endParaRPr lang="en-US" dirty="0"/>
          </a:p>
          <a:p>
            <a:pPr lvl="1"/>
            <a:r>
              <a:rPr lang="en-US" dirty="0" smtClean="0"/>
              <a:t>Works </a:t>
            </a:r>
            <a:r>
              <a:rPr lang="en-US" dirty="0"/>
              <a:t>at 1G </a:t>
            </a:r>
            <a:r>
              <a:rPr lang="en-US" dirty="0" smtClean="0"/>
              <a:t>also</a:t>
            </a:r>
          </a:p>
          <a:p>
            <a:pPr lvl="1"/>
            <a:r>
              <a:rPr lang="en-US" dirty="0" err="1"/>
              <a:t>SolarCapture</a:t>
            </a:r>
            <a:r>
              <a:rPr lang="en-US" dirty="0"/>
              <a:t> app for high-performance Linux </a:t>
            </a:r>
            <a:r>
              <a:rPr lang="en-US" dirty="0" smtClean="0"/>
              <a:t>capture</a:t>
            </a:r>
            <a:endParaRPr lang="en-US" dirty="0"/>
          </a:p>
          <a:p>
            <a:r>
              <a:rPr lang="en-US" dirty="0"/>
              <a:t>Hardware/software capture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Tested </a:t>
            </a:r>
            <a:r>
              <a:rPr lang="en-US" dirty="0"/>
              <a:t>with Packet Toaster and MacBook </a:t>
            </a:r>
            <a:r>
              <a:rPr lang="en-US" dirty="0" smtClean="0"/>
              <a:t>Pro </a:t>
            </a:r>
            <a:br>
              <a:rPr lang="en-US" dirty="0" smtClean="0"/>
            </a:br>
            <a:r>
              <a:rPr lang="en-US" dirty="0" smtClean="0"/>
              <a:t>(via Thunderbolt)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drop?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Failure to capture a packet that is part of the traffic in which you’re </a:t>
            </a:r>
            <a:r>
              <a:rPr lang="en-US" dirty="0" smtClean="0"/>
              <a:t>interested</a:t>
            </a:r>
          </a:p>
          <a:p>
            <a:r>
              <a:rPr lang="en-US" dirty="0" smtClean="0"/>
              <a:t>Dropped </a:t>
            </a:r>
            <a:r>
              <a:rPr lang="en-US" dirty="0"/>
              <a:t>packets tend to be the most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Capture </a:t>
            </a:r>
            <a:r>
              <a:rPr lang="en-US" dirty="0"/>
              <a:t>filter will not necessarily </a:t>
            </a:r>
            <a:r>
              <a:rPr lang="en-US" dirty="0" smtClean="0"/>
              <a:t>help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a week makes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time of testing, </a:t>
            </a:r>
            <a:r>
              <a:rPr lang="en-US" dirty="0" err="1" smtClean="0"/>
              <a:t>SolarCapture</a:t>
            </a:r>
            <a:r>
              <a:rPr lang="en-US" dirty="0" smtClean="0"/>
              <a:t> was a free download</a:t>
            </a:r>
          </a:p>
          <a:p>
            <a:r>
              <a:rPr lang="en-US" dirty="0" smtClean="0"/>
              <a:t>Less than a week ago, </a:t>
            </a:r>
            <a:r>
              <a:rPr lang="en-US" dirty="0" err="1" smtClean="0"/>
              <a:t>Solarflare</a:t>
            </a:r>
            <a:r>
              <a:rPr lang="en-US" dirty="0" smtClean="0"/>
              <a:t> changed licensing tiers; free </a:t>
            </a:r>
            <a:r>
              <a:rPr lang="en-US" dirty="0" err="1" smtClean="0"/>
              <a:t>SolarCapture</a:t>
            </a:r>
            <a:r>
              <a:rPr lang="en-US" dirty="0" smtClean="0"/>
              <a:t> is no longer available</a:t>
            </a:r>
          </a:p>
          <a:p>
            <a:r>
              <a:rPr lang="en-US" dirty="0" smtClean="0"/>
              <a:t>Pricing is reasonable (in my opinion) but…</a:t>
            </a:r>
          </a:p>
          <a:p>
            <a:pPr lvl="1"/>
            <a:r>
              <a:rPr lang="en-US" dirty="0" smtClean="0"/>
              <a:t>…reasonable is relative</a:t>
            </a:r>
          </a:p>
          <a:p>
            <a:pPr lvl="1"/>
            <a:r>
              <a:rPr lang="en-US" dirty="0" smtClean="0"/>
              <a:t>…this breaks my original concept of free software</a:t>
            </a:r>
          </a:p>
          <a:p>
            <a:r>
              <a:rPr lang="en-US" dirty="0" smtClean="0"/>
              <a:t>Debated removing results but couldn’t (impacted other results and no time to re-test)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Wireshark under Windows 7 (SSD)</a:t>
            </a:r>
          </a:p>
          <a:p>
            <a:r>
              <a:rPr lang="en-US" dirty="0" err="1" smtClean="0"/>
              <a:t>Dumpcap</a:t>
            </a:r>
            <a:r>
              <a:rPr lang="en-US" dirty="0" smtClean="0"/>
              <a:t> under Windows 7 (SSD)</a:t>
            </a:r>
          </a:p>
          <a:p>
            <a:r>
              <a:rPr lang="en-US" dirty="0" err="1" smtClean="0"/>
              <a:t>Dumpcap</a:t>
            </a:r>
            <a:r>
              <a:rPr lang="en-US" dirty="0" smtClean="0"/>
              <a:t> under Linux (SSD)</a:t>
            </a:r>
          </a:p>
          <a:p>
            <a:r>
              <a:rPr lang="en-US" dirty="0" err="1" smtClean="0"/>
              <a:t>TCPDump</a:t>
            </a:r>
            <a:r>
              <a:rPr lang="en-US" dirty="0" smtClean="0"/>
              <a:t> under Linux (SSD)</a:t>
            </a:r>
          </a:p>
          <a:p>
            <a:r>
              <a:rPr lang="en-US" dirty="0" err="1" smtClean="0"/>
              <a:t>SolarCapture</a:t>
            </a:r>
            <a:r>
              <a:rPr lang="en-US" dirty="0" smtClean="0"/>
              <a:t> under Linux on MacBook Pro</a:t>
            </a:r>
            <a:br>
              <a:rPr lang="en-US" dirty="0" smtClean="0"/>
            </a:br>
            <a:r>
              <a:rPr lang="en-US" dirty="0" smtClean="0"/>
              <a:t>via Thunderbolt (RAM)</a:t>
            </a:r>
          </a:p>
          <a:p>
            <a:r>
              <a:rPr lang="en-US" dirty="0" err="1" smtClean="0"/>
              <a:t>SolarCapture</a:t>
            </a:r>
            <a:r>
              <a:rPr lang="en-US" dirty="0" smtClean="0"/>
              <a:t> under Linux (SSD)</a:t>
            </a:r>
          </a:p>
          <a:p>
            <a:r>
              <a:rPr lang="en-US" dirty="0" err="1" smtClean="0"/>
              <a:t>SolarCapture</a:t>
            </a:r>
            <a:r>
              <a:rPr lang="en-US" dirty="0" smtClean="0"/>
              <a:t> under Linux (RAM)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dirty="0" smtClean="0"/>
              <a:t>Wireshark vs. </a:t>
            </a:r>
            <a:r>
              <a:rPr lang="en-US" dirty="0" err="1" smtClean="0"/>
              <a:t>Dumpcap</a:t>
            </a:r>
            <a:r>
              <a:rPr lang="en-US" dirty="0" smtClean="0"/>
              <a:t> (Win 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79483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4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sz="2700" dirty="0" err="1" smtClean="0"/>
              <a:t>Dumpcap</a:t>
            </a:r>
            <a:r>
              <a:rPr lang="en-US" sz="2700" dirty="0" smtClean="0"/>
              <a:t> (Win7) - </a:t>
            </a:r>
            <a:r>
              <a:rPr lang="en-US" sz="2700" dirty="0" err="1" smtClean="0"/>
              <a:t>Dumpcap</a:t>
            </a:r>
            <a:r>
              <a:rPr lang="en-US" sz="2700" dirty="0" smtClean="0"/>
              <a:t> (Linux) – </a:t>
            </a:r>
            <a:r>
              <a:rPr lang="en-US" sz="2700" dirty="0" err="1" smtClean="0"/>
              <a:t>TCPDump</a:t>
            </a:r>
            <a:r>
              <a:rPr lang="en-US" sz="2700" dirty="0" smtClean="0"/>
              <a:t> (Linux)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779150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3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sz="2700" dirty="0" err="1" smtClean="0"/>
              <a:t>Dumpcap</a:t>
            </a:r>
            <a:r>
              <a:rPr lang="en-US" sz="2700" dirty="0" smtClean="0"/>
              <a:t> (Win7) - </a:t>
            </a:r>
            <a:r>
              <a:rPr lang="en-US" sz="2700" dirty="0" err="1" smtClean="0"/>
              <a:t>Dumpcap</a:t>
            </a:r>
            <a:r>
              <a:rPr lang="en-US" sz="2700" dirty="0" smtClean="0"/>
              <a:t> (Linux) – </a:t>
            </a:r>
            <a:r>
              <a:rPr lang="en-US" sz="2700" dirty="0" err="1" smtClean="0"/>
              <a:t>TCPDump</a:t>
            </a:r>
            <a:r>
              <a:rPr lang="en-US" sz="2700" dirty="0" smtClean="0"/>
              <a:t> (Linux)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391258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7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sz="2700" dirty="0" err="1" smtClean="0"/>
              <a:t>TCPDump</a:t>
            </a:r>
            <a:r>
              <a:rPr lang="en-US" sz="2700" dirty="0" smtClean="0"/>
              <a:t> </a:t>
            </a:r>
            <a:r>
              <a:rPr lang="en-US" sz="2700" dirty="0" smtClean="0"/>
              <a:t>(Linux</a:t>
            </a:r>
            <a:r>
              <a:rPr lang="en-US" sz="2700" dirty="0" smtClean="0"/>
              <a:t>) – </a:t>
            </a:r>
            <a:r>
              <a:rPr lang="en-US" sz="2700" dirty="0" err="1" smtClean="0"/>
              <a:t>SolarCapture</a:t>
            </a:r>
            <a:r>
              <a:rPr lang="en-US" sz="2700" dirty="0" smtClean="0"/>
              <a:t> (SSD) – </a:t>
            </a:r>
            <a:r>
              <a:rPr lang="en-US" sz="2700" dirty="0" err="1" smtClean="0"/>
              <a:t>SolarCapture</a:t>
            </a:r>
            <a:r>
              <a:rPr lang="en-US" sz="2700" dirty="0" smtClean="0"/>
              <a:t> (RAM)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4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sz="2700" dirty="0" err="1" smtClean="0"/>
              <a:t>Dumpcap</a:t>
            </a:r>
            <a:r>
              <a:rPr lang="en-US" sz="2700" dirty="0" smtClean="0"/>
              <a:t> (Win7) - </a:t>
            </a:r>
            <a:r>
              <a:rPr lang="en-US" sz="2700" dirty="0" err="1" smtClean="0"/>
              <a:t>Dumpcap</a:t>
            </a:r>
            <a:r>
              <a:rPr lang="en-US" sz="2700" dirty="0" smtClean="0"/>
              <a:t> (Linux) – </a:t>
            </a:r>
            <a:r>
              <a:rPr lang="en-US" sz="2700" dirty="0" err="1" smtClean="0"/>
              <a:t>TCPDump</a:t>
            </a:r>
            <a:r>
              <a:rPr lang="en-US" sz="2700" dirty="0" smtClean="0"/>
              <a:t> (Linux)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56309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Results</a:t>
            </a:r>
            <a:br>
              <a:rPr lang="en-US" dirty="0" smtClean="0"/>
            </a:br>
            <a:r>
              <a:rPr lang="en-US" dirty="0" smtClean="0"/>
              <a:t>By Packet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83565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5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R</a:t>
            </a:r>
            <a:r>
              <a:rPr lang="en-US" dirty="0" smtClean="0"/>
              <a:t>esults</a:t>
            </a:r>
            <a:br>
              <a:rPr lang="en-US" dirty="0" smtClean="0"/>
            </a:br>
            <a:r>
              <a:rPr lang="en-US" dirty="0" smtClean="0"/>
              <a:t>By Configuration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66066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4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BATS Global Markets</a:t>
            </a:r>
          </a:p>
          <a:p>
            <a:r>
              <a:rPr lang="en-US" dirty="0" smtClean="0"/>
              <a:t>Guy Harris</a:t>
            </a:r>
          </a:p>
          <a:p>
            <a:pPr lvl="1"/>
            <a:r>
              <a:rPr lang="en-US" dirty="0" smtClean="0"/>
              <a:t>Core developer: </a:t>
            </a:r>
            <a:r>
              <a:rPr lang="en-US" dirty="0" err="1" smtClean="0"/>
              <a:t>libpcap</a:t>
            </a:r>
            <a:r>
              <a:rPr lang="en-US" dirty="0" smtClean="0"/>
              <a:t>, </a:t>
            </a:r>
            <a:r>
              <a:rPr lang="en-US" dirty="0" err="1" smtClean="0"/>
              <a:t>tcpdump</a:t>
            </a:r>
            <a:r>
              <a:rPr lang="en-US" dirty="0" smtClean="0"/>
              <a:t> and Wireshark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drops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don’t know that their data is being </a:t>
            </a:r>
            <a:r>
              <a:rPr lang="en-US" dirty="0" smtClean="0"/>
              <a:t>captured</a:t>
            </a:r>
          </a:p>
          <a:p>
            <a:r>
              <a:rPr lang="en-US" dirty="0" smtClean="0"/>
              <a:t>Result</a:t>
            </a:r>
            <a:r>
              <a:rPr lang="en-US" dirty="0"/>
              <a:t>: Only one chance to capture a packet</a:t>
            </a:r>
          </a:p>
          <a:p>
            <a:r>
              <a:rPr lang="en-US" dirty="0" smtClean="0"/>
              <a:t>What can go wrong? </a:t>
            </a:r>
            <a:br>
              <a:rPr lang="en-US" dirty="0" smtClean="0"/>
            </a:br>
            <a:r>
              <a:rPr lang="en-US" dirty="0" smtClean="0"/>
              <a:t>Let’s look at the life of a packet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-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</a:p>
          <a:p>
            <a:pPr lvl="1"/>
            <a:r>
              <a:rPr lang="en-US" dirty="0" smtClean="0">
                <a:hlinkClick r:id="rId2"/>
              </a:rPr>
              <a:t>http://www.intel.com</a:t>
            </a:r>
            <a:r>
              <a:rPr lang="en-US" dirty="0" smtClean="0"/>
              <a:t> (Intel NICs)</a:t>
            </a:r>
          </a:p>
          <a:p>
            <a:pPr lvl="1"/>
            <a:r>
              <a:rPr lang="en-US" dirty="0" smtClean="0">
                <a:hlinkClick r:id="rId3"/>
              </a:rPr>
              <a:t>http://www.ntop.org</a:t>
            </a:r>
            <a:r>
              <a:rPr lang="en-US" dirty="0" smtClean="0"/>
              <a:t>  (PF_RING)</a:t>
            </a:r>
          </a:p>
          <a:p>
            <a:pPr lvl="1"/>
            <a:r>
              <a:rPr lang="en-US" dirty="0" smtClean="0">
                <a:hlinkClick r:id="rId4"/>
              </a:rPr>
              <a:t>http://www.solarflare.com</a:t>
            </a:r>
            <a:r>
              <a:rPr lang="en-US" dirty="0" smtClean="0"/>
              <a:t> (</a:t>
            </a:r>
            <a:r>
              <a:rPr lang="en-US" dirty="0" err="1" smtClean="0"/>
              <a:t>SolarCapture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5"/>
              </a:rPr>
              <a:t>http://www.tcpdump.org</a:t>
            </a:r>
            <a:r>
              <a:rPr lang="en-US" dirty="0" smtClean="0"/>
              <a:t> (</a:t>
            </a:r>
            <a:r>
              <a:rPr lang="en-US" dirty="0" err="1" smtClean="0"/>
              <a:t>TCPdump</a:t>
            </a:r>
            <a:r>
              <a:rPr lang="en-US" dirty="0" smtClean="0"/>
              <a:t>/</a:t>
            </a:r>
            <a:r>
              <a:rPr lang="en-US" dirty="0" err="1" smtClean="0"/>
              <a:t>Libpcap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6"/>
              </a:rPr>
              <a:t>http://www.wireshark.org</a:t>
            </a:r>
            <a:r>
              <a:rPr lang="en-US" dirty="0" smtClean="0"/>
              <a:t> (Wireshark/</a:t>
            </a:r>
            <a:r>
              <a:rPr lang="en-US" dirty="0" err="1" smtClean="0"/>
              <a:t>Dumpcap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7"/>
              </a:rPr>
              <a:t>http://www.macsales.com</a:t>
            </a:r>
            <a:r>
              <a:rPr lang="en-US" dirty="0" smtClean="0"/>
              <a:t> (Thunderbolt enclosure)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– Packet Toaster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 Intel i5 4570 (3.6GHz quad-core)</a:t>
            </a:r>
          </a:p>
          <a:p>
            <a:r>
              <a:rPr lang="en-US" dirty="0" smtClean="0"/>
              <a:t>Motherboard: </a:t>
            </a:r>
            <a:r>
              <a:rPr lang="en-US" dirty="0" err="1" smtClean="0"/>
              <a:t>Gigabye</a:t>
            </a:r>
            <a:r>
              <a:rPr lang="en-US" dirty="0" smtClean="0"/>
              <a:t> Z87N-WIFI</a:t>
            </a:r>
          </a:p>
          <a:p>
            <a:r>
              <a:rPr lang="en-US" dirty="0" smtClean="0"/>
              <a:t>RAM: 8GB DDR3</a:t>
            </a:r>
          </a:p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Samsung 840 </a:t>
            </a:r>
            <a:r>
              <a:rPr lang="en-US" dirty="0" err="1" smtClean="0"/>
              <a:t>Evo</a:t>
            </a:r>
            <a:r>
              <a:rPr lang="en-US" dirty="0" smtClean="0"/>
              <a:t> (Operating System)</a:t>
            </a:r>
          </a:p>
          <a:p>
            <a:pPr lvl="1"/>
            <a:r>
              <a:rPr lang="en-US" dirty="0" smtClean="0"/>
              <a:t>2 x </a:t>
            </a:r>
            <a:r>
              <a:rPr lang="en-US" dirty="0" err="1" smtClean="0"/>
              <a:t>Sandisk</a:t>
            </a:r>
            <a:r>
              <a:rPr lang="en-US" dirty="0" smtClean="0"/>
              <a:t> Extreme in RAID 0 (Capture destination)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Questions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packet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of a packet from NIC to application (Linux)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7" y="2746280"/>
            <a:ext cx="7483885" cy="346012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161211" y="3622766"/>
            <a:ext cx="8709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95553" y="3561806"/>
            <a:ext cx="8709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335484" y="3568337"/>
            <a:ext cx="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1486" y="4336869"/>
            <a:ext cx="267353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Switch output queue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Interface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Kernel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</a:t>
            </a:r>
            <a:r>
              <a:rPr lang="en-US" dirty="0"/>
              <a:t>reports </a:t>
            </a:r>
            <a:r>
              <a:rPr lang="en-US" dirty="0" smtClean="0"/>
              <a:t>drops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L4 </a:t>
            </a:r>
            <a:r>
              <a:rPr lang="en-US" dirty="0"/>
              <a:t>indicators (TCP </a:t>
            </a:r>
            <a:r>
              <a:rPr lang="en-US" dirty="0" err="1"/>
              <a:t>ACKed</a:t>
            </a:r>
            <a:r>
              <a:rPr lang="en-US" dirty="0"/>
              <a:t> lost segment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L7 </a:t>
            </a:r>
            <a:r>
              <a:rPr lang="en-US" dirty="0"/>
              <a:t>indicators (app-level sequence numbers revealed by dissector)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11" y="2580399"/>
            <a:ext cx="4848902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is (and isn’t) it necessary to take steps to maximize capture performance?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typically necessary when capturing traffic of </a:t>
            </a:r>
            <a:br>
              <a:rPr lang="en-US" dirty="0" smtClean="0"/>
            </a:br>
            <a:r>
              <a:rPr lang="en-US" dirty="0" smtClean="0"/>
              <a:t>&lt;= 1G end device</a:t>
            </a:r>
          </a:p>
          <a:p>
            <a:r>
              <a:rPr lang="en-US" dirty="0" smtClean="0"/>
              <a:t>More commonly necessary when capturing uplink traffic from a TAP or SPAN port</a:t>
            </a:r>
          </a:p>
          <a:p>
            <a:r>
              <a:rPr lang="en-US" dirty="0" smtClean="0"/>
              <a:t>Some sort of action is almost always necessary at 10G</a:t>
            </a:r>
          </a:p>
          <a:p>
            <a:r>
              <a:rPr lang="en-US" dirty="0" smtClean="0"/>
              <a:t>Methods described aren’t always necessary</a:t>
            </a:r>
          </a:p>
          <a:p>
            <a:r>
              <a:rPr lang="en-US" dirty="0" smtClean="0"/>
              <a:t>Methods focus on free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- </a:t>
            </a:r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Quit </a:t>
            </a:r>
            <a:r>
              <a:rPr lang="en-US" dirty="0"/>
              <a:t>unnecessary programs</a:t>
            </a:r>
          </a:p>
          <a:p>
            <a:r>
              <a:rPr lang="en-US" dirty="0" smtClean="0"/>
              <a:t>Avoid </a:t>
            </a:r>
            <a:r>
              <a:rPr lang="en-US" dirty="0" err="1"/>
              <a:t>Wireshark</a:t>
            </a:r>
            <a:r>
              <a:rPr lang="en-US" dirty="0"/>
              <a:t> for capturing</a:t>
            </a:r>
          </a:p>
          <a:p>
            <a:pPr lvl="1"/>
            <a:r>
              <a:rPr lang="en-US" dirty="0" smtClean="0"/>
              <a:t>Saves </a:t>
            </a:r>
            <a:r>
              <a:rPr lang="en-US" dirty="0"/>
              <a:t>to </a:t>
            </a:r>
            <a:r>
              <a:rPr lang="en-US" dirty="0" smtClean="0"/>
              <a:t>TEMP</a:t>
            </a:r>
            <a:endParaRPr lang="en-US" dirty="0"/>
          </a:p>
          <a:p>
            <a:pPr lvl="1"/>
            <a:r>
              <a:rPr lang="en-US" dirty="0" smtClean="0"/>
              <a:t>Additional processing for packet statistics</a:t>
            </a:r>
          </a:p>
          <a:p>
            <a:pPr lvl="2"/>
            <a:r>
              <a:rPr lang="en-US" dirty="0" smtClean="0"/>
              <a:t>Uses CPU</a:t>
            </a:r>
          </a:p>
          <a:p>
            <a:pPr lvl="2"/>
            <a:r>
              <a:rPr lang="en-US" dirty="0" smtClean="0"/>
              <a:t>Uses memory over time, can lead to out of memory errors</a:t>
            </a: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considerations </a:t>
            </a:r>
            <a:r>
              <a:rPr lang="en-US" dirty="0" smtClean="0"/>
              <a:t>– Windows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Alternative? </a:t>
            </a:r>
            <a:r>
              <a:rPr lang="en-US" dirty="0" err="1"/>
              <a:t>Dumpcap</a:t>
            </a:r>
            <a:endParaRPr lang="en-US" dirty="0"/>
          </a:p>
          <a:p>
            <a:pPr lvl="1"/>
            <a:r>
              <a:rPr lang="en-US" dirty="0" smtClean="0"/>
              <a:t>Command-line </a:t>
            </a:r>
            <a:r>
              <a:rPr lang="en-US" dirty="0"/>
              <a:t>utility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by </a:t>
            </a:r>
            <a:r>
              <a:rPr lang="en-US" dirty="0" err="1" smtClean="0"/>
              <a:t>Wireshark</a:t>
            </a:r>
            <a:r>
              <a:rPr lang="en-US" dirty="0" smtClean="0"/>
              <a:t>/</a:t>
            </a:r>
            <a:r>
              <a:rPr lang="en-US" dirty="0" err="1" smtClean="0"/>
              <a:t>Tshark</a:t>
            </a:r>
            <a:r>
              <a:rPr lang="en-US" dirty="0" smtClean="0"/>
              <a:t> for capture</a:t>
            </a:r>
            <a:endParaRPr lang="en-US" dirty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greater control</a:t>
            </a:r>
          </a:p>
          <a:p>
            <a:pPr lvl="1"/>
            <a:r>
              <a:rPr lang="en-US" dirty="0" err="1" smtClean="0"/>
              <a:t>Dumpcapui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/>
              <a:t>CLIphobic</a:t>
            </a:r>
            <a:endParaRPr lang="en-US" dirty="0"/>
          </a:p>
          <a:p>
            <a:pPr lvl="1"/>
            <a:r>
              <a:rPr lang="en-US" dirty="0" smtClean="0"/>
              <a:t>“At the limits” example</a:t>
            </a:r>
          </a:p>
          <a:p>
            <a:pPr lvl="2"/>
            <a:r>
              <a:rPr lang="en-US" dirty="0" err="1" smtClean="0"/>
              <a:t>Dumpcap</a:t>
            </a:r>
            <a:r>
              <a:rPr lang="en-US" dirty="0" smtClean="0"/>
              <a:t> captured 100% of packets sent</a:t>
            </a:r>
          </a:p>
          <a:p>
            <a:pPr lvl="2"/>
            <a:r>
              <a:rPr lang="en-US" dirty="0" smtClean="0"/>
              <a:t>Wireshark captured 68% of packets sent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4684ee99a87c5bd9f8bd233490548e9633c668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1392</Words>
  <Application>Microsoft Office PowerPoint</Application>
  <PresentationFormat>On-screen Show (4:3)</PresentationFormat>
  <Paragraphs>285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simple-light</vt:lpstr>
      <vt:lpstr>Custom Design</vt:lpstr>
      <vt:lpstr>I3: Maximizing Packet Capture Performance</vt:lpstr>
      <vt:lpstr>Agenda</vt:lpstr>
      <vt:lpstr>What is a drop?</vt:lpstr>
      <vt:lpstr>Why do drops occur?</vt:lpstr>
      <vt:lpstr>Internal packet flow</vt:lpstr>
      <vt:lpstr>Identifying drops</vt:lpstr>
      <vt:lpstr>When is (and isn’t) it necessary to take steps to maximize capture performance?  </vt:lpstr>
      <vt:lpstr>Software considerations - Windows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Linux</vt:lpstr>
      <vt:lpstr>Software considerations – Linux (continued)</vt:lpstr>
      <vt:lpstr>Software considerations – Linux (continued)</vt:lpstr>
      <vt:lpstr>Hardware considerations - Storage</vt:lpstr>
      <vt:lpstr>Hardware considerations - CPU</vt:lpstr>
      <vt:lpstr>Hardware considerations - NIC</vt:lpstr>
      <vt:lpstr>Benchmark methodology</vt:lpstr>
      <vt:lpstr>Obvious question: Traffic profile?</vt:lpstr>
      <vt:lpstr>(My) Answer: Many copies of a single packet with tests at various packet sizes</vt:lpstr>
      <vt:lpstr>Test configuration</vt:lpstr>
      <vt:lpstr>Improving performance The ideal</vt:lpstr>
      <vt:lpstr>Improving performance Thunderbolt</vt:lpstr>
      <vt:lpstr>Improving performance  Laptop alternative</vt:lpstr>
      <vt:lpstr>Packet Toaster port layout</vt:lpstr>
      <vt:lpstr>Solarflare</vt:lpstr>
      <vt:lpstr>The difference a week makes</vt:lpstr>
      <vt:lpstr>Performance Results Configurations</vt:lpstr>
      <vt:lpstr>Performance Results Wireshark vs. Dumpcap (Win 7)</vt:lpstr>
      <vt:lpstr>Performance Results Dumpcap (Win7) - Dumpcap (Linux) – TCPDump (Linux)</vt:lpstr>
      <vt:lpstr>Performance Results Dumpcap (Win7) - Dumpcap (Linux) – TCPDump (Linux)</vt:lpstr>
      <vt:lpstr>Performance Results TCPDump (Linux) – SolarCapture (SSD) – SolarCapture (RAM)</vt:lpstr>
      <vt:lpstr>Performance Results Dumpcap (Win7) - Dumpcap (Linux) – TCPDump (Linux)</vt:lpstr>
      <vt:lpstr>Performance Results By Packet Size</vt:lpstr>
      <vt:lpstr>Performance Results By Configuration</vt:lpstr>
      <vt:lpstr>Acknowledgements</vt:lpstr>
      <vt:lpstr>Appendix - Links</vt:lpstr>
      <vt:lpstr>Appendix – Packet Toaster Specs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laura_000</dc:creator>
  <cp:lastModifiedBy>acekc</cp:lastModifiedBy>
  <cp:revision>185</cp:revision>
  <dcterms:modified xsi:type="dcterms:W3CDTF">2014-06-17T23:10:03Z</dcterms:modified>
</cp:coreProperties>
</file>