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Lst>
  <p:sldSz cx="13004800" cy="9753600"/>
  <p:notesSz cx="6858000" cy="9144000"/>
  <p:defaultTextStyle>
    <a:lvl1pPr algn="ctr" defTabSz="584200">
      <a:defRPr sz="4200">
        <a:latin typeface="+mj-lt"/>
        <a:ea typeface="+mj-ea"/>
        <a:cs typeface="+mj-cs"/>
        <a:sym typeface="Gill Sans"/>
      </a:defRPr>
    </a:lvl1pPr>
    <a:lvl2pPr indent="228600" algn="ctr" defTabSz="584200">
      <a:defRPr sz="4200">
        <a:latin typeface="+mj-lt"/>
        <a:ea typeface="+mj-ea"/>
        <a:cs typeface="+mj-cs"/>
        <a:sym typeface="Gill Sans"/>
      </a:defRPr>
    </a:lvl2pPr>
    <a:lvl3pPr indent="457200" algn="ctr" defTabSz="584200">
      <a:defRPr sz="4200">
        <a:latin typeface="+mj-lt"/>
        <a:ea typeface="+mj-ea"/>
        <a:cs typeface="+mj-cs"/>
        <a:sym typeface="Gill Sans"/>
      </a:defRPr>
    </a:lvl3pPr>
    <a:lvl4pPr indent="685800" algn="ctr" defTabSz="584200">
      <a:defRPr sz="4200">
        <a:latin typeface="+mj-lt"/>
        <a:ea typeface="+mj-ea"/>
        <a:cs typeface="+mj-cs"/>
        <a:sym typeface="Gill Sans"/>
      </a:defRPr>
    </a:lvl4pPr>
    <a:lvl5pPr indent="914400" algn="ctr" defTabSz="584200">
      <a:defRPr sz="4200">
        <a:latin typeface="+mj-lt"/>
        <a:ea typeface="+mj-ea"/>
        <a:cs typeface="+mj-cs"/>
        <a:sym typeface="Gill Sans"/>
      </a:defRPr>
    </a:lvl5pPr>
    <a:lvl6pPr indent="1143000" algn="ctr" defTabSz="584200">
      <a:defRPr sz="4200">
        <a:latin typeface="+mj-lt"/>
        <a:ea typeface="+mj-ea"/>
        <a:cs typeface="+mj-cs"/>
        <a:sym typeface="Gill Sans"/>
      </a:defRPr>
    </a:lvl6pPr>
    <a:lvl7pPr indent="1371600" algn="ctr" defTabSz="584200">
      <a:defRPr sz="4200">
        <a:latin typeface="+mj-lt"/>
        <a:ea typeface="+mj-ea"/>
        <a:cs typeface="+mj-cs"/>
        <a:sym typeface="Gill Sans"/>
      </a:defRPr>
    </a:lvl7pPr>
    <a:lvl8pPr indent="1600200" algn="ctr" defTabSz="584200">
      <a:defRPr sz="4200">
        <a:latin typeface="+mj-lt"/>
        <a:ea typeface="+mj-ea"/>
        <a:cs typeface="+mj-cs"/>
        <a:sym typeface="Gill Sans"/>
      </a:defRPr>
    </a:lvl8pPr>
    <a:lvl9pPr indent="1828800" algn="ctr" defTabSz="584200">
      <a:defRPr sz="4200">
        <a:latin typeface="+mj-lt"/>
        <a:ea typeface="+mj-ea"/>
        <a:cs typeface="+mj-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4A9BC294-FFE2-49D5-8D69-9E1BD2C41BD5}" styleName="">
    <a:tblBg/>
    <a:wholeTbl>
      <a:tcTxStyle b="off" i="off">
        <a:font>
          <a:latin typeface="ArialUnicodeMS"/>
          <a:ea typeface="ArialUnicodeMS"/>
          <a:cs typeface="ArialUnicode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EFDC"/>
          </a:solidFill>
        </a:fill>
      </a:tcStyle>
    </a:wholeTbl>
    <a:band2H>
      <a:tcTxStyle b="def" i="def"/>
      <a:tcStyle>
        <a:tcBdr/>
        <a:fill>
          <a:solidFill>
            <a:srgbClr val="FEF8EF"/>
          </a:solidFill>
        </a:fill>
      </a:tcStyle>
    </a:band2H>
    <a:firstCol>
      <a:tcTxStyle b="on" i="off">
        <a:font>
          <a:latin typeface="ArialUnicodeMS"/>
          <a:ea typeface="ArialUnicodeMS"/>
          <a:cs typeface="ArialUnicodeMS"/>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B13B"/>
          </a:solidFill>
        </a:fill>
      </a:tcStyle>
    </a:firstCol>
    <a:lastRow>
      <a:tcTxStyle b="on" i="off">
        <a:font>
          <a:latin typeface="ArialUnicodeMS"/>
          <a:ea typeface="ArialUnicodeMS"/>
          <a:cs typeface="ArialUnicode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B13B"/>
          </a:solidFill>
        </a:fill>
      </a:tcStyle>
    </a:lastRow>
    <a:firstRow>
      <a:tcTxStyle b="on" i="off">
        <a:font>
          <a:latin typeface="ArialUnicodeMS"/>
          <a:ea typeface="ArialUnicodeMS"/>
          <a:cs typeface="ArialUnicode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B13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ph type="sldImg"/>
          </p:nvPr>
        </p:nvSpPr>
        <p:spPr>
          <a:xfrm>
            <a:off x="1143000" y="685800"/>
            <a:ext cx="4572000" cy="3429000"/>
          </a:xfrm>
          <a:prstGeom prst="rect">
            <a:avLst/>
          </a:prstGeom>
        </p:spPr>
        <p:txBody>
          <a:bodyPr/>
          <a:lstStyle/>
          <a:p>
            <a:pPr lvl="0"/>
          </a:p>
        </p:txBody>
      </p:sp>
      <p:sp>
        <p:nvSpPr>
          <p:cNvPr id="13" name="Shape 1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a:ln>
            <a:miter lim="400000"/>
          </a:ln>
        </p:spPr>
        <p:txBody>
          <a:bodyPr lIns="0" tIns="0" rIns="0" bIns="0" anchor="b"/>
          <a:lstStyle>
            <a:lvl1pPr defTabSz="584200">
              <a:defRPr sz="8400">
                <a:uFillTx/>
              </a:defRPr>
            </a:lvl1pPr>
          </a:lstStyle>
          <a:p>
            <a:pPr lvl="0">
              <a:defRPr sz="1800"/>
            </a:pPr>
            <a:r>
              <a:rPr sz="8400"/>
              <a:t>Title Text</a:t>
            </a:r>
          </a:p>
        </p:txBody>
      </p:sp>
      <p:sp>
        <p:nvSpPr>
          <p:cNvPr id="7" name="Shape 7"/>
          <p:cNvSpPr/>
          <p:nvPr>
            <p:ph type="body" idx="1"/>
          </p:nvPr>
        </p:nvSpPr>
        <p:spPr>
          <a:xfrm>
            <a:off x="1270000" y="5029200"/>
            <a:ext cx="10464800" cy="1130300"/>
          </a:xfrm>
          <a:prstGeom prst="rect">
            <a:avLst/>
          </a:prstGeom>
          <a:ln>
            <a:miter lim="400000"/>
          </a:ln>
        </p:spPr>
        <p:txBody>
          <a:bodyPr lIns="0" tIns="0" rIns="0" bIns="0"/>
          <a:lstStyle>
            <a:lvl1pPr marL="0" indent="0" algn="ctr" defTabSz="584200">
              <a:spcBef>
                <a:spcPts val="0"/>
              </a:spcBef>
              <a:buSzTx/>
              <a:buNone/>
              <a:defRPr sz="3600">
                <a:uFillTx/>
              </a:defRPr>
            </a:lvl1pPr>
            <a:lvl2pPr marL="0" indent="0" algn="ctr" defTabSz="584200">
              <a:spcBef>
                <a:spcPts val="0"/>
              </a:spcBef>
              <a:buSzTx/>
              <a:buNone/>
              <a:defRPr sz="3600">
                <a:uFillTx/>
              </a:defRPr>
            </a:lvl2pPr>
            <a:lvl3pPr marL="0" indent="0" algn="ctr" defTabSz="584200">
              <a:spcBef>
                <a:spcPts val="0"/>
              </a:spcBef>
              <a:buSzTx/>
              <a:buNone/>
              <a:defRPr sz="3600">
                <a:uFillTx/>
              </a:defRPr>
            </a:lvl3pPr>
            <a:lvl4pPr marL="0" indent="0" algn="ctr" defTabSz="584200">
              <a:spcBef>
                <a:spcPts val="0"/>
              </a:spcBef>
              <a:buSzTx/>
              <a:buNone/>
              <a:defRPr sz="3600">
                <a:uFillTx/>
              </a:defRPr>
            </a:lvl4pPr>
            <a:lvl5pPr marL="0" indent="0" algn="ctr" defTabSz="584200">
              <a:spcBef>
                <a:spcPts val="0"/>
              </a:spcBef>
              <a:buSzTx/>
              <a:buNone/>
              <a:defRPr sz="3600">
                <a:uFillTx/>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9" name="Shape 9"/>
          <p:cNvSpPr/>
          <p:nvPr>
            <p:ph type="title"/>
          </p:nvPr>
        </p:nvSpPr>
        <p:spPr>
          <a:prstGeom prst="rect">
            <a:avLst/>
          </a:prstGeom>
        </p:spPr>
        <p:txBody>
          <a:bodyPr/>
          <a:lstStyle/>
          <a:p>
            <a:pPr lvl="0">
              <a:defRPr sz="1800">
                <a:uFillTx/>
              </a:defRPr>
            </a:pPr>
            <a:r>
              <a:rPr sz="5800">
                <a:uFill>
                  <a:solidFill/>
                </a:uFill>
              </a:rPr>
              <a:t>Title Text</a:t>
            </a:r>
          </a:p>
        </p:txBody>
      </p:sp>
      <p:sp>
        <p:nvSpPr>
          <p:cNvPr id="10" name="Shape 10"/>
          <p:cNvSpPr/>
          <p:nvPr>
            <p:ph type="body" idx="1"/>
          </p:nvPr>
        </p:nvSpPr>
        <p:spPr>
          <a:prstGeom prst="rect">
            <a:avLst/>
          </a:prstGeom>
        </p:spPr>
        <p:txBody>
          <a:bodyPr/>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uFill>
              </a:rPr>
              <a:t>Body Level One</a:t>
            </a:r>
            <a:endParaRPr sz="4400">
              <a:uFill>
                <a:solidFill/>
              </a:uFill>
            </a:endParaRPr>
          </a:p>
          <a:p>
            <a:pPr lvl="1">
              <a:defRPr sz="1800">
                <a:uFillTx/>
              </a:defRPr>
            </a:pPr>
            <a:r>
              <a:rPr sz="3800">
                <a:uFill>
                  <a:solidFill/>
                </a:uFill>
              </a:rPr>
              <a:t>Body Level Two</a:t>
            </a:r>
            <a:endParaRPr sz="3800">
              <a:uFill>
                <a:solidFill/>
              </a:uFill>
            </a:endParaRPr>
          </a:p>
          <a:p>
            <a:pPr lvl="2">
              <a:defRPr sz="1800">
                <a:uFillTx/>
              </a:defRPr>
            </a:pPr>
            <a:r>
              <a:rPr sz="3400">
                <a:uFill>
                  <a:solidFill/>
                </a:uFill>
              </a:rPr>
              <a:t>Body Level Three</a:t>
            </a:r>
            <a:endParaRPr sz="3400">
              <a:uFill>
                <a:solidFill/>
              </a:uFill>
            </a:endParaRPr>
          </a:p>
          <a:p>
            <a:pPr lvl="3">
              <a:defRPr sz="1800">
                <a:uFillTx/>
              </a:defRPr>
            </a:pPr>
            <a:r>
              <a:rPr sz="2800">
                <a:uFill>
                  <a:solidFill/>
                </a:uFill>
              </a:rPr>
              <a:t>Body Level Four</a:t>
            </a:r>
            <a:endParaRPr sz="2800">
              <a:uFill>
                <a:solidFill/>
              </a:uFill>
            </a:endParaRPr>
          </a:p>
          <a:p>
            <a:pPr lvl="4">
              <a:defRPr sz="1800">
                <a:uFillTx/>
              </a:defRPr>
            </a:pPr>
            <a:r>
              <a:rPr sz="2400">
                <a:uFill>
                  <a:solidFill/>
                </a:uFill>
              </a:rPr>
              <a:t>Body Level Five</a:t>
            </a:r>
          </a:p>
        </p:txBody>
      </p:sp>
      <p:sp>
        <p:nvSpPr>
          <p:cNvPr id="11" name="Shape 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47700" y="390596"/>
            <a:ext cx="11709400" cy="1625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lstStyle/>
          <a:p>
            <a:pPr lvl="0">
              <a:defRPr sz="1800">
                <a:uFillTx/>
              </a:defRPr>
            </a:pPr>
            <a:r>
              <a:rPr sz="5800">
                <a:uFill>
                  <a:solidFill/>
                </a:uFill>
              </a:rPr>
              <a:t>Title Text</a:t>
            </a:r>
          </a:p>
        </p:txBody>
      </p:sp>
      <p:sp>
        <p:nvSpPr>
          <p:cNvPr id="3" name="Shape 3"/>
          <p:cNvSpPr/>
          <p:nvPr>
            <p:ph type="body" idx="1"/>
          </p:nvPr>
        </p:nvSpPr>
        <p:spPr>
          <a:xfrm>
            <a:off x="647700" y="2106777"/>
            <a:ext cx="11709400" cy="6436926"/>
          </a:xfrm>
          <a:prstGeom prst="rect">
            <a:avLst/>
          </a:prstGeom>
          <a:ln w="12700">
            <a:round/>
          </a:ln>
          <a:extLst>
            <a:ext uri="{C572A759-6A51-4108-AA02-DFA0A04FC94B}">
              <ma14:wrappingTextBoxFlag xmlns:ma14="http://schemas.microsoft.com/office/mac/drawingml/2011/main" val="1"/>
            </a:ext>
          </a:extLst>
        </p:spPr>
        <p:txBody>
          <a:bodyPr lIns="38100" tIns="38100" rIns="38100" bIns="38100"/>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uFill>
              </a:rPr>
              <a:t>Body Level One</a:t>
            </a:r>
            <a:endParaRPr sz="4400">
              <a:uFill>
                <a:solidFill/>
              </a:uFill>
            </a:endParaRPr>
          </a:p>
          <a:p>
            <a:pPr lvl="1">
              <a:defRPr sz="1800">
                <a:uFillTx/>
              </a:defRPr>
            </a:pPr>
            <a:r>
              <a:rPr sz="3800">
                <a:uFill>
                  <a:solidFill/>
                </a:uFill>
              </a:rPr>
              <a:t>Body Level Two</a:t>
            </a:r>
            <a:endParaRPr sz="3800">
              <a:uFill>
                <a:solidFill/>
              </a:uFill>
            </a:endParaRPr>
          </a:p>
          <a:p>
            <a:pPr lvl="2">
              <a:defRPr sz="1800">
                <a:uFillTx/>
              </a:defRPr>
            </a:pPr>
            <a:r>
              <a:rPr sz="3400">
                <a:uFill>
                  <a:solidFill/>
                </a:uFill>
              </a:rPr>
              <a:t>Body Level Three</a:t>
            </a:r>
            <a:endParaRPr sz="3400">
              <a:uFill>
                <a:solidFill/>
              </a:uFill>
            </a:endParaRPr>
          </a:p>
          <a:p>
            <a:pPr lvl="3">
              <a:defRPr sz="1800">
                <a:uFillTx/>
              </a:defRPr>
            </a:pPr>
            <a:r>
              <a:rPr sz="2800">
                <a:uFill>
                  <a:solidFill/>
                </a:uFill>
              </a:rPr>
              <a:t>Body Level Four</a:t>
            </a:r>
            <a:endParaRPr sz="2800">
              <a:uFill>
                <a:solidFill/>
              </a:uFill>
            </a:endParaRPr>
          </a:p>
          <a:p>
            <a:pPr lvl="4">
              <a:defRPr sz="1800">
                <a:uFillTx/>
              </a:defRPr>
            </a:pPr>
            <a:r>
              <a:rPr sz="2400">
                <a:uFill>
                  <a:solidFill/>
                </a:uFill>
              </a:rPr>
              <a:t>Body Level Five</a:t>
            </a:r>
          </a:p>
        </p:txBody>
      </p:sp>
      <p:sp>
        <p:nvSpPr>
          <p:cNvPr id="4" name="Shape 4"/>
          <p:cNvSpPr/>
          <p:nvPr>
            <p:ph type="sldNum" sz="quarter" idx="2"/>
          </p:nvPr>
        </p:nvSpPr>
        <p:spPr>
          <a:xfrm>
            <a:off x="12156511" y="9088966"/>
            <a:ext cx="286669" cy="292101"/>
          </a:xfrm>
          <a:prstGeom prst="rect">
            <a:avLst/>
          </a:prstGeom>
          <a:ln w="12700">
            <a:round/>
          </a:ln>
        </p:spPr>
        <p:txBody>
          <a:bodyPr wrap="none" lIns="38100" tIns="38100" rIns="38100" bIns="38100" anchor="b">
            <a:spAutoFit/>
          </a:bodyPr>
          <a:lstStyle>
            <a:lvl1pPr algn="r" defTabSz="1295400">
              <a:defRPr sz="1400">
                <a:uFill>
                  <a:solidFill/>
                </a:uFill>
                <a:latin typeface="Helvetica"/>
                <a:ea typeface="Helvetica"/>
                <a:cs typeface="Helvetica"/>
                <a:sym typeface="Helvetica"/>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defTabSz="1295400">
        <a:defRPr sz="5800">
          <a:uFill>
            <a:solidFill/>
          </a:uFill>
          <a:latin typeface="Helvetica"/>
          <a:ea typeface="Helvetica"/>
          <a:cs typeface="Helvetica"/>
          <a:sym typeface="Helvetica"/>
        </a:defRPr>
      </a:lvl1pPr>
      <a:lvl2pPr indent="228600" algn="ctr" defTabSz="1295400">
        <a:defRPr sz="5800">
          <a:uFill>
            <a:solidFill/>
          </a:uFill>
          <a:latin typeface="Helvetica"/>
          <a:ea typeface="Helvetica"/>
          <a:cs typeface="Helvetica"/>
          <a:sym typeface="Helvetica"/>
        </a:defRPr>
      </a:lvl2pPr>
      <a:lvl3pPr indent="457200" algn="ctr" defTabSz="1295400">
        <a:defRPr sz="5800">
          <a:uFill>
            <a:solidFill/>
          </a:uFill>
          <a:latin typeface="Helvetica"/>
          <a:ea typeface="Helvetica"/>
          <a:cs typeface="Helvetica"/>
          <a:sym typeface="Helvetica"/>
        </a:defRPr>
      </a:lvl3pPr>
      <a:lvl4pPr indent="685800" algn="ctr" defTabSz="1295400">
        <a:defRPr sz="5800">
          <a:uFill>
            <a:solidFill/>
          </a:uFill>
          <a:latin typeface="Helvetica"/>
          <a:ea typeface="Helvetica"/>
          <a:cs typeface="Helvetica"/>
          <a:sym typeface="Helvetica"/>
        </a:defRPr>
      </a:lvl4pPr>
      <a:lvl5pPr indent="914400" algn="ctr" defTabSz="1295400">
        <a:defRPr sz="5800">
          <a:uFill>
            <a:solidFill/>
          </a:uFill>
          <a:latin typeface="Helvetica"/>
          <a:ea typeface="Helvetica"/>
          <a:cs typeface="Helvetica"/>
          <a:sym typeface="Helvetica"/>
        </a:defRPr>
      </a:lvl5pPr>
      <a:lvl6pPr indent="1143000" algn="ctr" defTabSz="1295400">
        <a:defRPr sz="5800">
          <a:uFill>
            <a:solidFill/>
          </a:uFill>
          <a:latin typeface="Helvetica"/>
          <a:ea typeface="Helvetica"/>
          <a:cs typeface="Helvetica"/>
          <a:sym typeface="Helvetica"/>
        </a:defRPr>
      </a:lvl6pPr>
      <a:lvl7pPr indent="1371600" algn="ctr" defTabSz="1295400">
        <a:defRPr sz="5800">
          <a:uFill>
            <a:solidFill/>
          </a:uFill>
          <a:latin typeface="Helvetica"/>
          <a:ea typeface="Helvetica"/>
          <a:cs typeface="Helvetica"/>
          <a:sym typeface="Helvetica"/>
        </a:defRPr>
      </a:lvl7pPr>
      <a:lvl8pPr indent="1600200" algn="ctr" defTabSz="1295400">
        <a:defRPr sz="5800">
          <a:uFill>
            <a:solidFill/>
          </a:uFill>
          <a:latin typeface="Helvetica"/>
          <a:ea typeface="Helvetica"/>
          <a:cs typeface="Helvetica"/>
          <a:sym typeface="Helvetica"/>
        </a:defRPr>
      </a:lvl8pPr>
      <a:lvl9pPr indent="1828800" algn="ctr" defTabSz="1295400">
        <a:defRPr sz="5800">
          <a:uFill>
            <a:solidFill/>
          </a:uFill>
          <a:latin typeface="Helvetica"/>
          <a:ea typeface="Helvetica"/>
          <a:cs typeface="Helvetica"/>
          <a:sym typeface="Helvetica"/>
        </a:defRPr>
      </a:lvl9pPr>
    </p:titleStyle>
    <p:bodyStyle>
      <a:lvl1pPr marL="365759" indent="-256031" defTabSz="1295400">
        <a:spcBef>
          <a:spcPts val="600"/>
        </a:spcBef>
        <a:buSzPct val="68000"/>
        <a:buChar char="•"/>
        <a:defRPr sz="4400">
          <a:uFill>
            <a:solidFill/>
          </a:uFill>
          <a:latin typeface="Helvetica"/>
          <a:ea typeface="Helvetica"/>
          <a:cs typeface="Helvetica"/>
          <a:sym typeface="Helvetica"/>
        </a:defRPr>
      </a:lvl1pPr>
      <a:lvl2pPr marL="657886" indent="-264694" defTabSz="1295400">
        <a:spcBef>
          <a:spcPts val="600"/>
        </a:spcBef>
        <a:buSzPct val="100000"/>
        <a:buChar char="•"/>
        <a:defRPr sz="4400">
          <a:uFill>
            <a:solidFill/>
          </a:uFill>
          <a:latin typeface="Helvetica"/>
          <a:ea typeface="Helvetica"/>
          <a:cs typeface="Helvetica"/>
          <a:sym typeface="Helvetica"/>
        </a:defRPr>
      </a:lvl2pPr>
      <a:lvl3pPr marL="926771" indent="-295835" defTabSz="1295400">
        <a:spcBef>
          <a:spcPts val="600"/>
        </a:spcBef>
        <a:buSzPct val="100000"/>
        <a:buChar char="•"/>
        <a:defRPr sz="4400">
          <a:uFill>
            <a:solidFill/>
          </a:uFill>
          <a:latin typeface="Helvetica"/>
          <a:ea typeface="Helvetica"/>
          <a:cs typeface="Helvetica"/>
          <a:sym typeface="Helvetica"/>
        </a:defRPr>
      </a:lvl3pPr>
      <a:lvl4pPr marL="1273628" indent="-359228" defTabSz="1295400">
        <a:spcBef>
          <a:spcPts val="600"/>
        </a:spcBef>
        <a:buSzPct val="100000"/>
        <a:buChar char="•"/>
        <a:defRPr sz="4400">
          <a:uFill>
            <a:solidFill/>
          </a:uFill>
          <a:latin typeface="Helvetica"/>
          <a:ea typeface="Helvetica"/>
          <a:cs typeface="Helvetica"/>
          <a:sym typeface="Helvetica"/>
        </a:defRPr>
      </a:lvl4pPr>
      <a:lvl5pPr marL="1562100" indent="-419100" defTabSz="1295400">
        <a:spcBef>
          <a:spcPts val="600"/>
        </a:spcBef>
        <a:buSzPct val="100000"/>
        <a:buChar char="•"/>
        <a:defRPr sz="4400">
          <a:uFill>
            <a:solidFill/>
          </a:uFill>
          <a:latin typeface="Helvetica"/>
          <a:ea typeface="Helvetica"/>
          <a:cs typeface="Helvetica"/>
          <a:sym typeface="Helvetica"/>
        </a:defRPr>
      </a:lvl5pPr>
      <a:lvl6pPr marL="3498850" indent="-1047750" defTabSz="1295400">
        <a:spcBef>
          <a:spcPts val="600"/>
        </a:spcBef>
        <a:buSzPct val="171000"/>
        <a:buChar char="•"/>
        <a:defRPr sz="4400">
          <a:uFill>
            <a:solidFill/>
          </a:uFill>
          <a:latin typeface="Helvetica"/>
          <a:ea typeface="Helvetica"/>
          <a:cs typeface="Helvetica"/>
          <a:sym typeface="Helvetica"/>
        </a:defRPr>
      </a:lvl6pPr>
      <a:lvl7pPr marL="3854450" indent="-1047750" defTabSz="1295400">
        <a:spcBef>
          <a:spcPts val="600"/>
        </a:spcBef>
        <a:buSzPct val="171000"/>
        <a:buChar char="•"/>
        <a:defRPr sz="4400">
          <a:uFill>
            <a:solidFill/>
          </a:uFill>
          <a:latin typeface="Helvetica"/>
          <a:ea typeface="Helvetica"/>
          <a:cs typeface="Helvetica"/>
          <a:sym typeface="Helvetica"/>
        </a:defRPr>
      </a:lvl7pPr>
      <a:lvl8pPr marL="4210050" indent="-1047750" defTabSz="1295400">
        <a:spcBef>
          <a:spcPts val="600"/>
        </a:spcBef>
        <a:buSzPct val="171000"/>
        <a:buChar char="•"/>
        <a:defRPr sz="4400">
          <a:uFill>
            <a:solidFill/>
          </a:uFill>
          <a:latin typeface="Helvetica"/>
          <a:ea typeface="Helvetica"/>
          <a:cs typeface="Helvetica"/>
          <a:sym typeface="Helvetica"/>
        </a:defRPr>
      </a:lvl8pPr>
      <a:lvl9pPr marL="4565650" indent="-1047750" defTabSz="1295400">
        <a:spcBef>
          <a:spcPts val="600"/>
        </a:spcBef>
        <a:buSzPct val="171000"/>
        <a:buChar char="•"/>
        <a:defRPr sz="4400">
          <a:uFill>
            <a:solidFill/>
          </a:uFill>
          <a:latin typeface="Helvetica"/>
          <a:ea typeface="Helvetica"/>
          <a:cs typeface="Helvetica"/>
          <a:sym typeface="Helvetica"/>
        </a:defRPr>
      </a:lvl9pPr>
    </p:bodyStyle>
    <p:otherStyle>
      <a:lvl1pPr algn="r" defTabSz="1295400">
        <a:defRPr sz="1400">
          <a:solidFill>
            <a:schemeClr val="tx1"/>
          </a:solidFill>
          <a:uFill>
            <a:solidFill/>
          </a:uFill>
          <a:latin typeface="+mn-lt"/>
          <a:ea typeface="+mn-ea"/>
          <a:cs typeface="+mn-cs"/>
          <a:sym typeface="Helvetica"/>
        </a:defRPr>
      </a:lvl1pPr>
      <a:lvl2pPr indent="228600" algn="r" defTabSz="1295400">
        <a:defRPr sz="1400">
          <a:solidFill>
            <a:schemeClr val="tx1"/>
          </a:solidFill>
          <a:uFill>
            <a:solidFill/>
          </a:uFill>
          <a:latin typeface="+mn-lt"/>
          <a:ea typeface="+mn-ea"/>
          <a:cs typeface="+mn-cs"/>
          <a:sym typeface="Helvetica"/>
        </a:defRPr>
      </a:lvl2pPr>
      <a:lvl3pPr indent="457200" algn="r" defTabSz="1295400">
        <a:defRPr sz="1400">
          <a:solidFill>
            <a:schemeClr val="tx1"/>
          </a:solidFill>
          <a:uFill>
            <a:solidFill/>
          </a:uFill>
          <a:latin typeface="+mn-lt"/>
          <a:ea typeface="+mn-ea"/>
          <a:cs typeface="+mn-cs"/>
          <a:sym typeface="Helvetica"/>
        </a:defRPr>
      </a:lvl3pPr>
      <a:lvl4pPr indent="685800" algn="r" defTabSz="1295400">
        <a:defRPr sz="1400">
          <a:solidFill>
            <a:schemeClr val="tx1"/>
          </a:solidFill>
          <a:uFill>
            <a:solidFill/>
          </a:uFill>
          <a:latin typeface="+mn-lt"/>
          <a:ea typeface="+mn-ea"/>
          <a:cs typeface="+mn-cs"/>
          <a:sym typeface="Helvetica"/>
        </a:defRPr>
      </a:lvl4pPr>
      <a:lvl5pPr indent="914400" algn="r" defTabSz="1295400">
        <a:defRPr sz="1400">
          <a:solidFill>
            <a:schemeClr val="tx1"/>
          </a:solidFill>
          <a:uFill>
            <a:solidFill/>
          </a:uFill>
          <a:latin typeface="+mn-lt"/>
          <a:ea typeface="+mn-ea"/>
          <a:cs typeface="+mn-cs"/>
          <a:sym typeface="Helvetica"/>
        </a:defRPr>
      </a:lvl5pPr>
      <a:lvl6pPr indent="1143000" algn="r" defTabSz="1295400">
        <a:defRPr sz="1400">
          <a:solidFill>
            <a:schemeClr val="tx1"/>
          </a:solidFill>
          <a:uFill>
            <a:solidFill/>
          </a:uFill>
          <a:latin typeface="+mn-lt"/>
          <a:ea typeface="+mn-ea"/>
          <a:cs typeface="+mn-cs"/>
          <a:sym typeface="Helvetica"/>
        </a:defRPr>
      </a:lvl6pPr>
      <a:lvl7pPr indent="1371600" algn="r" defTabSz="1295400">
        <a:defRPr sz="1400">
          <a:solidFill>
            <a:schemeClr val="tx1"/>
          </a:solidFill>
          <a:uFill>
            <a:solidFill/>
          </a:uFill>
          <a:latin typeface="+mn-lt"/>
          <a:ea typeface="+mn-ea"/>
          <a:cs typeface="+mn-cs"/>
          <a:sym typeface="Helvetica"/>
        </a:defRPr>
      </a:lvl7pPr>
      <a:lvl8pPr indent="1600200" algn="r" defTabSz="1295400">
        <a:defRPr sz="1400">
          <a:solidFill>
            <a:schemeClr val="tx1"/>
          </a:solidFill>
          <a:uFill>
            <a:solidFill/>
          </a:uFill>
          <a:latin typeface="+mn-lt"/>
          <a:ea typeface="+mn-ea"/>
          <a:cs typeface="+mn-cs"/>
          <a:sym typeface="Helvetica"/>
        </a:defRPr>
      </a:lvl8pPr>
      <a:lvl9pPr indent="1828800" algn="r" defTabSz="1295400">
        <a:defRPr sz="1400">
          <a:solidFill>
            <a:schemeClr val="tx1"/>
          </a:solidFill>
          <a:uFill>
            <a:solidFill/>
          </a:uFill>
          <a:latin typeface="+mn-lt"/>
          <a:ea typeface="+mn-ea"/>
          <a:cs typeface="+mn-cs"/>
          <a:sym typeface="Helvetic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9.png"/><Relationship Id="rId4" Type="http://schemas.openxmlformats.org/officeDocument/2006/relationships/image" Target="../media/image10.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2.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7.png"/><Relationship Id="rId4" Type="http://schemas.openxmlformats.org/officeDocument/2006/relationships/image" Target="../media/image1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9.png"/><Relationship Id="rId4" Type="http://schemas.openxmlformats.org/officeDocument/2006/relationships/image" Target="../media/image20.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tif"/></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5.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tif"/></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6.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7.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8.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9.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0.png"/><Relationship Id="rId4" Type="http://schemas.openxmlformats.org/officeDocument/2006/relationships/image" Target="../media/image2.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 name="Shape 15"/>
          <p:cNvSpPr/>
          <p:nvPr>
            <p:ph type="title"/>
          </p:nvPr>
        </p:nvSpPr>
        <p:spPr>
          <a:prstGeom prst="rect">
            <a:avLst/>
          </a:prstGeom>
        </p:spPr>
        <p:txBody>
          <a:bodyPr/>
          <a:lstStyle>
            <a:lvl1pPr algn="l" defTabSz="914400">
              <a:defRPr sz="6800">
                <a:solidFill>
                  <a:srgbClr val="FFFFFF"/>
                </a:solidFill>
                <a:latin typeface="Arial"/>
                <a:ea typeface="Arial"/>
                <a:cs typeface="Arial"/>
                <a:sym typeface="Arial"/>
              </a:defRPr>
            </a:lvl1pPr>
          </a:lstStyle>
          <a:p>
            <a:pPr lvl="0">
              <a:defRPr sz="1800">
                <a:solidFill>
                  <a:srgbClr val="000000"/>
                </a:solidFill>
              </a:defRPr>
            </a:pPr>
            <a:r>
              <a:rPr sz="6800">
                <a:solidFill>
                  <a:srgbClr val="FFFFFF"/>
                </a:solidFill>
              </a:rPr>
              <a:t>Monitoring Mobile Network Traffic (3G/LTE)</a:t>
            </a:r>
          </a:p>
        </p:txBody>
      </p:sp>
      <p:sp>
        <p:nvSpPr>
          <p:cNvPr id="16" name="Shape 16"/>
          <p:cNvSpPr/>
          <p:nvPr>
            <p:ph type="body" idx="1"/>
          </p:nvPr>
        </p:nvSpPr>
        <p:spPr>
          <a:xfrm>
            <a:off x="1270000" y="5029200"/>
            <a:ext cx="10464800" cy="1527473"/>
          </a:xfrm>
          <a:prstGeom prst="rect">
            <a:avLst/>
          </a:prstGeom>
        </p:spPr>
        <p:txBody>
          <a:bodyPr/>
          <a:lstStyle/>
          <a:p>
            <a:pPr lvl="0" algn="l">
              <a:defRPr sz="1800"/>
            </a:pPr>
            <a:endParaRPr sz="3600">
              <a:solidFill>
                <a:srgbClr val="FFFFFF"/>
              </a:solidFill>
            </a:endParaRPr>
          </a:p>
          <a:p>
            <a:pPr lvl="0" algn="l">
              <a:defRPr sz="1800"/>
            </a:pPr>
            <a:r>
              <a:rPr sz="3600">
                <a:solidFill>
                  <a:srgbClr val="FFFFFF"/>
                </a:solidFill>
              </a:rPr>
              <a:t>Luca Deri &lt;</a:t>
            </a:r>
            <a:r>
              <a:rPr sz="3600">
                <a:solidFill>
                  <a:srgbClr val="FFFFFF"/>
                </a:solidFill>
              </a:rPr>
              <a:t>deri@ntop.org</a:t>
            </a:r>
            <a:r>
              <a:rPr sz="3600">
                <a:solidFill>
                  <a:srgbClr val="FFFFFF"/>
                </a:solidFill>
              </a:rPr>
              <a:t>&gt;</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lvl1pPr>
              <a:defRPr sz="5700"/>
            </a:lvl1pPr>
          </a:lstStyle>
          <a:p>
            <a:pPr lvl="0">
              <a:defRPr sz="1800">
                <a:uFillTx/>
              </a:defRPr>
            </a:pPr>
            <a:r>
              <a:rPr sz="5700">
                <a:uFill>
                  <a:solidFill/>
                </a:uFill>
              </a:rPr>
              <a:t>GPRS Core Network Nodes [2/2]</a:t>
            </a:r>
          </a:p>
        </p:txBody>
      </p:sp>
      <p:sp>
        <p:nvSpPr>
          <p:cNvPr id="68" name="Shape 68"/>
          <p:cNvSpPr/>
          <p:nvPr>
            <p:ph type="body" idx="1"/>
          </p:nvPr>
        </p:nvSpPr>
        <p:spPr>
          <a:prstGeom prst="rect">
            <a:avLst/>
          </a:prstGeom>
        </p:spPr>
        <p:txBody>
          <a:bodyPr/>
          <a:lstStyle/>
          <a:p>
            <a:pPr lvl="0" marL="0" indent="0">
              <a:buSzTx/>
              <a:buNone/>
              <a:defRPr sz="1800">
                <a:uFillTx/>
              </a:defRPr>
            </a:pPr>
            <a:r>
              <a:rPr sz="4400">
                <a:uFill>
                  <a:solidFill/>
                </a:uFill>
              </a:rPr>
              <a:t>GGSN (Gateway GPRS Support Node) is a node responsible for:</a:t>
            </a:r>
            <a:endParaRPr sz="4400">
              <a:uFill>
                <a:solidFill/>
              </a:uFill>
            </a:endParaRPr>
          </a:p>
          <a:p>
            <a:pPr lvl="1">
              <a:defRPr sz="1800">
                <a:uFillTx/>
              </a:defRPr>
            </a:pPr>
            <a:r>
              <a:rPr sz="3800">
                <a:uFill>
                  <a:solidFill/>
                </a:uFill>
              </a:rPr>
              <a:t>Inter-networking between the GPRS network and external network such as the Internet.</a:t>
            </a:r>
            <a:endParaRPr sz="3800">
              <a:uFill>
                <a:solidFill/>
              </a:uFill>
            </a:endParaRPr>
          </a:p>
          <a:p>
            <a:pPr lvl="1">
              <a:defRPr sz="1800">
                <a:uFillTx/>
              </a:defRPr>
            </a:pPr>
            <a:r>
              <a:rPr sz="3800">
                <a:uFill>
                  <a:solidFill/>
                </a:uFill>
              </a:rPr>
              <a:t>Gateway towards external networks (e.g. the Internet) identified by an APN (Access Point Name).</a:t>
            </a:r>
            <a:endParaRPr sz="3800">
              <a:uFill>
                <a:solidFill/>
              </a:uFill>
            </a:endParaRPr>
          </a:p>
          <a:p>
            <a:pPr lvl="1">
              <a:defRPr sz="1800">
                <a:uFillTx/>
              </a:defRPr>
            </a:pPr>
            <a:r>
              <a:rPr sz="3800">
                <a:uFill>
                  <a:solidFill/>
                </a:uFill>
              </a:rPr>
              <a:t>IP assignment to mobile terminals.</a:t>
            </a:r>
            <a:endParaRPr sz="3800">
              <a:uFill>
                <a:solidFill/>
              </a:uFill>
            </a:endParaRPr>
          </a:p>
          <a:p>
            <a:pPr lvl="1">
              <a:defRPr sz="1800">
                <a:uFillTx/>
              </a:defRPr>
            </a:pPr>
            <a:r>
              <a:rPr sz="3800">
                <a:uFill>
                  <a:solidFill/>
                </a:uFill>
              </a:rPr>
              <a:t>Billing and support for lawful interception.</a:t>
            </a:r>
          </a:p>
        </p:txBody>
      </p:sp>
      <p:sp>
        <p:nvSpPr>
          <p:cNvPr id="69" name="Shape 69"/>
          <p:cNvSpPr/>
          <p:nvPr>
            <p:ph type="sldNum" sz="quarter" idx="2"/>
          </p:nvPr>
        </p:nvSpPr>
        <p:spPr>
          <a:xfrm>
            <a:off x="12156511" y="9088966"/>
            <a:ext cx="286669"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lvl1pPr>
              <a:defRPr sz="5700"/>
            </a:lvl1pPr>
          </a:lstStyle>
          <a:p>
            <a:pPr lvl="0">
              <a:defRPr sz="1800">
                <a:uFillTx/>
              </a:defRPr>
            </a:pPr>
            <a:r>
              <a:rPr sz="5700">
                <a:uFill>
                  <a:solidFill/>
                </a:uFill>
              </a:rPr>
              <a:t>Additional Network Nodes</a:t>
            </a:r>
          </a:p>
        </p:txBody>
      </p:sp>
      <p:sp>
        <p:nvSpPr>
          <p:cNvPr id="72" name="Shape 72"/>
          <p:cNvSpPr/>
          <p:nvPr>
            <p:ph type="body" idx="1"/>
          </p:nvPr>
        </p:nvSpPr>
        <p:spPr>
          <a:prstGeom prst="rect">
            <a:avLst/>
          </a:prstGeom>
        </p:spPr>
        <p:txBody>
          <a:bodyPr/>
          <a:lstStyle/>
          <a:p>
            <a:pPr lvl="0">
              <a:defRPr sz="1800">
                <a:uFillTx/>
              </a:defRPr>
            </a:pPr>
            <a:r>
              <a:rPr sz="4400">
                <a:uFill>
                  <a:solidFill/>
                </a:uFill>
              </a:rPr>
              <a:t>iDNS (internal Domain Name Server)</a:t>
            </a:r>
            <a:br>
              <a:rPr sz="4400">
                <a:uFill>
                  <a:solidFill/>
                </a:uFill>
              </a:rPr>
            </a:br>
            <a:r>
              <a:rPr sz="4400">
                <a:uFill>
                  <a:solidFill/>
                </a:uFill>
              </a:rPr>
              <a:t>DNS server used to resolve APN an GGSN addresses to mobile terminals.</a:t>
            </a:r>
            <a:endParaRPr sz="4400">
              <a:uFill>
                <a:solidFill/>
              </a:uFill>
            </a:endParaRPr>
          </a:p>
          <a:p>
            <a:pPr lvl="0">
              <a:defRPr sz="1800">
                <a:uFillTx/>
              </a:defRPr>
            </a:pPr>
            <a:r>
              <a:rPr sz="4400">
                <a:uFill>
                  <a:solidFill/>
                </a:uFill>
              </a:rPr>
              <a:t>HLR (Home Location Register)</a:t>
            </a:r>
            <a:br>
              <a:rPr sz="4400">
                <a:uFill>
                  <a:solidFill/>
                </a:uFill>
              </a:rPr>
            </a:br>
            <a:r>
              <a:rPr sz="4400">
                <a:uFill>
                  <a:solidFill/>
                </a:uFill>
              </a:rPr>
              <a:t>Database containing the subscriber profiles.</a:t>
            </a:r>
            <a:endParaRPr sz="4400">
              <a:uFill>
                <a:solidFill/>
              </a:uFill>
            </a:endParaRPr>
          </a:p>
          <a:p>
            <a:pPr lvl="0">
              <a:defRPr sz="1800">
                <a:uFillTx/>
              </a:defRPr>
            </a:pPr>
            <a:r>
              <a:rPr sz="4400">
                <a:uFill>
                  <a:solidFill/>
                </a:uFill>
              </a:rPr>
              <a:t>Policy Manager</a:t>
            </a:r>
            <a:br>
              <a:rPr sz="4400">
                <a:uFill>
                  <a:solidFill/>
                </a:uFill>
              </a:rPr>
            </a:br>
            <a:r>
              <a:rPr sz="4400">
                <a:uFill>
                  <a:solidFill/>
                </a:uFill>
              </a:rPr>
              <a:t>Control platform able to interact with network devices in order to implement access control, per-user QoS, user charging and billing.</a:t>
            </a:r>
          </a:p>
        </p:txBody>
      </p:sp>
      <p:sp>
        <p:nvSpPr>
          <p:cNvPr id="73" name="Shape 73"/>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defRPr sz="1800">
                <a:uFillTx/>
              </a:defRPr>
            </a:pPr>
            <a:r>
              <a:rPr sz="5800">
                <a:uFill>
                  <a:solidFill/>
                </a:uFill>
              </a:rPr>
              <a:t>Core Network Interfaces</a:t>
            </a:r>
          </a:p>
        </p:txBody>
      </p:sp>
      <p:sp>
        <p:nvSpPr>
          <p:cNvPr id="76" name="Shape 76"/>
          <p:cNvSpPr/>
          <p:nvPr>
            <p:ph type="body" idx="1"/>
          </p:nvPr>
        </p:nvSpPr>
        <p:spPr>
          <a:prstGeom prst="rect">
            <a:avLst/>
          </a:prstGeom>
        </p:spPr>
        <p:txBody>
          <a:bodyPr/>
          <a:lstStyle/>
          <a:p>
            <a:pPr lvl="0">
              <a:defRPr sz="1800">
                <a:uFillTx/>
              </a:defRPr>
            </a:pPr>
            <a:r>
              <a:rPr sz="4400">
                <a:uFill>
                  <a:solidFill/>
                </a:uFill>
              </a:rPr>
              <a:t>SGSN-to-GGSN (Gn) Interface</a:t>
            </a:r>
            <a:br>
              <a:rPr sz="4400">
                <a:uFill>
                  <a:solidFill/>
                </a:uFill>
              </a:rPr>
            </a:br>
            <a:r>
              <a:rPr sz="4400">
                <a:uFill>
                  <a:solidFill/>
                </a:uFill>
              </a:rPr>
              <a:t>IP-based network interface between the SGSN and the GGSN. In 4G networks this interface is called S11.</a:t>
            </a:r>
            <a:endParaRPr sz="4400">
              <a:uFill>
                <a:solidFill/>
              </a:uFill>
            </a:endParaRPr>
          </a:p>
          <a:p>
            <a:pPr lvl="0">
              <a:defRPr sz="1800">
                <a:uFillTx/>
              </a:defRPr>
            </a:pPr>
            <a:r>
              <a:rPr sz="4400">
                <a:uFill>
                  <a:solidFill/>
                </a:uFill>
              </a:rPr>
              <a:t>GGSN-to-PDN (Gi) Interface</a:t>
            </a:r>
            <a:br>
              <a:rPr sz="4400">
                <a:uFill>
                  <a:solidFill/>
                </a:uFill>
              </a:rPr>
            </a:br>
            <a:r>
              <a:rPr sz="4400">
                <a:uFill>
                  <a:solidFill/>
                </a:uFill>
              </a:rPr>
              <a:t>IP-based network interface between the GGSN and a public data network (PDN) such as the Internet.  In 4G networks this interface is called S5.</a:t>
            </a:r>
          </a:p>
        </p:txBody>
      </p:sp>
      <p:sp>
        <p:nvSpPr>
          <p:cNvPr id="77" name="Shape 77"/>
          <p:cNvSpPr/>
          <p:nvPr>
            <p:ph type="sldNum" sz="quarter" idx="2"/>
          </p:nvPr>
        </p:nvSpPr>
        <p:spPr>
          <a:xfrm>
            <a:off x="12169620" y="9088966"/>
            <a:ext cx="273560"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lvl1pPr>
              <a:defRPr sz="4900"/>
            </a:lvl1pPr>
          </a:lstStyle>
          <a:p>
            <a:pPr lvl="0">
              <a:defRPr sz="1800">
                <a:uFillTx/>
              </a:defRPr>
            </a:pPr>
            <a:r>
              <a:rPr sz="4900">
                <a:uFill>
                  <a:solidFill/>
                </a:uFill>
              </a:rPr>
              <a:t>Traffic Routing in GPRS Networks [1/2]</a:t>
            </a:r>
          </a:p>
        </p:txBody>
      </p:sp>
      <p:sp>
        <p:nvSpPr>
          <p:cNvPr id="80" name="Shape 80"/>
          <p:cNvSpPr/>
          <p:nvPr>
            <p:ph type="body" idx="1"/>
          </p:nvPr>
        </p:nvSpPr>
        <p:spPr>
          <a:prstGeom prst="rect">
            <a:avLst/>
          </a:prstGeom>
        </p:spPr>
        <p:txBody>
          <a:bodyPr/>
          <a:lstStyle/>
          <a:p>
            <a:pPr lvl="0" marL="325027" indent="-215299">
              <a:defRPr sz="1800">
                <a:uFillTx/>
              </a:defRPr>
            </a:pPr>
            <a:r>
              <a:rPr sz="3700">
                <a:uFill>
                  <a:solidFill/>
                </a:uFill>
              </a:rPr>
              <a:t>From the Internet, the GGSN is a router to an IP subnetwork:  when incoming (from the Internet) traffic is received, it checks if the mobile address is active, and if so, it forwards the traffic to the SGSN gateway serving the mobile terminal.</a:t>
            </a:r>
            <a:endParaRPr sz="3700">
              <a:uFill>
                <a:solidFill/>
              </a:uFill>
            </a:endParaRPr>
          </a:p>
          <a:p>
            <a:pPr lvl="0" marL="325027" indent="-215299">
              <a:defRPr sz="1800">
                <a:uFillTx/>
              </a:defRPr>
            </a:pPr>
            <a:r>
              <a:rPr sz="3700">
                <a:uFill>
                  <a:solidFill/>
                </a:uFill>
              </a:rPr>
              <a:t>When egress traffic (to the Internet) is received from the GPRS code, it routes it to the correct external network.</a:t>
            </a:r>
          </a:p>
        </p:txBody>
      </p:sp>
      <p:sp>
        <p:nvSpPr>
          <p:cNvPr id="81" name="Shape 8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82" name="pasted-image.png"/>
          <p:cNvPicPr/>
          <p:nvPr/>
        </p:nvPicPr>
        <p:blipFill>
          <a:blip r:embed="rId3">
            <a:extLst/>
          </a:blip>
          <a:stretch>
            <a:fillRect/>
          </a:stretch>
        </p:blipFill>
        <p:spPr>
          <a:xfrm>
            <a:off x="2984416" y="6381750"/>
            <a:ext cx="7035968" cy="2253478"/>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lvl1pPr>
              <a:defRPr sz="4900"/>
            </a:lvl1pPr>
          </a:lstStyle>
          <a:p>
            <a:pPr lvl="0">
              <a:defRPr sz="1800">
                <a:uFillTx/>
              </a:defRPr>
            </a:pPr>
            <a:r>
              <a:rPr sz="4900">
                <a:uFill>
                  <a:solidFill/>
                </a:uFill>
              </a:rPr>
              <a:t>Traffic Routing in GPRS Networks [2/2]</a:t>
            </a:r>
          </a:p>
        </p:txBody>
      </p:sp>
      <p:sp>
        <p:nvSpPr>
          <p:cNvPr id="85" name="Shape 85"/>
          <p:cNvSpPr/>
          <p:nvPr>
            <p:ph type="body" idx="1"/>
          </p:nvPr>
        </p:nvSpPr>
        <p:spPr>
          <a:prstGeom prst="rect">
            <a:avLst/>
          </a:prstGeom>
        </p:spPr>
        <p:txBody>
          <a:bodyPr/>
          <a:lstStyle/>
          <a:p>
            <a:pPr lvl="0" marL="421105" indent="-421105">
              <a:buSzPct val="75000"/>
              <a:defRPr sz="1800">
                <a:uFillTx/>
              </a:defRPr>
            </a:pPr>
            <a:r>
              <a:rPr sz="3600">
                <a:uFill>
                  <a:solidFill/>
                </a:uFill>
              </a:rPr>
              <a:t>On the GPRS network, user traffic is sent in tunnels that traverse the network backbone.</a:t>
            </a:r>
            <a:endParaRPr sz="3600">
              <a:uFill>
                <a:solidFill/>
              </a:uFill>
            </a:endParaRPr>
          </a:p>
          <a:p>
            <a:pPr lvl="0" marL="421105" indent="-421105">
              <a:buSzPct val="75000"/>
              <a:defRPr sz="1800">
                <a:uFillTx/>
              </a:defRPr>
            </a:pPr>
            <a:r>
              <a:rPr sz="3600">
                <a:uFill>
                  <a:solidFill/>
                </a:uFill>
              </a:rPr>
              <a:t>For mobile terminal, it looks as if they are connected via a router (the GGSN) to the Internet.</a:t>
            </a:r>
            <a:endParaRPr sz="3600">
              <a:uFill>
                <a:solidFill/>
              </a:uFill>
            </a:endParaRPr>
          </a:p>
          <a:p>
            <a:pPr lvl="0" marL="421105" indent="-421105">
              <a:buSzPct val="75000"/>
              <a:defRPr sz="1800">
                <a:uFillTx/>
              </a:defRPr>
            </a:pPr>
            <a:r>
              <a:rPr sz="3600">
                <a:uFill>
                  <a:solidFill/>
                </a:uFill>
              </a:rPr>
              <a:t>Properly handling tunnels, allows mobile users to move inside the mobile network while connected to the Internet with a permanent IP address (i.e. it does not change overtime).</a:t>
            </a:r>
          </a:p>
        </p:txBody>
      </p:sp>
      <p:sp>
        <p:nvSpPr>
          <p:cNvPr id="86" name="Shape 8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87" name="pasted-image.png"/>
          <p:cNvPicPr/>
          <p:nvPr/>
        </p:nvPicPr>
        <p:blipFill>
          <a:blip r:embed="rId3">
            <a:extLst/>
          </a:blip>
          <a:stretch>
            <a:fillRect/>
          </a:stretch>
        </p:blipFill>
        <p:spPr>
          <a:xfrm>
            <a:off x="3447681" y="6711950"/>
            <a:ext cx="6363438" cy="2147661"/>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lvl="0">
              <a:defRPr sz="1800">
                <a:uFillTx/>
              </a:defRPr>
            </a:pPr>
            <a:r>
              <a:rPr sz="5800">
                <a:uFill>
                  <a:solidFill/>
                </a:uFill>
              </a:rPr>
              <a:t>GPRS Tunnelling Protocol [1/2]</a:t>
            </a:r>
          </a:p>
        </p:txBody>
      </p:sp>
      <p:sp>
        <p:nvSpPr>
          <p:cNvPr id="90" name="Shape 90"/>
          <p:cNvSpPr/>
          <p:nvPr>
            <p:ph type="body" idx="1"/>
          </p:nvPr>
        </p:nvSpPr>
        <p:spPr>
          <a:prstGeom prst="rect">
            <a:avLst/>
          </a:prstGeom>
        </p:spPr>
        <p:txBody>
          <a:bodyPr/>
          <a:lstStyle/>
          <a:p>
            <a:pPr lvl="0" marL="348303" indent="-238575">
              <a:defRPr sz="1800">
                <a:uFillTx/>
              </a:defRPr>
            </a:pPr>
            <a:r>
              <a:rPr sz="4100">
                <a:uFill>
                  <a:solidFill/>
                </a:uFill>
              </a:rPr>
              <a:t>GTP is the IP-based protocol used inside the core GPRS network.</a:t>
            </a:r>
            <a:endParaRPr sz="4100">
              <a:uFill>
                <a:solidFill/>
              </a:uFill>
            </a:endParaRPr>
          </a:p>
          <a:p>
            <a:pPr lvl="0" marL="348303" indent="-238575">
              <a:defRPr sz="1800">
                <a:uFillTx/>
              </a:defRPr>
            </a:pPr>
            <a:r>
              <a:rPr sz="4100">
                <a:uFill>
                  <a:solidFill/>
                </a:uFill>
              </a:rPr>
              <a:t>In essence it is a </a:t>
            </a:r>
            <a:r>
              <a:rPr sz="4100" u="sng">
                <a:uFill>
                  <a:solidFill/>
                </a:uFill>
              </a:rPr>
              <a:t>tunnelling</a:t>
            </a:r>
            <a:r>
              <a:rPr sz="4100">
                <a:uFill>
                  <a:solidFill/>
                </a:uFill>
              </a:rPr>
              <a:t> protocol that allows mobile terminals to move within a GSM/WCDMA network while connected to the Internet.</a:t>
            </a:r>
            <a:endParaRPr sz="4100">
              <a:uFill>
                <a:solidFill/>
              </a:uFill>
            </a:endParaRPr>
          </a:p>
          <a:p>
            <a:pPr lvl="0" marL="348303" indent="-238575">
              <a:defRPr sz="1800">
                <a:uFillTx/>
              </a:defRPr>
            </a:pPr>
            <a:r>
              <a:rPr sz="4100">
                <a:uFill>
                  <a:solidFill/>
                </a:uFill>
              </a:rPr>
              <a:t>There are two GTP protocol versions (v0 is obsolete):</a:t>
            </a:r>
            <a:endParaRPr sz="4100">
              <a:uFill>
                <a:solidFill/>
              </a:uFill>
            </a:endParaRPr>
          </a:p>
          <a:p>
            <a:pPr lvl="1" marL="603744" indent="-210552">
              <a:defRPr sz="1800">
                <a:uFillTx/>
              </a:defRPr>
            </a:pPr>
            <a:r>
              <a:rPr sz="3500">
                <a:uFill>
                  <a:solidFill/>
                </a:uFill>
              </a:rPr>
              <a:t>v1: used in 2G/3G/4G networks.</a:t>
            </a:r>
            <a:endParaRPr sz="3500">
              <a:uFill>
                <a:solidFill/>
              </a:uFill>
            </a:endParaRPr>
          </a:p>
          <a:p>
            <a:pPr lvl="1" marL="603744" indent="-210552">
              <a:defRPr sz="1800">
                <a:uFillTx/>
              </a:defRPr>
            </a:pPr>
            <a:r>
              <a:rPr sz="3500">
                <a:uFill>
                  <a:solidFill/>
                </a:uFill>
              </a:rPr>
              <a:t>v2: used (for signalling) in 4G networks. </a:t>
            </a:r>
          </a:p>
        </p:txBody>
      </p:sp>
      <p:sp>
        <p:nvSpPr>
          <p:cNvPr id="91" name="Shape 91"/>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Shape 93"/>
          <p:cNvSpPr/>
          <p:nvPr>
            <p:ph type="title"/>
          </p:nvPr>
        </p:nvSpPr>
        <p:spPr>
          <a:prstGeom prst="rect">
            <a:avLst/>
          </a:prstGeom>
        </p:spPr>
        <p:txBody>
          <a:bodyPr/>
          <a:lstStyle/>
          <a:p>
            <a:pPr lvl="0">
              <a:defRPr sz="1800">
                <a:uFillTx/>
              </a:defRPr>
            </a:pPr>
            <a:r>
              <a:rPr sz="5800">
                <a:uFill>
                  <a:solidFill/>
                </a:uFill>
              </a:rPr>
              <a:t>GPRS Tunnelling Protocol [2/2]</a:t>
            </a:r>
          </a:p>
        </p:txBody>
      </p:sp>
      <p:sp>
        <p:nvSpPr>
          <p:cNvPr id="94" name="Shape 94"/>
          <p:cNvSpPr/>
          <p:nvPr>
            <p:ph type="body" idx="1"/>
          </p:nvPr>
        </p:nvSpPr>
        <p:spPr>
          <a:prstGeom prst="rect">
            <a:avLst/>
          </a:prstGeom>
        </p:spPr>
        <p:txBody>
          <a:bodyPr/>
          <a:lstStyle/>
          <a:p>
            <a:pPr lvl="0" marL="0" indent="0">
              <a:buSzTx/>
              <a:buNone/>
              <a:defRPr sz="1800">
                <a:uFillTx/>
              </a:defRPr>
            </a:pPr>
            <a:r>
              <a:rPr sz="4000">
                <a:uFill>
                  <a:solidFill/>
                </a:uFill>
              </a:rPr>
              <a:t>GTP can be decomposed into:</a:t>
            </a:r>
            <a:endParaRPr sz="4000">
              <a:uFill>
                <a:solidFill/>
              </a:uFill>
            </a:endParaRPr>
          </a:p>
          <a:p>
            <a:pPr lvl="0" marL="342484" indent="-232756">
              <a:defRPr sz="1800">
                <a:uFillTx/>
              </a:defRPr>
            </a:pPr>
            <a:r>
              <a:rPr sz="4000">
                <a:uFill>
                  <a:solidFill/>
                </a:uFill>
              </a:rPr>
              <a:t>GTP-C used as signalling protocol between the GGSN and SGSN (Gn interface) as it allows to activate/deactivate an user session (PDP Context activation), modify session QoS, update an existing session.</a:t>
            </a:r>
            <a:endParaRPr sz="4000">
              <a:uFill>
                <a:solidFill/>
              </a:uFill>
            </a:endParaRPr>
          </a:p>
          <a:p>
            <a:pPr lvl="0" marL="342484" indent="-232756">
              <a:defRPr sz="1800">
                <a:uFillTx/>
              </a:defRPr>
            </a:pPr>
            <a:r>
              <a:rPr sz="4000">
                <a:uFill>
                  <a:solidFill/>
                </a:uFill>
              </a:rPr>
              <a:t>GTP-U used to carry user data (e.g. email, Facebook, Whatsapp messages) between the radio access network and the GPRS core network, and within the GPRS core network.</a:t>
            </a:r>
          </a:p>
        </p:txBody>
      </p:sp>
      <p:sp>
        <p:nvSpPr>
          <p:cNvPr id="95" name="Shape 95"/>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title"/>
          </p:nvPr>
        </p:nvSpPr>
        <p:spPr>
          <a:prstGeom prst="rect">
            <a:avLst/>
          </a:prstGeom>
        </p:spPr>
        <p:txBody>
          <a:bodyPr/>
          <a:lstStyle/>
          <a:p>
            <a:pPr lvl="0">
              <a:defRPr sz="1800">
                <a:uFillTx/>
              </a:defRPr>
            </a:pPr>
            <a:r>
              <a:rPr sz="5800">
                <a:uFill>
                  <a:solidFill/>
                </a:uFill>
              </a:rPr>
              <a:t>GTP Tunnelling [1/3]</a:t>
            </a:r>
          </a:p>
        </p:txBody>
      </p:sp>
      <p:sp>
        <p:nvSpPr>
          <p:cNvPr id="98" name="Shape 98"/>
          <p:cNvSpPr/>
          <p:nvPr>
            <p:ph type="body" idx="1"/>
          </p:nvPr>
        </p:nvSpPr>
        <p:spPr>
          <a:prstGeom prst="rect">
            <a:avLst/>
          </a:prstGeom>
        </p:spPr>
        <p:txBody>
          <a:bodyPr/>
          <a:lstStyle/>
          <a:p>
            <a:pPr lvl="0" marL="421105" indent="-421105">
              <a:buSzPct val="75000"/>
              <a:defRPr sz="1800">
                <a:uFillTx/>
              </a:defRPr>
            </a:pPr>
            <a:r>
              <a:rPr sz="3600">
                <a:uFill>
                  <a:solidFill/>
                </a:uFill>
              </a:rPr>
              <a:t>Every user packet is encapsulated in GTP tunnels (Gn Interface).</a:t>
            </a:r>
            <a:endParaRPr sz="3600">
              <a:uFill>
                <a:solidFill/>
              </a:uFill>
            </a:endParaRPr>
          </a:p>
          <a:p>
            <a:pPr lvl="0" marL="421105" indent="-421105">
              <a:buSzPct val="75000"/>
              <a:defRPr sz="1800">
                <a:uFillTx/>
              </a:defRPr>
            </a:pPr>
            <a:r>
              <a:rPr sz="3600">
                <a:uFill>
                  <a:solidFill/>
                </a:uFill>
              </a:rPr>
              <a:t>Through the use of GTP tunnels, the mobile subscriber (MS) traffic traverses the GPRS backbone up to the Internet.</a:t>
            </a:r>
          </a:p>
        </p:txBody>
      </p:sp>
      <p:sp>
        <p:nvSpPr>
          <p:cNvPr id="99" name="Shape 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00" name="pasted-image.png"/>
          <p:cNvPicPr/>
          <p:nvPr/>
        </p:nvPicPr>
        <p:blipFill>
          <a:blip r:embed="rId3">
            <a:extLst/>
          </a:blip>
          <a:stretch>
            <a:fillRect/>
          </a:stretch>
        </p:blipFill>
        <p:spPr>
          <a:xfrm>
            <a:off x="1873250" y="5035550"/>
            <a:ext cx="9258300" cy="38227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p>
            <a:pPr lvl="0">
              <a:defRPr sz="1800">
                <a:uFillTx/>
              </a:defRPr>
            </a:pPr>
            <a:r>
              <a:rPr sz="5800">
                <a:uFill>
                  <a:solidFill/>
                </a:uFill>
              </a:rPr>
              <a:t>GTP Tunnelling [2/3]</a:t>
            </a:r>
          </a:p>
        </p:txBody>
      </p:sp>
      <p:sp>
        <p:nvSpPr>
          <p:cNvPr id="103" name="Shape 103"/>
          <p:cNvSpPr/>
          <p:nvPr>
            <p:ph type="body" idx="1"/>
          </p:nvPr>
        </p:nvSpPr>
        <p:spPr>
          <a:prstGeom prst="rect">
            <a:avLst/>
          </a:prstGeom>
        </p:spPr>
        <p:txBody>
          <a:bodyPr/>
          <a:lstStyle/>
          <a:p>
            <a:pPr lvl="0" marL="359941" indent="-250213">
              <a:defRPr sz="1800">
                <a:uFillTx/>
              </a:defRPr>
            </a:pPr>
            <a:r>
              <a:rPr sz="4300">
                <a:uFill>
                  <a:solidFill/>
                </a:uFill>
              </a:rPr>
              <a:t>GTP packets contain several encapsulation layers.</a:t>
            </a:r>
            <a:endParaRPr sz="4300">
              <a:uFill>
                <a:solidFill/>
              </a:uFill>
            </a:endParaRPr>
          </a:p>
          <a:p>
            <a:pPr lvl="1" marL="615776" indent="-222584">
              <a:defRPr sz="1800">
                <a:uFillTx/>
              </a:defRPr>
            </a:pPr>
            <a:r>
              <a:rPr sz="3700">
                <a:uFill>
                  <a:solidFill/>
                </a:uFill>
              </a:rPr>
              <a:t>The external IP are those of the GGSN and SGSN.</a:t>
            </a:r>
            <a:endParaRPr sz="3700">
              <a:uFill>
                <a:solidFill/>
              </a:uFill>
            </a:endParaRPr>
          </a:p>
          <a:p>
            <a:pPr lvl="1" marL="615776" indent="-222584">
              <a:defRPr sz="1800">
                <a:uFillTx/>
              </a:defRPr>
            </a:pPr>
            <a:r>
              <a:rPr sz="3700">
                <a:uFill>
                  <a:solidFill/>
                </a:uFill>
              </a:rPr>
              <a:t>The GTP packet contains the tunnel-Id that identifies the user IMSI (International Mobile Subscriber Identity) stored in the phone SIM.</a:t>
            </a:r>
          </a:p>
        </p:txBody>
      </p:sp>
      <p:sp>
        <p:nvSpPr>
          <p:cNvPr id="104" name="Shape 10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05" name="pasted-image.png"/>
          <p:cNvPicPr/>
          <p:nvPr/>
        </p:nvPicPr>
        <p:blipFill>
          <a:blip r:embed="rId3">
            <a:extLst/>
          </a:blip>
          <a:stretch>
            <a:fillRect/>
          </a:stretch>
        </p:blipFill>
        <p:spPr>
          <a:xfrm>
            <a:off x="2863398" y="5873790"/>
            <a:ext cx="7278004" cy="3068081"/>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a:defRPr sz="1800">
                <a:uFillTx/>
              </a:defRPr>
            </a:pPr>
            <a:r>
              <a:rPr sz="5800">
                <a:uFill>
                  <a:solidFill/>
                </a:uFill>
              </a:rPr>
              <a:t>GTP Tunnelling [3/3]</a:t>
            </a:r>
          </a:p>
        </p:txBody>
      </p:sp>
      <p:sp>
        <p:nvSpPr>
          <p:cNvPr id="108" name="Shape 1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09" name="pasted-image.png"/>
          <p:cNvPicPr/>
          <p:nvPr/>
        </p:nvPicPr>
        <p:blipFill>
          <a:blip r:embed="rId3">
            <a:extLst/>
          </a:blip>
          <a:stretch>
            <a:fillRect/>
          </a:stretch>
        </p:blipFill>
        <p:spPr>
          <a:xfrm>
            <a:off x="1790700" y="1676400"/>
            <a:ext cx="9423400" cy="7289800"/>
          </a:xfrm>
          <a:prstGeom prst="rect">
            <a:avLst/>
          </a:prstGeom>
          <a:ln w="12700">
            <a:miter lim="400000"/>
          </a:ln>
        </p:spPr>
      </p:pic>
      <p:sp>
        <p:nvSpPr>
          <p:cNvPr id="110" name="Shape 110"/>
          <p:cNvSpPr/>
          <p:nvPr/>
        </p:nvSpPr>
        <p:spPr>
          <a:xfrm>
            <a:off x="3128390" y="6365748"/>
            <a:ext cx="1682495" cy="645109"/>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111" name="Shape 111"/>
          <p:cNvSpPr/>
          <p:nvPr/>
        </p:nvSpPr>
        <p:spPr>
          <a:xfrm>
            <a:off x="456815" y="6013450"/>
            <a:ext cx="24518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Helvetica"/>
                <a:ea typeface="Helvetica"/>
                <a:cs typeface="Helvetica"/>
                <a:sym typeface="Helvetica"/>
              </a:defRPr>
            </a:lvl1pPr>
          </a:lstStyle>
          <a:p>
            <a:pPr lvl="0">
              <a:defRPr sz="1800"/>
            </a:pPr>
            <a:r>
              <a:rPr sz="3600"/>
              <a:t>User Traffic</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uFillTx/>
              </a:defRPr>
            </a:pPr>
            <a:r>
              <a:rPr sz="5800">
                <a:uFill>
                  <a:solidFill/>
                </a:uFill>
              </a:rPr>
              <a:t>Overview</a:t>
            </a:r>
          </a:p>
        </p:txBody>
      </p:sp>
      <p:sp>
        <p:nvSpPr>
          <p:cNvPr id="19" name="Shape 19"/>
          <p:cNvSpPr/>
          <p:nvPr>
            <p:ph type="body" idx="1"/>
          </p:nvPr>
        </p:nvSpPr>
        <p:spPr>
          <a:prstGeom prst="rect">
            <a:avLst/>
          </a:prstGeom>
        </p:spPr>
        <p:txBody>
          <a:bodyPr/>
          <a:lstStyle/>
          <a:p>
            <a:pPr lvl="0">
              <a:defRPr sz="1800">
                <a:uFillTx/>
              </a:defRPr>
            </a:pPr>
            <a:r>
              <a:rPr sz="4400">
                <a:uFill>
                  <a:solidFill/>
                </a:uFill>
              </a:rPr>
              <a:t>Introduction to mobile traffic monitoring</a:t>
            </a:r>
            <a:endParaRPr sz="4400">
              <a:uFill>
                <a:solidFill/>
              </a:uFill>
            </a:endParaRPr>
          </a:p>
          <a:p>
            <a:pPr lvl="0">
              <a:defRPr sz="1800">
                <a:uFillTx/>
              </a:defRPr>
            </a:pPr>
            <a:r>
              <a:rPr sz="4400">
                <a:uFill>
                  <a:solidFill/>
                </a:uFill>
              </a:rPr>
              <a:t>Analysing mobile traffic with Wireshark</a:t>
            </a:r>
            <a:endParaRPr sz="4400">
              <a:uFill>
                <a:solidFill/>
              </a:uFill>
            </a:endParaRPr>
          </a:p>
          <a:p>
            <a:pPr lvl="0">
              <a:defRPr sz="1800">
                <a:uFillTx/>
              </a:defRPr>
            </a:pPr>
            <a:r>
              <a:rPr sz="4400">
                <a:uFill>
                  <a:solidFill/>
                </a:uFill>
              </a:rPr>
              <a:t>Monitoring mobile traffic using ntop nProbe, an open-source traffic monitoring probe.</a:t>
            </a:r>
            <a:endParaRPr sz="4400">
              <a:uFill>
                <a:solidFill/>
              </a:uFill>
            </a:endParaRPr>
          </a:p>
          <a:p>
            <a:pPr lvl="0">
              <a:defRPr sz="1800">
                <a:uFillTx/>
              </a:defRPr>
            </a:pPr>
            <a:r>
              <a:rPr sz="4400">
                <a:uFill>
                  <a:solidFill/>
                </a:uFill>
              </a:rPr>
              <a:t>Advanced mobile monitoring topics.</a:t>
            </a:r>
          </a:p>
        </p:txBody>
      </p:sp>
      <p:sp>
        <p:nvSpPr>
          <p:cNvPr id="20" name="Shape 20"/>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Shape 113"/>
          <p:cNvSpPr/>
          <p:nvPr>
            <p:ph type="title"/>
          </p:nvPr>
        </p:nvSpPr>
        <p:spPr>
          <a:prstGeom prst="rect">
            <a:avLst/>
          </a:prstGeom>
        </p:spPr>
        <p:txBody>
          <a:bodyPr/>
          <a:lstStyle/>
          <a:p>
            <a:pPr lvl="0">
              <a:defRPr sz="1800">
                <a:uFillTx/>
              </a:defRPr>
            </a:pPr>
            <a:r>
              <a:rPr sz="5800">
                <a:uFill>
                  <a:solidFill/>
                </a:uFill>
              </a:rPr>
              <a:t>GTP Tunnels [1/3]</a:t>
            </a:r>
          </a:p>
        </p:txBody>
      </p:sp>
      <p:sp>
        <p:nvSpPr>
          <p:cNvPr id="114" name="Shape 114"/>
          <p:cNvSpPr/>
          <p:nvPr>
            <p:ph type="body" idx="1"/>
          </p:nvPr>
        </p:nvSpPr>
        <p:spPr>
          <a:xfrm>
            <a:off x="647700" y="2106777"/>
            <a:ext cx="11709400" cy="7146687"/>
          </a:xfrm>
          <a:prstGeom prst="rect">
            <a:avLst/>
          </a:prstGeom>
        </p:spPr>
        <p:txBody>
          <a:bodyPr/>
          <a:lstStyle/>
          <a:p>
            <a:pPr lvl="0" marL="342484" indent="-232756">
              <a:defRPr sz="1800">
                <a:uFillTx/>
              </a:defRPr>
            </a:pPr>
            <a:r>
              <a:rPr sz="4000">
                <a:uFill>
                  <a:solidFill/>
                </a:uFill>
              </a:rPr>
              <a:t>A GTP tunnel is necessary for forwarding packets between an external network (e.g Internet) and a mobile station (MS). </a:t>
            </a:r>
            <a:endParaRPr sz="4000">
              <a:uFill>
                <a:solidFill/>
              </a:uFill>
            </a:endParaRPr>
          </a:p>
          <a:p>
            <a:pPr lvl="0" marL="342484" indent="-232756">
              <a:defRPr sz="1800">
                <a:uFillTx/>
              </a:defRPr>
            </a:pPr>
            <a:r>
              <a:rPr sz="4000">
                <a:uFill>
                  <a:solidFill/>
                </a:uFill>
              </a:rPr>
              <a:t>As applications running on a mobile station can open multiple GTP tunnels, each tunnel has a NSAPI identifier associated (Network Service Access Point Identifier.</a:t>
            </a:r>
            <a:endParaRPr sz="4000">
              <a:uFill>
                <a:solidFill/>
              </a:uFill>
            </a:endParaRPr>
          </a:p>
          <a:p>
            <a:pPr lvl="0" marL="342484" indent="-232756">
              <a:defRPr sz="1800">
                <a:uFillTx/>
              </a:defRPr>
            </a:pPr>
            <a:r>
              <a:rPr sz="4000">
                <a:uFill>
                  <a:solidFill/>
                </a:uFill>
              </a:rPr>
              <a:t>A tunnel Id (TEID -  Tunnel Endpoint Identifier) identifies a GTP tunnel and is defined by </a:t>
            </a:r>
            <a:r>
              <a:rPr sz="4000" u="sng">
                <a:uFill>
                  <a:solidFill/>
                </a:uFill>
              </a:rPr>
              <a:t>two associated</a:t>
            </a:r>
            <a:r>
              <a:rPr sz="4000">
                <a:uFill>
                  <a:solidFill/>
                </a:uFill>
              </a:rPr>
              <a:t> PDP (Packet Data Protocol) contexts (same principle as in TCP).</a:t>
            </a:r>
          </a:p>
        </p:txBody>
      </p:sp>
      <p:sp>
        <p:nvSpPr>
          <p:cNvPr id="115" name="Shape 115"/>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lvl="0">
              <a:defRPr sz="1800">
                <a:uFillTx/>
              </a:defRPr>
            </a:pPr>
            <a:r>
              <a:rPr sz="5800">
                <a:uFill>
                  <a:solidFill/>
                </a:uFill>
              </a:rPr>
              <a:t>GTP Tunnels [2/3]</a:t>
            </a:r>
          </a:p>
        </p:txBody>
      </p:sp>
      <p:sp>
        <p:nvSpPr>
          <p:cNvPr id="118" name="Shape 118"/>
          <p:cNvSpPr/>
          <p:nvPr>
            <p:ph type="body" idx="1"/>
          </p:nvPr>
        </p:nvSpPr>
        <p:spPr>
          <a:xfrm>
            <a:off x="647700" y="2106777"/>
            <a:ext cx="11709400" cy="6600190"/>
          </a:xfrm>
          <a:prstGeom prst="rect">
            <a:avLst/>
          </a:prstGeom>
        </p:spPr>
        <p:txBody>
          <a:bodyPr/>
          <a:lstStyle/>
          <a:p>
            <a:pPr lvl="0" marL="354122" indent="-244394">
              <a:defRPr sz="1800">
                <a:uFillTx/>
              </a:defRPr>
            </a:pPr>
            <a:r>
              <a:rPr sz="4200">
                <a:uFill>
                  <a:solidFill/>
                </a:uFill>
              </a:rPr>
              <a:t>Tunnels are negotiated with GTP-C (UDP port 2123).</a:t>
            </a:r>
            <a:endParaRPr sz="4200">
              <a:uFill>
                <a:solidFill/>
              </a:uFill>
            </a:endParaRPr>
          </a:p>
          <a:p>
            <a:pPr lvl="0" marL="354122" indent="-244394">
              <a:defRPr sz="1800">
                <a:uFillTx/>
              </a:defRPr>
            </a:pPr>
            <a:r>
              <a:rPr sz="4200">
                <a:uFill>
                  <a:solidFill/>
                </a:uFill>
              </a:rPr>
              <a:t>A tunnel is setup by a GTP Context Create PDU and deleted using a GTP Context Delete PDU.</a:t>
            </a:r>
            <a:endParaRPr sz="4200">
              <a:uFill>
                <a:solidFill/>
              </a:uFill>
            </a:endParaRPr>
          </a:p>
          <a:p>
            <a:pPr lvl="0" marL="354122" indent="-244394">
              <a:defRPr sz="1800">
                <a:uFillTx/>
              </a:defRPr>
            </a:pPr>
            <a:r>
              <a:rPr sz="4200">
                <a:uFill>
                  <a:solidFill/>
                </a:uFill>
              </a:rPr>
              <a:t>During tunnel creation, all the mobile station information is exchanged and this is the </a:t>
            </a:r>
            <a:r>
              <a:rPr sz="4200" u="sng">
                <a:uFill>
                  <a:solidFill/>
                </a:uFill>
              </a:rPr>
              <a:t>only</a:t>
            </a:r>
            <a:r>
              <a:rPr sz="4200">
                <a:uFill>
                  <a:solidFill/>
                </a:uFill>
              </a:rPr>
              <a:t> moment where it is possible to observe the association between a mobile station and an IP address.</a:t>
            </a:r>
          </a:p>
        </p:txBody>
      </p:sp>
      <p:sp>
        <p:nvSpPr>
          <p:cNvPr id="119" name="Shape 119"/>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1" name="Shape 121"/>
          <p:cNvSpPr/>
          <p:nvPr>
            <p:ph type="title"/>
          </p:nvPr>
        </p:nvSpPr>
        <p:spPr>
          <a:prstGeom prst="rect">
            <a:avLst/>
          </a:prstGeom>
        </p:spPr>
        <p:txBody>
          <a:bodyPr/>
          <a:lstStyle/>
          <a:p>
            <a:pPr lvl="0">
              <a:defRPr sz="1800">
                <a:uFillTx/>
              </a:defRPr>
            </a:pPr>
            <a:r>
              <a:rPr sz="5800">
                <a:uFill>
                  <a:solidFill/>
                </a:uFill>
              </a:rPr>
              <a:t>GTP Tunnels [3/3]</a:t>
            </a:r>
          </a:p>
        </p:txBody>
      </p:sp>
      <p:sp>
        <p:nvSpPr>
          <p:cNvPr id="122" name="Shape 122"/>
          <p:cNvSpPr/>
          <p:nvPr>
            <p:ph type="body" idx="1"/>
          </p:nvPr>
        </p:nvSpPr>
        <p:spPr>
          <a:prstGeom prst="rect">
            <a:avLst/>
          </a:prstGeom>
        </p:spPr>
        <p:txBody>
          <a:bodyPr/>
          <a:lstStyle/>
          <a:p>
            <a:pPr lvl="0" marL="348303" indent="-238575">
              <a:defRPr sz="1800">
                <a:uFillTx/>
              </a:defRPr>
            </a:pPr>
            <a:r>
              <a:rPr sz="4100">
                <a:uFill>
                  <a:solidFill/>
                </a:uFill>
              </a:rPr>
              <a:t>GTP-C traffic is just about 10% of the overall traffic but it is mandatory </a:t>
            </a:r>
            <a:r>
              <a:rPr sz="4100" u="sng">
                <a:uFill>
                  <a:solidFill/>
                </a:uFill>
              </a:rPr>
              <a:t>not to drop any packet </a:t>
            </a:r>
            <a:r>
              <a:rPr sz="4100">
                <a:uFill>
                  <a:solidFill/>
                </a:uFill>
              </a:rPr>
              <a:t>as otherwise the association between tunnel Ids and mobile users is lost for the duration of the tunnel.</a:t>
            </a:r>
            <a:endParaRPr sz="4100">
              <a:uFill>
                <a:solidFill/>
              </a:uFill>
            </a:endParaRPr>
          </a:p>
          <a:p>
            <a:pPr lvl="0" marL="348303" indent="-238575">
              <a:defRPr sz="1800">
                <a:uFillTx/>
              </a:defRPr>
            </a:pPr>
            <a:r>
              <a:rPr sz="4100">
                <a:uFill>
                  <a:solidFill/>
                </a:uFill>
              </a:rPr>
              <a:t>Caveat: for “static devices” (e.g. a water meter with an embedded GSM modem for remote access) the GTP tunnel might be created when the device is installed, and stay active for the lifetime of the device (e.g. a few years).</a:t>
            </a:r>
          </a:p>
        </p:txBody>
      </p:sp>
      <p:sp>
        <p:nvSpPr>
          <p:cNvPr id="123" name="Shape 123"/>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lvl1pPr>
              <a:defRPr sz="5000"/>
            </a:lvl1pPr>
          </a:lstStyle>
          <a:p>
            <a:pPr lvl="0">
              <a:defRPr sz="1800">
                <a:uFillTx/>
              </a:defRPr>
            </a:pPr>
            <a:r>
              <a:rPr sz="5000">
                <a:uFill>
                  <a:solidFill/>
                </a:uFill>
              </a:rPr>
              <a:t>GTP Support in Wireshark</a:t>
            </a:r>
          </a:p>
        </p:txBody>
      </p:sp>
      <p:sp>
        <p:nvSpPr>
          <p:cNvPr id="126" name="Shape 126"/>
          <p:cNvSpPr/>
          <p:nvPr>
            <p:ph type="body" idx="1"/>
          </p:nvPr>
        </p:nvSpPr>
        <p:spPr>
          <a:xfrm>
            <a:off x="647700" y="2106777"/>
            <a:ext cx="11770668" cy="6757403"/>
          </a:xfrm>
          <a:prstGeom prst="rect">
            <a:avLst/>
          </a:prstGeom>
        </p:spPr>
        <p:txBody>
          <a:bodyPr/>
          <a:lstStyle/>
          <a:p>
            <a:pPr lvl="0" marL="348303" indent="-238575">
              <a:defRPr sz="1800">
                <a:uFillTx/>
              </a:defRPr>
            </a:pPr>
            <a:r>
              <a:rPr sz="4100">
                <a:uFill>
                  <a:solidFill/>
                </a:uFill>
              </a:rPr>
              <a:t>Wireshark contains native dissectors for GTP (v0, v1, and v2).</a:t>
            </a:r>
            <a:endParaRPr sz="4100">
              <a:uFill>
                <a:solidFill/>
              </a:uFill>
            </a:endParaRPr>
          </a:p>
          <a:p>
            <a:pPr lvl="0" marL="348303" indent="-238575">
              <a:defRPr sz="1800">
                <a:uFillTx/>
              </a:defRPr>
            </a:pPr>
            <a:r>
              <a:rPr sz="4100">
                <a:uFill>
                  <a:solidFill/>
                </a:uFill>
              </a:rPr>
              <a:t>It is able to follow GTP tunnels</a:t>
            </a:r>
            <a:br>
              <a:rPr sz="4100">
                <a:uFill>
                  <a:solidFill/>
                </a:uFill>
              </a:rPr>
            </a:br>
            <a:r>
              <a:rPr sz="4100">
                <a:uFill>
                  <a:solidFill/>
                </a:uFill>
              </a:rPr>
              <a:t>via “Follow UDP Stream”.</a:t>
            </a:r>
            <a:endParaRPr sz="4100">
              <a:uFill>
                <a:solidFill/>
              </a:uFill>
            </a:endParaRPr>
          </a:p>
          <a:p>
            <a:pPr lvl="0" marL="348303" indent="-238575">
              <a:defRPr sz="1800">
                <a:uFillTx/>
              </a:defRPr>
            </a:pPr>
            <a:r>
              <a:rPr sz="4100">
                <a:uFill>
                  <a:solidFill/>
                </a:uFill>
              </a:rPr>
              <a:t>Wireshark can associate GTP requests with responses as well decode GTP fields.</a:t>
            </a:r>
            <a:endParaRPr sz="4100">
              <a:uFill>
                <a:solidFill/>
              </a:uFill>
            </a:endParaRPr>
          </a:p>
          <a:p>
            <a:pPr lvl="0" marL="348303" indent="-238575">
              <a:defRPr sz="1800">
                <a:uFillTx/>
              </a:defRPr>
            </a:pPr>
            <a:r>
              <a:rPr sz="4100">
                <a:uFill>
                  <a:solidFill/>
                </a:uFill>
              </a:rPr>
              <a:t>Each GTP message has a fixed header message format (e.g. where the IMSI is stored), and a set of variable fields, each identified by a unique numeric identifier.</a:t>
            </a:r>
          </a:p>
        </p:txBody>
      </p:sp>
      <p:sp>
        <p:nvSpPr>
          <p:cNvPr id="127" name="Shape 12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28" name="pasted-image.png"/>
          <p:cNvPicPr/>
          <p:nvPr/>
        </p:nvPicPr>
        <p:blipFill>
          <a:blip r:embed="rId3">
            <a:extLst/>
          </a:blip>
          <a:stretch>
            <a:fillRect/>
          </a:stretch>
        </p:blipFill>
        <p:spPr>
          <a:xfrm>
            <a:off x="8235950" y="3378200"/>
            <a:ext cx="3975100" cy="1168400"/>
          </a:xfrm>
          <a:prstGeom prst="rect">
            <a:avLst/>
          </a:prstGeom>
          <a:ln w="12700">
            <a:miter lim="400000"/>
          </a:ln>
        </p:spPr>
      </p:pic>
      <p:pic>
        <p:nvPicPr>
          <p:cNvPr id="129" name="pasted-image.png"/>
          <p:cNvPicPr/>
          <p:nvPr/>
        </p:nvPicPr>
        <p:blipFill>
          <a:blip r:embed="rId4">
            <a:extLst/>
          </a:blip>
          <a:stretch>
            <a:fillRect/>
          </a:stretch>
        </p:blipFill>
        <p:spPr>
          <a:xfrm>
            <a:off x="9766300" y="5664200"/>
            <a:ext cx="2032000" cy="27940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lvl1pPr>
              <a:defRPr sz="5000"/>
            </a:lvl1pPr>
          </a:lstStyle>
          <a:p>
            <a:pPr lvl="0">
              <a:defRPr sz="1800">
                <a:uFillTx/>
              </a:defRPr>
            </a:pPr>
            <a:r>
              <a:rPr sz="5000">
                <a:uFill>
                  <a:solidFill/>
                </a:uFill>
              </a:rPr>
              <a:t>GTP-C Context Creation [1/2]</a:t>
            </a:r>
          </a:p>
        </p:txBody>
      </p:sp>
      <p:sp>
        <p:nvSpPr>
          <p:cNvPr id="132" name="Shape 1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33" name="pasted-image.png"/>
          <p:cNvPicPr/>
          <p:nvPr/>
        </p:nvPicPr>
        <p:blipFill>
          <a:blip r:embed="rId3">
            <a:extLst/>
          </a:blip>
          <a:stretch>
            <a:fillRect/>
          </a:stretch>
        </p:blipFill>
        <p:spPr>
          <a:xfrm>
            <a:off x="1333500" y="1860550"/>
            <a:ext cx="10337800" cy="6032500"/>
          </a:xfrm>
          <a:prstGeom prst="rect">
            <a:avLst/>
          </a:prstGeom>
          <a:ln w="12700">
            <a:miter lim="400000"/>
          </a:ln>
        </p:spPr>
      </p:pic>
      <p:sp>
        <p:nvSpPr>
          <p:cNvPr id="134" name="Shape 134"/>
          <p:cNvSpPr/>
          <p:nvPr/>
        </p:nvSpPr>
        <p:spPr>
          <a:xfrm>
            <a:off x="5318038" y="1409700"/>
            <a:ext cx="870124"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SGSN</a:t>
            </a:r>
          </a:p>
        </p:txBody>
      </p:sp>
      <p:sp>
        <p:nvSpPr>
          <p:cNvPr id="135" name="Shape 135"/>
          <p:cNvSpPr/>
          <p:nvPr/>
        </p:nvSpPr>
        <p:spPr>
          <a:xfrm>
            <a:off x="8854805" y="1409700"/>
            <a:ext cx="908590"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GGSN</a:t>
            </a:r>
          </a:p>
        </p:txBody>
      </p:sp>
      <p:sp>
        <p:nvSpPr>
          <p:cNvPr id="136" name="Shape 136"/>
          <p:cNvSpPr/>
          <p:nvPr/>
        </p:nvSpPr>
        <p:spPr>
          <a:xfrm>
            <a:off x="7641059" y="4341218"/>
            <a:ext cx="430128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GTP-U Tunnel Id (SGSN -&gt; GGSN)</a:t>
            </a:r>
          </a:p>
        </p:txBody>
      </p:sp>
      <p:sp>
        <p:nvSpPr>
          <p:cNvPr id="137" name="Shape 137"/>
          <p:cNvSpPr/>
          <p:nvPr/>
        </p:nvSpPr>
        <p:spPr>
          <a:xfrm>
            <a:off x="7641059" y="4658718"/>
            <a:ext cx="430128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GTP-C Tunnel Id (SGSN -&gt; GGSN)</a:t>
            </a:r>
          </a:p>
        </p:txBody>
      </p:sp>
      <p:sp>
        <p:nvSpPr>
          <p:cNvPr id="138" name="Shape 138"/>
          <p:cNvSpPr/>
          <p:nvPr/>
        </p:nvSpPr>
        <p:spPr>
          <a:xfrm>
            <a:off x="4441177" y="4508204"/>
            <a:ext cx="311723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39" name="Shape 139"/>
          <p:cNvSpPr/>
          <p:nvPr/>
        </p:nvSpPr>
        <p:spPr>
          <a:xfrm>
            <a:off x="4966769" y="4729286"/>
            <a:ext cx="2577864" cy="18641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0" name="Shape 140"/>
          <p:cNvSpPr/>
          <p:nvPr/>
        </p:nvSpPr>
        <p:spPr>
          <a:xfrm>
            <a:off x="5056491" y="3604421"/>
            <a:ext cx="347601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Unique User (SIM) Identifier</a:t>
            </a:r>
          </a:p>
        </p:txBody>
      </p:sp>
      <p:sp>
        <p:nvSpPr>
          <p:cNvPr id="141" name="Shape 141"/>
          <p:cNvSpPr/>
          <p:nvPr/>
        </p:nvSpPr>
        <p:spPr>
          <a:xfrm>
            <a:off x="4088703" y="3820321"/>
            <a:ext cx="82550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2" name="Shape 142"/>
          <p:cNvSpPr/>
          <p:nvPr/>
        </p:nvSpPr>
        <p:spPr>
          <a:xfrm>
            <a:off x="3175000" y="2717800"/>
            <a:ext cx="3590330" cy="3429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43" name="Shape 143"/>
          <p:cNvSpPr/>
          <p:nvPr/>
        </p:nvSpPr>
        <p:spPr>
          <a:xfrm>
            <a:off x="1727200" y="4324054"/>
            <a:ext cx="2044310" cy="51054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44" name="Shape 144"/>
          <p:cNvSpPr/>
          <p:nvPr/>
        </p:nvSpPr>
        <p:spPr>
          <a:xfrm>
            <a:off x="1727200" y="5075877"/>
            <a:ext cx="3079132" cy="264178"/>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45" name="Shape 145"/>
          <p:cNvSpPr/>
          <p:nvPr/>
        </p:nvSpPr>
        <p:spPr>
          <a:xfrm>
            <a:off x="6188102" y="6119021"/>
            <a:ext cx="387979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Mobile Terminal Phone Number</a:t>
            </a:r>
          </a:p>
        </p:txBody>
      </p:sp>
      <p:sp>
        <p:nvSpPr>
          <p:cNvPr id="146" name="Shape 146"/>
          <p:cNvSpPr/>
          <p:nvPr/>
        </p:nvSpPr>
        <p:spPr>
          <a:xfrm>
            <a:off x="5320603" y="6334921"/>
            <a:ext cx="82550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7" name="Shape 147"/>
          <p:cNvSpPr/>
          <p:nvPr/>
        </p:nvSpPr>
        <p:spPr>
          <a:xfrm>
            <a:off x="6223644" y="6511790"/>
            <a:ext cx="655191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Bandwidth Assigned to the Mobile Terminal (Contract)</a:t>
            </a:r>
          </a:p>
        </p:txBody>
      </p:sp>
      <p:sp>
        <p:nvSpPr>
          <p:cNvPr id="148" name="Shape 148"/>
          <p:cNvSpPr/>
          <p:nvPr/>
        </p:nvSpPr>
        <p:spPr>
          <a:xfrm>
            <a:off x="3924396" y="6584924"/>
            <a:ext cx="2285208" cy="143699"/>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9" name="Shape 149"/>
          <p:cNvSpPr/>
          <p:nvPr/>
        </p:nvSpPr>
        <p:spPr>
          <a:xfrm>
            <a:off x="5823598" y="7735145"/>
            <a:ext cx="4812004"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solidFill>
                  <a:srgbClr val="FF2600"/>
                </a:solidFill>
                <a:latin typeface="Helvetica"/>
                <a:ea typeface="Helvetica"/>
                <a:cs typeface="Helvetica"/>
                <a:sym typeface="Helvetica"/>
              </a:rPr>
              <a:t>International Mobile Equipment Identity</a:t>
            </a:r>
            <a:br>
              <a:rPr sz="2100">
                <a:solidFill>
                  <a:srgbClr val="FF2600"/>
                </a:solidFill>
                <a:latin typeface="Helvetica"/>
                <a:ea typeface="Helvetica"/>
                <a:cs typeface="Helvetica"/>
                <a:sym typeface="Helvetica"/>
              </a:rPr>
            </a:br>
            <a:r>
              <a:rPr sz="2100">
                <a:solidFill>
                  <a:srgbClr val="FF2600"/>
                </a:solidFill>
                <a:latin typeface="Helvetica"/>
                <a:ea typeface="Helvetica"/>
                <a:cs typeface="Helvetica"/>
                <a:sym typeface="Helvetica"/>
              </a:rPr>
              <a:t>(Unique Mobile Device Identifier)</a:t>
            </a:r>
          </a:p>
        </p:txBody>
      </p:sp>
      <p:sp>
        <p:nvSpPr>
          <p:cNvPr id="150" name="Shape 150"/>
          <p:cNvSpPr/>
          <p:nvPr/>
        </p:nvSpPr>
        <p:spPr>
          <a:xfrm>
            <a:off x="4660203" y="7465221"/>
            <a:ext cx="899670" cy="531808"/>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1" name="Shape 151"/>
          <p:cNvSpPr/>
          <p:nvPr/>
        </p:nvSpPr>
        <p:spPr>
          <a:xfrm>
            <a:off x="4512087" y="6944520"/>
            <a:ext cx="1645001" cy="200505"/>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2" name="Shape 152"/>
          <p:cNvSpPr/>
          <p:nvPr/>
        </p:nvSpPr>
        <p:spPr>
          <a:xfrm>
            <a:off x="6261369" y="6927083"/>
            <a:ext cx="647646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Radio Cell to which this Mobile Terminal is connected</a:t>
            </a:r>
          </a:p>
        </p:txBody>
      </p:sp>
      <p:sp>
        <p:nvSpPr>
          <p:cNvPr id="153" name="Shape 153"/>
          <p:cNvSpPr/>
          <p:nvPr/>
        </p:nvSpPr>
        <p:spPr>
          <a:xfrm>
            <a:off x="1727200" y="3437107"/>
            <a:ext cx="2607624"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54" name="Shape 154"/>
          <p:cNvSpPr/>
          <p:nvPr/>
        </p:nvSpPr>
        <p:spPr>
          <a:xfrm>
            <a:off x="9411143" y="3176757"/>
            <a:ext cx="2412114"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solidFill>
                  <a:srgbClr val="FF2600"/>
                </a:solidFill>
                <a:latin typeface="Helvetica"/>
                <a:ea typeface="Helvetica"/>
                <a:cs typeface="Helvetica"/>
                <a:sym typeface="Helvetica"/>
              </a:rPr>
              <a:t>Associate Request</a:t>
            </a:r>
            <a:endParaRPr sz="2100">
              <a:solidFill>
                <a:srgbClr val="FF2600"/>
              </a:solidFill>
              <a:latin typeface="Helvetica"/>
              <a:ea typeface="Helvetica"/>
              <a:cs typeface="Helvetica"/>
              <a:sym typeface="Helvetica"/>
            </a:endParaRPr>
          </a:p>
          <a:p>
            <a:pPr lvl="0">
              <a:defRPr sz="1800"/>
            </a:pPr>
            <a:r>
              <a:rPr sz="2100">
                <a:solidFill>
                  <a:srgbClr val="FF2600"/>
                </a:solidFill>
                <a:latin typeface="Helvetica"/>
                <a:ea typeface="Helvetica"/>
                <a:cs typeface="Helvetica"/>
                <a:sym typeface="Helvetica"/>
              </a:rPr>
              <a:t>with Response</a:t>
            </a:r>
          </a:p>
        </p:txBody>
      </p:sp>
      <p:sp>
        <p:nvSpPr>
          <p:cNvPr id="155" name="Shape 155"/>
          <p:cNvSpPr/>
          <p:nvPr/>
        </p:nvSpPr>
        <p:spPr>
          <a:xfrm>
            <a:off x="4517377" y="3551733"/>
            <a:ext cx="4751703"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6" name="Shape 156"/>
          <p:cNvSpPr/>
          <p:nvPr/>
        </p:nvSpPr>
        <p:spPr>
          <a:xfrm>
            <a:off x="4947458" y="5150113"/>
            <a:ext cx="2575383" cy="544173"/>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7" name="Shape 157"/>
          <p:cNvSpPr/>
          <p:nvPr/>
        </p:nvSpPr>
        <p:spPr>
          <a:xfrm>
            <a:off x="7589224" y="5421562"/>
            <a:ext cx="4794313"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Requested Address Type (IPv4 or IPv6)</a:t>
            </a:r>
          </a:p>
        </p:txBody>
      </p:sp>
      <p:sp>
        <p:nvSpPr>
          <p:cNvPr id="158" name="Shape 158"/>
          <p:cNvSpPr/>
          <p:nvPr/>
        </p:nvSpPr>
        <p:spPr>
          <a:xfrm>
            <a:off x="1727200" y="4835886"/>
            <a:ext cx="3079132"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59" name="Shape 159"/>
          <p:cNvSpPr/>
          <p:nvPr/>
        </p:nvSpPr>
        <p:spPr>
          <a:xfrm>
            <a:off x="7644461" y="5009374"/>
            <a:ext cx="294564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Session Identifier (0-15)</a:t>
            </a:r>
          </a:p>
        </p:txBody>
      </p:sp>
      <p:sp>
        <p:nvSpPr>
          <p:cNvPr id="160" name="Shape 160"/>
          <p:cNvSpPr/>
          <p:nvPr/>
        </p:nvSpPr>
        <p:spPr>
          <a:xfrm>
            <a:off x="5010020" y="5003244"/>
            <a:ext cx="2500425" cy="298884"/>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61" name="Shape 161"/>
          <p:cNvSpPr/>
          <p:nvPr/>
        </p:nvSpPr>
        <p:spPr>
          <a:xfrm>
            <a:off x="5030794" y="2103210"/>
            <a:ext cx="4915255"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lvl1pPr>
              <a:defRPr sz="5000"/>
            </a:lvl1pPr>
          </a:lstStyle>
          <a:p>
            <a:pPr lvl="0">
              <a:defRPr sz="1800">
                <a:uFillTx/>
              </a:defRPr>
            </a:pPr>
            <a:r>
              <a:rPr sz="5000">
                <a:uFill>
                  <a:solidFill/>
                </a:uFill>
              </a:rPr>
              <a:t>GTP-C Context Creation [2/2]</a:t>
            </a:r>
          </a:p>
        </p:txBody>
      </p:sp>
      <p:sp>
        <p:nvSpPr>
          <p:cNvPr id="164" name="Shape 16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65" name="pasted-image.png"/>
          <p:cNvPicPr/>
          <p:nvPr/>
        </p:nvPicPr>
        <p:blipFill>
          <a:blip r:embed="rId3">
            <a:extLst/>
          </a:blip>
          <a:stretch>
            <a:fillRect/>
          </a:stretch>
        </p:blipFill>
        <p:spPr>
          <a:xfrm>
            <a:off x="1333500" y="2336800"/>
            <a:ext cx="10337800" cy="5080000"/>
          </a:xfrm>
          <a:prstGeom prst="rect">
            <a:avLst/>
          </a:prstGeom>
          <a:ln w="12700">
            <a:miter lim="400000"/>
          </a:ln>
        </p:spPr>
      </p:pic>
      <p:sp>
        <p:nvSpPr>
          <p:cNvPr id="166" name="Shape 166"/>
          <p:cNvSpPr/>
          <p:nvPr/>
        </p:nvSpPr>
        <p:spPr>
          <a:xfrm>
            <a:off x="1739900" y="3919707"/>
            <a:ext cx="2607624"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67" name="Shape 167"/>
          <p:cNvSpPr/>
          <p:nvPr/>
        </p:nvSpPr>
        <p:spPr>
          <a:xfrm>
            <a:off x="9046244" y="3811757"/>
            <a:ext cx="243612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Same as Request</a:t>
            </a:r>
          </a:p>
        </p:txBody>
      </p:sp>
      <p:sp>
        <p:nvSpPr>
          <p:cNvPr id="168" name="Shape 168"/>
          <p:cNvSpPr/>
          <p:nvPr/>
        </p:nvSpPr>
        <p:spPr>
          <a:xfrm>
            <a:off x="4415777" y="4034333"/>
            <a:ext cx="4751703"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69" name="Shape 169"/>
          <p:cNvSpPr/>
          <p:nvPr/>
        </p:nvSpPr>
        <p:spPr>
          <a:xfrm>
            <a:off x="8990446" y="1860549"/>
            <a:ext cx="94210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SGSN</a:t>
            </a:r>
          </a:p>
        </p:txBody>
      </p:sp>
      <p:sp>
        <p:nvSpPr>
          <p:cNvPr id="170" name="Shape 170"/>
          <p:cNvSpPr/>
          <p:nvPr/>
        </p:nvSpPr>
        <p:spPr>
          <a:xfrm>
            <a:off x="5176958" y="1860549"/>
            <a:ext cx="97448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GGSN</a:t>
            </a:r>
          </a:p>
        </p:txBody>
      </p:sp>
      <p:sp>
        <p:nvSpPr>
          <p:cNvPr id="171" name="Shape 171"/>
          <p:cNvSpPr/>
          <p:nvPr/>
        </p:nvSpPr>
        <p:spPr>
          <a:xfrm>
            <a:off x="10061137" y="1860549"/>
            <a:ext cx="139152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(IP Swap)</a:t>
            </a:r>
          </a:p>
        </p:txBody>
      </p:sp>
      <p:sp>
        <p:nvSpPr>
          <p:cNvPr id="172" name="Shape 172"/>
          <p:cNvSpPr/>
          <p:nvPr/>
        </p:nvSpPr>
        <p:spPr>
          <a:xfrm>
            <a:off x="7505178" y="4811118"/>
            <a:ext cx="470004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GTP-U Tunnel Id (GGSN -&gt; SGSN)</a:t>
            </a:r>
          </a:p>
        </p:txBody>
      </p:sp>
      <p:sp>
        <p:nvSpPr>
          <p:cNvPr id="173" name="Shape 173"/>
          <p:cNvSpPr/>
          <p:nvPr/>
        </p:nvSpPr>
        <p:spPr>
          <a:xfrm>
            <a:off x="7505178" y="5128618"/>
            <a:ext cx="470004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GTP-C Tunnel Id (GGSN -&gt; SGSN)</a:t>
            </a:r>
          </a:p>
        </p:txBody>
      </p:sp>
      <p:sp>
        <p:nvSpPr>
          <p:cNvPr id="174" name="Shape 174"/>
          <p:cNvSpPr/>
          <p:nvPr/>
        </p:nvSpPr>
        <p:spPr>
          <a:xfrm>
            <a:off x="4504677" y="4990804"/>
            <a:ext cx="311723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75" name="Shape 175"/>
          <p:cNvSpPr/>
          <p:nvPr/>
        </p:nvSpPr>
        <p:spPr>
          <a:xfrm>
            <a:off x="5030269" y="5211886"/>
            <a:ext cx="2577864" cy="18641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76" name="Shape 176"/>
          <p:cNvSpPr/>
          <p:nvPr/>
        </p:nvSpPr>
        <p:spPr>
          <a:xfrm>
            <a:off x="1790700" y="4806654"/>
            <a:ext cx="2044310" cy="51054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77" name="Shape 177"/>
          <p:cNvSpPr/>
          <p:nvPr/>
        </p:nvSpPr>
        <p:spPr>
          <a:xfrm>
            <a:off x="7504537" y="5535017"/>
            <a:ext cx="444359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Assigned IP Address (DHCP-like)</a:t>
            </a:r>
          </a:p>
        </p:txBody>
      </p:sp>
      <p:sp>
        <p:nvSpPr>
          <p:cNvPr id="178" name="Shape 178"/>
          <p:cNvSpPr/>
          <p:nvPr/>
        </p:nvSpPr>
        <p:spPr>
          <a:xfrm>
            <a:off x="6351208" y="5617799"/>
            <a:ext cx="1300173" cy="157390"/>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79" name="Shape 179"/>
          <p:cNvSpPr/>
          <p:nvPr/>
        </p:nvSpPr>
        <p:spPr>
          <a:xfrm>
            <a:off x="1697629" y="5454650"/>
            <a:ext cx="4575926" cy="3429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80" name="Shape 180"/>
          <p:cNvSpPr/>
          <p:nvPr/>
        </p:nvSpPr>
        <p:spPr>
          <a:xfrm>
            <a:off x="1751310" y="4165387"/>
            <a:ext cx="3079132" cy="241301"/>
          </a:xfrm>
          <a:prstGeom prst="rect">
            <a:avLst/>
          </a:prstGeom>
          <a:ln w="38100">
            <a:solidFill>
              <a:srgbClr val="FF2600"/>
            </a:solidFill>
            <a:miter lim="400000"/>
          </a:ln>
          <a:extLst>
            <a:ext uri="{C572A759-6A51-4108-AA02-DFA0A04FC94B}">
              <ma14:wrappingTextBoxFlag xmlns:ma14="http://schemas.microsoft.com/office/mac/drawingml/2011/main" val="1"/>
            </a:ext>
          </a:extLst>
        </p:spPr>
        <p:txBody>
          <a:bodyPr lIns="0" tIns="0" rIns="0" bIns="0" anchor="ctr"/>
          <a:lstStyle>
            <a:lvl1pPr>
              <a:defRPr sz="2600">
                <a:solidFill>
                  <a:srgbClr val="FFFFFF"/>
                </a:solidFill>
                <a:latin typeface="+mn-lt"/>
                <a:ea typeface="+mn-ea"/>
                <a:cs typeface="+mn-cs"/>
                <a:sym typeface="Helvetica Light"/>
              </a:defRPr>
            </a:lvl1pPr>
          </a:lstStyle>
          <a:p>
            <a:pPr lvl="0">
              <a:defRPr sz="1800">
                <a:solidFill>
                  <a:srgbClr val="000000"/>
                </a:solidFill>
              </a:defRPr>
            </a:pPr>
            <a:r>
              <a:rPr sz="2600">
                <a:solidFill>
                  <a:srgbClr val="FFFFFF"/>
                </a:solidFill>
              </a:rPr>
              <a:t>0</a:t>
            </a:r>
          </a:p>
        </p:txBody>
      </p:sp>
      <p:sp>
        <p:nvSpPr>
          <p:cNvPr id="181" name="Shape 181"/>
          <p:cNvSpPr/>
          <p:nvPr/>
        </p:nvSpPr>
        <p:spPr>
          <a:xfrm>
            <a:off x="8380533" y="4095537"/>
            <a:ext cx="376754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Positive/Negative Response</a:t>
            </a:r>
          </a:p>
        </p:txBody>
      </p:sp>
      <p:sp>
        <p:nvSpPr>
          <p:cNvPr id="182" name="Shape 182"/>
          <p:cNvSpPr/>
          <p:nvPr/>
        </p:nvSpPr>
        <p:spPr>
          <a:xfrm>
            <a:off x="4851388" y="4318114"/>
            <a:ext cx="3719569"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83" name="Shape 183"/>
          <p:cNvSpPr/>
          <p:nvPr/>
        </p:nvSpPr>
        <p:spPr>
          <a:xfrm>
            <a:off x="5018094" y="2572214"/>
            <a:ext cx="4915255"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lvl="0">
              <a:defRPr sz="1800">
                <a:uFillTx/>
              </a:defRPr>
            </a:pPr>
            <a:r>
              <a:rPr sz="5800">
                <a:uFill>
                  <a:solidFill/>
                </a:uFill>
              </a:rPr>
              <a:t>GTP-C QoS</a:t>
            </a:r>
          </a:p>
        </p:txBody>
      </p:sp>
      <p:sp>
        <p:nvSpPr>
          <p:cNvPr id="186" name="Shape 186"/>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87" name="pasted-image.png"/>
          <p:cNvPicPr/>
          <p:nvPr/>
        </p:nvPicPr>
        <p:blipFill>
          <a:blip r:embed="rId3">
            <a:extLst/>
          </a:blip>
          <a:stretch>
            <a:fillRect/>
          </a:stretch>
        </p:blipFill>
        <p:spPr>
          <a:xfrm>
            <a:off x="1289050" y="2228850"/>
            <a:ext cx="9309100" cy="5295900"/>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lvl="0">
              <a:defRPr sz="1800">
                <a:uFillTx/>
              </a:defRPr>
            </a:pPr>
            <a:r>
              <a:rPr sz="5800">
                <a:uFill>
                  <a:solidFill/>
                </a:uFill>
              </a:rPr>
              <a:t>GTP-C Mobile Terminal Location</a:t>
            </a:r>
          </a:p>
        </p:txBody>
      </p:sp>
      <p:sp>
        <p:nvSpPr>
          <p:cNvPr id="190" name="Shape 190"/>
          <p:cNvSpPr/>
          <p:nvPr>
            <p:ph type="body" idx="1"/>
          </p:nvPr>
        </p:nvSpPr>
        <p:spPr>
          <a:prstGeom prst="rect">
            <a:avLst/>
          </a:prstGeom>
        </p:spPr>
        <p:txBody>
          <a:bodyPr/>
          <a:lstStyle/>
          <a:p>
            <a:pPr lvl="0">
              <a:defRPr sz="1800">
                <a:uFillTx/>
              </a:defRPr>
            </a:pPr>
            <a:r>
              <a:rPr sz="4400">
                <a:uFill>
                  <a:solidFill/>
                </a:uFill>
              </a:rPr>
              <a:t>During GTP-C context creation, the mobile terminal reports the cell to which it is currently connected.</a:t>
            </a:r>
            <a:endParaRPr sz="4400">
              <a:uFill>
                <a:solidFill/>
              </a:uFill>
            </a:endParaRPr>
          </a:p>
          <a:p>
            <a:pPr lvl="0">
              <a:defRPr sz="1800">
                <a:uFillTx/>
              </a:defRPr>
            </a:pPr>
            <a:endParaRPr sz="4400">
              <a:uFill>
                <a:solidFill/>
              </a:uFill>
            </a:endParaRPr>
          </a:p>
          <a:p>
            <a:pPr lvl="0">
              <a:defRPr sz="1800">
                <a:uFillTx/>
              </a:defRPr>
            </a:pPr>
            <a:endParaRPr sz="4400">
              <a:uFill>
                <a:solidFill/>
              </a:uFill>
            </a:endParaRPr>
          </a:p>
          <a:p>
            <a:pPr lvl="0">
              <a:defRPr sz="1800">
                <a:uFillTx/>
              </a:defRPr>
            </a:pPr>
            <a:r>
              <a:rPr sz="4400">
                <a:uFill>
                  <a:solidFill/>
                </a:uFill>
              </a:rPr>
              <a:t>Using the Cell LAC (Location Area Code) or Cell CI (Cell Identifier) it is possible to know approximately where the terminal is currently located (no GPS is needed).</a:t>
            </a:r>
          </a:p>
        </p:txBody>
      </p:sp>
      <p:sp>
        <p:nvSpPr>
          <p:cNvPr id="191" name="Shape 1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92" name="pasted-image.png"/>
          <p:cNvPicPr/>
          <p:nvPr/>
        </p:nvPicPr>
        <p:blipFill>
          <a:blip r:embed="rId3">
            <a:extLst/>
          </a:blip>
          <a:stretch>
            <a:fillRect/>
          </a:stretch>
        </p:blipFill>
        <p:spPr>
          <a:xfrm>
            <a:off x="3562350" y="4191000"/>
            <a:ext cx="6896100" cy="1574800"/>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lvl1pPr>
              <a:defRPr sz="5000"/>
            </a:lvl1pPr>
          </a:lstStyle>
          <a:p>
            <a:pPr lvl="0">
              <a:defRPr sz="1800">
                <a:uFillTx/>
              </a:defRPr>
            </a:pPr>
            <a:r>
              <a:rPr sz="5000">
                <a:uFill>
                  <a:solidFill/>
                </a:uFill>
              </a:rPr>
              <a:t>GTP-C Context Update [1/2]</a:t>
            </a:r>
          </a:p>
        </p:txBody>
      </p:sp>
      <p:sp>
        <p:nvSpPr>
          <p:cNvPr id="195" name="Shape 195"/>
          <p:cNvSpPr/>
          <p:nvPr>
            <p:ph type="body" idx="1"/>
          </p:nvPr>
        </p:nvSpPr>
        <p:spPr>
          <a:prstGeom prst="rect">
            <a:avLst/>
          </a:prstGeom>
        </p:spPr>
        <p:txBody>
          <a:bodyPr/>
          <a:lstStyle/>
          <a:p>
            <a:pPr lvl="0" marL="330846" indent="-221118">
              <a:defRPr sz="1800">
                <a:uFillTx/>
              </a:defRPr>
            </a:pPr>
            <a:r>
              <a:rPr sz="3800">
                <a:uFill>
                  <a:solidFill/>
                </a:uFill>
              </a:rPr>
              <a:t>When a mobile terminal changes SGSN (move inside the mobile network), the TEID can change.</a:t>
            </a:r>
            <a:endParaRPr sz="3800">
              <a:uFill>
                <a:solidFill/>
              </a:uFill>
            </a:endParaRPr>
          </a:p>
          <a:p>
            <a:pPr lvl="0" marL="330846" indent="-221118">
              <a:defRPr sz="1800">
                <a:uFillTx/>
              </a:defRPr>
            </a:pPr>
            <a:r>
              <a:rPr sz="3800">
                <a:uFill>
                  <a:solidFill/>
                </a:uFill>
              </a:rPr>
              <a:t>GTP Direct Tunnel (see later).</a:t>
            </a:r>
          </a:p>
        </p:txBody>
      </p:sp>
      <p:sp>
        <p:nvSpPr>
          <p:cNvPr id="196" name="Shape 19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97" name="pasted-image.png"/>
          <p:cNvPicPr/>
          <p:nvPr/>
        </p:nvPicPr>
        <p:blipFill>
          <a:blip r:embed="rId3">
            <a:extLst/>
          </a:blip>
          <a:stretch>
            <a:fillRect/>
          </a:stretch>
        </p:blipFill>
        <p:spPr>
          <a:xfrm>
            <a:off x="1441450" y="4070350"/>
            <a:ext cx="10121900" cy="5067300"/>
          </a:xfrm>
          <a:prstGeom prst="rect">
            <a:avLst/>
          </a:prstGeom>
          <a:ln w="12700">
            <a:miter lim="400000"/>
          </a:ln>
        </p:spPr>
      </p:pic>
      <p:sp>
        <p:nvSpPr>
          <p:cNvPr id="198" name="Shape 198"/>
          <p:cNvSpPr/>
          <p:nvPr/>
        </p:nvSpPr>
        <p:spPr>
          <a:xfrm>
            <a:off x="1841500" y="4982538"/>
            <a:ext cx="4946161"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99" name="Shape 199"/>
          <p:cNvSpPr/>
          <p:nvPr/>
        </p:nvSpPr>
        <p:spPr>
          <a:xfrm>
            <a:off x="1854200" y="5429250"/>
            <a:ext cx="1747050" cy="2413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0" name="Shape 200"/>
          <p:cNvSpPr/>
          <p:nvPr/>
        </p:nvSpPr>
        <p:spPr>
          <a:xfrm>
            <a:off x="1854200" y="6356350"/>
            <a:ext cx="3227741" cy="4953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1" name="Shape 201"/>
          <p:cNvSpPr/>
          <p:nvPr/>
        </p:nvSpPr>
        <p:spPr>
          <a:xfrm>
            <a:off x="8727169" y="5321299"/>
            <a:ext cx="182967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Current TEID</a:t>
            </a:r>
          </a:p>
        </p:txBody>
      </p:sp>
      <p:sp>
        <p:nvSpPr>
          <p:cNvPr id="202" name="Shape 202"/>
          <p:cNvSpPr/>
          <p:nvPr/>
        </p:nvSpPr>
        <p:spPr>
          <a:xfrm>
            <a:off x="3793477" y="5543876"/>
            <a:ext cx="4751703"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203" name="Shape 203"/>
          <p:cNvSpPr/>
          <p:nvPr/>
        </p:nvSpPr>
        <p:spPr>
          <a:xfrm>
            <a:off x="8685750" y="6375399"/>
            <a:ext cx="158606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New TEIDs</a:t>
            </a:r>
          </a:p>
        </p:txBody>
      </p:sp>
      <p:sp>
        <p:nvSpPr>
          <p:cNvPr id="204" name="Shape 204"/>
          <p:cNvSpPr/>
          <p:nvPr/>
        </p:nvSpPr>
        <p:spPr>
          <a:xfrm>
            <a:off x="5292077" y="6597976"/>
            <a:ext cx="326584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205" name="Shape 205"/>
          <p:cNvSpPr/>
          <p:nvPr/>
        </p:nvSpPr>
        <p:spPr>
          <a:xfrm>
            <a:off x="1851885" y="8209231"/>
            <a:ext cx="2690423"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6" name="Shape 206"/>
          <p:cNvSpPr/>
          <p:nvPr/>
        </p:nvSpPr>
        <p:spPr>
          <a:xfrm>
            <a:off x="8773561" y="8101281"/>
            <a:ext cx="227381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Current Location</a:t>
            </a:r>
          </a:p>
        </p:txBody>
      </p:sp>
      <p:sp>
        <p:nvSpPr>
          <p:cNvPr id="207" name="Shape 207"/>
          <p:cNvSpPr/>
          <p:nvPr/>
        </p:nvSpPr>
        <p:spPr>
          <a:xfrm>
            <a:off x="4792054" y="8323857"/>
            <a:ext cx="375081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208" name="Shape 208"/>
          <p:cNvSpPr/>
          <p:nvPr/>
        </p:nvSpPr>
        <p:spPr>
          <a:xfrm>
            <a:off x="1851885" y="8641031"/>
            <a:ext cx="2690423"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9" name="Shape 209"/>
          <p:cNvSpPr/>
          <p:nvPr/>
        </p:nvSpPr>
        <p:spPr>
          <a:xfrm>
            <a:off x="8773562" y="8533081"/>
            <a:ext cx="240389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Direct Tunnel Info</a:t>
            </a:r>
          </a:p>
        </p:txBody>
      </p:sp>
      <p:sp>
        <p:nvSpPr>
          <p:cNvPr id="210" name="Shape 210"/>
          <p:cNvSpPr/>
          <p:nvPr/>
        </p:nvSpPr>
        <p:spPr>
          <a:xfrm>
            <a:off x="4792054" y="8755657"/>
            <a:ext cx="375081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lvl1pPr>
              <a:defRPr sz="5000"/>
            </a:lvl1pPr>
          </a:lstStyle>
          <a:p>
            <a:pPr lvl="0">
              <a:defRPr sz="1800">
                <a:uFillTx/>
              </a:defRPr>
            </a:pPr>
            <a:r>
              <a:rPr sz="5000">
                <a:uFill>
                  <a:solidFill/>
                </a:uFill>
              </a:rPr>
              <a:t>GTP-C Context Update [2/2]</a:t>
            </a:r>
          </a:p>
        </p:txBody>
      </p:sp>
      <p:sp>
        <p:nvSpPr>
          <p:cNvPr id="213" name="Shape 213"/>
          <p:cNvSpPr/>
          <p:nvPr>
            <p:ph type="body" idx="1"/>
          </p:nvPr>
        </p:nvSpPr>
        <p:spPr>
          <a:prstGeom prst="rect">
            <a:avLst/>
          </a:prstGeom>
        </p:spPr>
        <p:txBody>
          <a:bodyPr/>
          <a:lstStyle/>
          <a:p>
            <a:pPr lvl="0">
              <a:defRPr sz="1800">
                <a:uFillTx/>
              </a:defRPr>
            </a:pPr>
            <a:r>
              <a:rPr sz="4400">
                <a:uFill>
                  <a:solidFill/>
                </a:uFill>
              </a:rPr>
              <a:t>In the response (if positive) there are the new tunnels for the reverse direction.</a:t>
            </a:r>
          </a:p>
        </p:txBody>
      </p:sp>
      <p:sp>
        <p:nvSpPr>
          <p:cNvPr id="214" name="Shape 21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15" name="pasted-image.png"/>
          <p:cNvPicPr/>
          <p:nvPr/>
        </p:nvPicPr>
        <p:blipFill>
          <a:blip r:embed="rId3">
            <a:extLst/>
          </a:blip>
          <a:stretch>
            <a:fillRect/>
          </a:stretch>
        </p:blipFill>
        <p:spPr>
          <a:xfrm>
            <a:off x="1416050" y="3614092"/>
            <a:ext cx="10172700" cy="3949701"/>
          </a:xfrm>
          <a:prstGeom prst="rect">
            <a:avLst/>
          </a:prstGeom>
          <a:ln w="12700">
            <a:miter lim="400000"/>
          </a:ln>
        </p:spPr>
      </p:pic>
      <p:sp>
        <p:nvSpPr>
          <p:cNvPr id="216" name="Shape 216"/>
          <p:cNvSpPr/>
          <p:nvPr/>
        </p:nvSpPr>
        <p:spPr>
          <a:xfrm>
            <a:off x="1854200" y="5899150"/>
            <a:ext cx="3227741" cy="2540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17" name="Shape 217"/>
          <p:cNvSpPr/>
          <p:nvPr/>
        </p:nvSpPr>
        <p:spPr>
          <a:xfrm>
            <a:off x="8749005" y="5918199"/>
            <a:ext cx="145955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New TEID</a:t>
            </a:r>
          </a:p>
        </p:txBody>
      </p:sp>
      <p:sp>
        <p:nvSpPr>
          <p:cNvPr id="218" name="Shape 218"/>
          <p:cNvSpPr/>
          <p:nvPr/>
        </p:nvSpPr>
        <p:spPr>
          <a:xfrm>
            <a:off x="5292077" y="6140776"/>
            <a:ext cx="326584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uFillTx/>
              </a:defRPr>
            </a:pPr>
            <a:r>
              <a:rPr sz="5800">
                <a:uFill>
                  <a:solidFill/>
                </a:uFill>
              </a:rPr>
              <a:t>Why Mobile Traffic is Interesting?</a:t>
            </a:r>
          </a:p>
        </p:txBody>
      </p:sp>
      <p:sp>
        <p:nvSpPr>
          <p:cNvPr id="23" name="Shape 23"/>
          <p:cNvSpPr/>
          <p:nvPr>
            <p:ph type="body" idx="1"/>
          </p:nvPr>
        </p:nvSpPr>
        <p:spPr>
          <a:xfrm>
            <a:off x="647700" y="2106777"/>
            <a:ext cx="11734801" cy="7372261"/>
          </a:xfrm>
          <a:prstGeom prst="rect">
            <a:avLst/>
          </a:prstGeom>
        </p:spPr>
        <p:txBody>
          <a:bodyPr/>
          <a:lstStyle/>
          <a:p>
            <a:pPr lvl="0" marL="354122" indent="-244394">
              <a:defRPr sz="1800">
                <a:uFillTx/>
              </a:defRPr>
            </a:pPr>
            <a:r>
              <a:rPr sz="4200">
                <a:uFill>
                  <a:solidFill/>
                </a:uFill>
              </a:rPr>
              <a:t>Plain (wired or wireless) traffic monitoring is a topic that has been covered since very long time and there are many solid monitoring tools available.</a:t>
            </a:r>
            <a:endParaRPr sz="4200">
              <a:uFill>
                <a:solidFill/>
              </a:uFill>
            </a:endParaRPr>
          </a:p>
          <a:p>
            <a:pPr lvl="0" marL="354122" indent="-244394">
              <a:defRPr sz="1800">
                <a:uFillTx/>
              </a:defRPr>
            </a:pPr>
            <a:r>
              <a:rPr sz="4200">
                <a:uFill>
                  <a:solidFill/>
                </a:uFill>
              </a:rPr>
              <a:t>Traffic generated by mobile devices is constantly increasing and it cannot be monitored using tools not designed for this task.</a:t>
            </a:r>
            <a:endParaRPr sz="4200">
              <a:uFill>
                <a:solidFill/>
              </a:uFill>
            </a:endParaRPr>
          </a:p>
          <a:p>
            <a:pPr lvl="0" marL="354122" indent="-244394">
              <a:defRPr sz="1800">
                <a:uFillTx/>
              </a:defRPr>
            </a:pPr>
            <a:r>
              <a:rPr sz="4200">
                <a:uFill>
                  <a:solidFill/>
                </a:uFill>
              </a:rPr>
              <a:t>Mobile traffic monitoring does not mean that this is a just topic for mobile operators: there are plenty of opportunities for companies already active in the network monitoring world.</a:t>
            </a:r>
          </a:p>
        </p:txBody>
      </p:sp>
      <p:sp>
        <p:nvSpPr>
          <p:cNvPr id="24" name="Shape 24"/>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a:lstStyle/>
          <a:p>
            <a:pPr lvl="0">
              <a:defRPr sz="1800">
                <a:uFillTx/>
              </a:defRPr>
            </a:pPr>
            <a:r>
              <a:rPr sz="5800">
                <a:uFill>
                  <a:solidFill/>
                </a:uFill>
              </a:rPr>
              <a:t>3G Direct Tunnel (3GDT) [1/2]</a:t>
            </a:r>
          </a:p>
        </p:txBody>
      </p:sp>
      <p:sp>
        <p:nvSpPr>
          <p:cNvPr id="221" name="Shape 221"/>
          <p:cNvSpPr/>
          <p:nvPr>
            <p:ph type="body" idx="1"/>
          </p:nvPr>
        </p:nvSpPr>
        <p:spPr>
          <a:prstGeom prst="rect">
            <a:avLst/>
          </a:prstGeom>
        </p:spPr>
        <p:txBody>
          <a:bodyPr/>
          <a:lstStyle>
            <a:lvl1pPr marL="325027" indent="-215299">
              <a:defRPr sz="3700"/>
            </a:lvl1pPr>
          </a:lstStyle>
          <a:p>
            <a:pPr lvl="0">
              <a:defRPr sz="1800">
                <a:uFillTx/>
              </a:defRPr>
            </a:pPr>
            <a:r>
              <a:rPr sz="3700">
                <a:uFill>
                  <a:solidFill/>
                </a:uFill>
              </a:rPr>
              <a:t>The 3GDT allows direct data transfer from the Radio Access Network (RAN) to the GGSN, without passing through the SGSN (4G is always direct tunnel).</a:t>
            </a:r>
          </a:p>
        </p:txBody>
      </p:sp>
      <p:sp>
        <p:nvSpPr>
          <p:cNvPr id="222" name="Shape 222"/>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23" name="pasted-image.png"/>
          <p:cNvPicPr/>
          <p:nvPr/>
        </p:nvPicPr>
        <p:blipFill>
          <a:blip r:embed="rId3">
            <a:extLst/>
          </a:blip>
          <a:stretch>
            <a:fillRect/>
          </a:stretch>
        </p:blipFill>
        <p:spPr>
          <a:xfrm>
            <a:off x="2273300" y="4236392"/>
            <a:ext cx="8458200" cy="2273301"/>
          </a:xfrm>
          <a:prstGeom prst="rect">
            <a:avLst/>
          </a:prstGeom>
          <a:ln w="12700">
            <a:miter lim="400000"/>
          </a:ln>
        </p:spPr>
      </p:pic>
      <p:pic>
        <p:nvPicPr>
          <p:cNvPr id="224" name="pasted-image.png"/>
          <p:cNvPicPr/>
          <p:nvPr/>
        </p:nvPicPr>
        <p:blipFill>
          <a:blip r:embed="rId4">
            <a:extLst/>
          </a:blip>
          <a:stretch>
            <a:fillRect/>
          </a:stretch>
        </p:blipFill>
        <p:spPr>
          <a:xfrm>
            <a:off x="2292350" y="6578600"/>
            <a:ext cx="8420100" cy="2159000"/>
          </a:xfrm>
          <a:prstGeom prst="rect">
            <a:avLst/>
          </a:prstGeom>
          <a:ln w="12700">
            <a:miter lim="400000"/>
          </a:ln>
        </p:spPr>
      </p:pic>
      <p:sp>
        <p:nvSpPr>
          <p:cNvPr id="225" name="Shape 225"/>
          <p:cNvSpPr/>
          <p:nvPr/>
        </p:nvSpPr>
        <p:spPr>
          <a:xfrm rot="16200000">
            <a:off x="1059448" y="7416800"/>
            <a:ext cx="1691104"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With 3GDT</a:t>
            </a:r>
          </a:p>
        </p:txBody>
      </p:sp>
      <p:sp>
        <p:nvSpPr>
          <p:cNvPr id="226" name="Shape 226"/>
          <p:cNvSpPr/>
          <p:nvPr/>
        </p:nvSpPr>
        <p:spPr>
          <a:xfrm rot="16200000">
            <a:off x="839616" y="5131742"/>
            <a:ext cx="213076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Without 3GDT</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8" name="Shape 228"/>
          <p:cNvSpPr/>
          <p:nvPr>
            <p:ph type="title"/>
          </p:nvPr>
        </p:nvSpPr>
        <p:spPr>
          <a:prstGeom prst="rect">
            <a:avLst/>
          </a:prstGeom>
        </p:spPr>
        <p:txBody>
          <a:bodyPr/>
          <a:lstStyle/>
          <a:p>
            <a:pPr lvl="0">
              <a:defRPr sz="1800">
                <a:uFillTx/>
              </a:defRPr>
            </a:pPr>
            <a:r>
              <a:rPr sz="5800">
                <a:uFill>
                  <a:solidFill/>
                </a:uFill>
              </a:rPr>
              <a:t>3G Direct Tunnel (3GDT) [2/2]</a:t>
            </a:r>
          </a:p>
        </p:txBody>
      </p:sp>
      <p:sp>
        <p:nvSpPr>
          <p:cNvPr id="229" name="Shape 229"/>
          <p:cNvSpPr/>
          <p:nvPr>
            <p:ph type="body" idx="1"/>
          </p:nvPr>
        </p:nvSpPr>
        <p:spPr>
          <a:prstGeom prst="rect">
            <a:avLst/>
          </a:prstGeom>
        </p:spPr>
        <p:txBody>
          <a:bodyPr/>
          <a:lstStyle/>
          <a:p>
            <a:pPr lvl="0" marL="325027" indent="-215299">
              <a:defRPr sz="1800">
                <a:uFillTx/>
              </a:defRPr>
            </a:pPr>
            <a:r>
              <a:rPr sz="3700">
                <a:uFill>
                  <a:solidFill/>
                </a:uFill>
              </a:rPr>
              <a:t>With 3GDT the SGSN is offloaded by some tasks as GTP-U flows directly (but GTP-C still goes through the SGSN) decreasing latency and promoting network scalability.</a:t>
            </a:r>
            <a:endParaRPr sz="3700">
              <a:uFill>
                <a:solidFill/>
              </a:uFill>
            </a:endParaRPr>
          </a:p>
          <a:p>
            <a:pPr lvl="0" marL="325027" indent="-215299">
              <a:defRPr sz="1800">
                <a:uFillTx/>
              </a:defRPr>
            </a:pPr>
            <a:r>
              <a:rPr sz="3700">
                <a:uFill>
                  <a:solidFill/>
                </a:uFill>
              </a:rPr>
              <a:t>During 3GDT activation/teardown, the GTP-C Context Update is used to update the TEIDs between the RAN and the GGSN (~40% more signalling on the GGSN due to GTP-C Updates).</a:t>
            </a:r>
            <a:endParaRPr sz="3700">
              <a:uFill>
                <a:solidFill/>
              </a:uFill>
            </a:endParaRPr>
          </a:p>
          <a:p>
            <a:pPr lvl="0" marL="325027" indent="-215299">
              <a:defRPr sz="1800">
                <a:uFillTx/>
              </a:defRPr>
            </a:pPr>
            <a:r>
              <a:rPr sz="3700">
                <a:uFill>
                  <a:solidFill/>
                </a:uFill>
              </a:rPr>
              <a:t>3GDT is often activated from a mobile device wakes up, and deactivated when goes to sleep (no data transfer).</a:t>
            </a:r>
          </a:p>
        </p:txBody>
      </p:sp>
      <p:sp>
        <p:nvSpPr>
          <p:cNvPr id="230" name="Shape 230"/>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0"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2" name="Shape 232"/>
          <p:cNvSpPr/>
          <p:nvPr>
            <p:ph type="title"/>
          </p:nvPr>
        </p:nvSpPr>
        <p:spPr>
          <a:prstGeom prst="rect">
            <a:avLst/>
          </a:prstGeom>
        </p:spPr>
        <p:txBody>
          <a:bodyPr/>
          <a:lstStyle>
            <a:lvl1pPr>
              <a:defRPr sz="5000"/>
            </a:lvl1pPr>
          </a:lstStyle>
          <a:p>
            <a:pPr lvl="0">
              <a:defRPr sz="1800">
                <a:uFillTx/>
              </a:defRPr>
            </a:pPr>
            <a:r>
              <a:rPr sz="5000">
                <a:uFill>
                  <a:solidFill/>
                </a:uFill>
              </a:rPr>
              <a:t>GTP-C Context Delete</a:t>
            </a:r>
          </a:p>
        </p:txBody>
      </p:sp>
      <p:sp>
        <p:nvSpPr>
          <p:cNvPr id="233" name="Shape 233"/>
          <p:cNvSpPr/>
          <p:nvPr>
            <p:ph type="body" idx="1"/>
          </p:nvPr>
        </p:nvSpPr>
        <p:spPr>
          <a:prstGeom prst="rect">
            <a:avLst/>
          </a:prstGeom>
        </p:spPr>
        <p:txBody>
          <a:bodyPr/>
          <a:lstStyle/>
          <a:p>
            <a:pPr lvl="0">
              <a:defRPr sz="1800">
                <a:uFillTx/>
              </a:defRPr>
            </a:pPr>
            <a:r>
              <a:rPr sz="4400">
                <a:uFill>
                  <a:solidFill/>
                </a:uFill>
              </a:rPr>
              <a:t>GTP-C Delete Context is used to teardown tunnels (e.g. when a terminal is turned off).</a:t>
            </a:r>
          </a:p>
        </p:txBody>
      </p:sp>
      <p:sp>
        <p:nvSpPr>
          <p:cNvPr id="234" name="Shape 234"/>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35" name="pasted-image.png"/>
          <p:cNvPicPr/>
          <p:nvPr/>
        </p:nvPicPr>
        <p:blipFill>
          <a:blip r:embed="rId3">
            <a:extLst/>
          </a:blip>
          <a:stretch>
            <a:fillRect/>
          </a:stretch>
        </p:blipFill>
        <p:spPr>
          <a:xfrm>
            <a:off x="1714500" y="3562350"/>
            <a:ext cx="9575800" cy="2628900"/>
          </a:xfrm>
          <a:prstGeom prst="rect">
            <a:avLst/>
          </a:prstGeom>
          <a:ln w="12700">
            <a:miter lim="400000"/>
          </a:ln>
        </p:spPr>
      </p:pic>
      <p:pic>
        <p:nvPicPr>
          <p:cNvPr id="236" name="pasted-image.png"/>
          <p:cNvPicPr/>
          <p:nvPr/>
        </p:nvPicPr>
        <p:blipFill>
          <a:blip r:embed="rId4">
            <a:extLst/>
          </a:blip>
          <a:stretch>
            <a:fillRect/>
          </a:stretch>
        </p:blipFill>
        <p:spPr>
          <a:xfrm>
            <a:off x="1695450" y="6154208"/>
            <a:ext cx="9613900" cy="2705101"/>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p>
            <a:pPr lvl="0">
              <a:defRPr sz="1800">
                <a:uFillTx/>
              </a:defRPr>
            </a:pPr>
            <a:r>
              <a:rPr sz="5800">
                <a:uFill>
                  <a:solidFill/>
                </a:uFill>
              </a:rPr>
              <a:t>GTP-U</a:t>
            </a:r>
          </a:p>
        </p:txBody>
      </p:sp>
      <p:sp>
        <p:nvSpPr>
          <p:cNvPr id="239" name="Shape 239"/>
          <p:cNvSpPr/>
          <p:nvPr>
            <p:ph type="body" idx="1"/>
          </p:nvPr>
        </p:nvSpPr>
        <p:spPr>
          <a:prstGeom prst="rect">
            <a:avLst/>
          </a:prstGeom>
        </p:spPr>
        <p:txBody>
          <a:bodyPr/>
          <a:lstStyle/>
          <a:p>
            <a:pPr lvl="0" marL="342484" indent="-232756">
              <a:defRPr sz="1800">
                <a:uFillTx/>
              </a:defRPr>
            </a:pPr>
            <a:r>
              <a:rPr sz="4000">
                <a:uFill>
                  <a:solidFill/>
                </a:uFill>
              </a:rPr>
              <a:t>GTP-U are GTP messages whose type is T-PDU.</a:t>
            </a:r>
            <a:endParaRPr sz="4000">
              <a:uFill>
                <a:solidFill/>
              </a:uFill>
            </a:endParaRPr>
          </a:p>
          <a:p>
            <a:pPr lvl="0" marL="342484" indent="-232756">
              <a:defRPr sz="1800">
                <a:uFillTx/>
              </a:defRPr>
            </a:pPr>
            <a:r>
              <a:rPr sz="4000">
                <a:uFill>
                  <a:solidFill/>
                </a:uFill>
              </a:rPr>
              <a:t>GTP-U carries user traffic tunnelled in GTP data tunnels previously negotiated with GTP-C.</a:t>
            </a:r>
            <a:endParaRPr sz="4000">
              <a:uFill>
                <a:solidFill/>
              </a:uFill>
            </a:endParaRPr>
          </a:p>
          <a:p>
            <a:pPr lvl="0" marL="342484" indent="-232756">
              <a:defRPr sz="1800">
                <a:uFillTx/>
              </a:defRPr>
            </a:pPr>
            <a:r>
              <a:rPr sz="4000">
                <a:uFill>
                  <a:solidFill/>
                </a:uFill>
              </a:rPr>
              <a:t>Due to GTP tunnelling, unless the interface MTU is enlarged, GTP-U might lead to strong traffic fragmentation.</a:t>
            </a:r>
          </a:p>
        </p:txBody>
      </p:sp>
      <p:sp>
        <p:nvSpPr>
          <p:cNvPr id="240" name="Shape 24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41" name="pasted-image.png"/>
          <p:cNvPicPr/>
          <p:nvPr/>
        </p:nvPicPr>
        <p:blipFill>
          <a:blip r:embed="rId3">
            <a:extLst/>
          </a:blip>
          <a:stretch>
            <a:fillRect/>
          </a:stretch>
        </p:blipFill>
        <p:spPr>
          <a:xfrm>
            <a:off x="1205819" y="6197600"/>
            <a:ext cx="10974162" cy="2230521"/>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3" name="Shape 243"/>
          <p:cNvSpPr/>
          <p:nvPr>
            <p:ph type="title"/>
          </p:nvPr>
        </p:nvSpPr>
        <p:spPr>
          <a:prstGeom prst="rect">
            <a:avLst/>
          </a:prstGeom>
        </p:spPr>
        <p:txBody>
          <a:bodyPr/>
          <a:lstStyle/>
          <a:p>
            <a:pPr lvl="0">
              <a:defRPr sz="1800">
                <a:uFillTx/>
              </a:defRPr>
            </a:pPr>
            <a:r>
              <a:rPr sz="5800">
                <a:uFill>
                  <a:solidFill/>
                </a:uFill>
              </a:rPr>
              <a:t>GTP: Monitoring Challenges [1/2]</a:t>
            </a:r>
          </a:p>
        </p:txBody>
      </p:sp>
      <p:sp>
        <p:nvSpPr>
          <p:cNvPr id="244" name="Shape 244"/>
          <p:cNvSpPr/>
          <p:nvPr>
            <p:ph type="body" idx="1"/>
          </p:nvPr>
        </p:nvSpPr>
        <p:spPr>
          <a:xfrm>
            <a:off x="647700" y="2106777"/>
            <a:ext cx="11709400" cy="6701096"/>
          </a:xfrm>
          <a:prstGeom prst="rect">
            <a:avLst/>
          </a:prstGeom>
        </p:spPr>
        <p:txBody>
          <a:bodyPr/>
          <a:lstStyle/>
          <a:p>
            <a:pPr lvl="0" marL="0" indent="0">
              <a:buSzTx/>
              <a:buNone/>
              <a:defRPr sz="1800">
                <a:uFillTx/>
              </a:defRPr>
            </a:pPr>
            <a:r>
              <a:rPr sz="4000">
                <a:uFill>
                  <a:solidFill/>
                </a:uFill>
              </a:rPr>
              <a:t>Due to the nature of GTP, monitoring tools need to face with many challenges:</a:t>
            </a:r>
            <a:endParaRPr sz="4000">
              <a:uFill>
                <a:solidFill/>
              </a:uFill>
            </a:endParaRPr>
          </a:p>
          <a:p>
            <a:pPr lvl="0" marL="342484" indent="-232756">
              <a:defRPr sz="1800">
                <a:uFillTx/>
              </a:defRPr>
            </a:pPr>
            <a:r>
              <a:rPr sz="4000">
                <a:uFill>
                  <a:solidFill/>
                </a:uFill>
              </a:rPr>
              <a:t>For </a:t>
            </a:r>
            <a:r>
              <a:rPr sz="4000" u="sng">
                <a:uFill>
                  <a:solidFill/>
                </a:uFill>
              </a:rPr>
              <a:t>no reason</a:t>
            </a:r>
            <a:r>
              <a:rPr sz="4000">
                <a:uFill>
                  <a:solidFill/>
                </a:uFill>
              </a:rPr>
              <a:t> GTP-C traffic can be </a:t>
            </a:r>
            <a:r>
              <a:rPr sz="4000" u="sng">
                <a:uFill>
                  <a:solidFill/>
                </a:uFill>
              </a:rPr>
              <a:t>dropped</a:t>
            </a:r>
            <a:r>
              <a:rPr sz="4000">
                <a:uFill>
                  <a:solidFill/>
                </a:uFill>
              </a:rPr>
              <a:t> as this would lead to inability to map user/cells with user traffic.</a:t>
            </a:r>
            <a:endParaRPr sz="4000">
              <a:uFill>
                <a:solidFill/>
              </a:uFill>
            </a:endParaRPr>
          </a:p>
          <a:p>
            <a:pPr lvl="0" marL="342484" indent="-232756">
              <a:defRPr sz="1800">
                <a:uFillTx/>
              </a:defRPr>
            </a:pPr>
            <a:r>
              <a:rPr sz="4000">
                <a:uFill>
                  <a:solidFill/>
                </a:uFill>
              </a:rPr>
              <a:t>Traffic Fragmentation. In general traffic can be fragmented, but with GTP this can happen much more often in networks where the MTU has not been enlarged. Fragmentation increases load on probes and slows down operations.</a:t>
            </a:r>
          </a:p>
        </p:txBody>
      </p:sp>
      <p:sp>
        <p:nvSpPr>
          <p:cNvPr id="245" name="Shape 2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7" name="Shape 247"/>
          <p:cNvSpPr/>
          <p:nvPr>
            <p:ph type="title"/>
          </p:nvPr>
        </p:nvSpPr>
        <p:spPr>
          <a:prstGeom prst="rect">
            <a:avLst/>
          </a:prstGeom>
        </p:spPr>
        <p:txBody>
          <a:bodyPr/>
          <a:lstStyle/>
          <a:p>
            <a:pPr lvl="0">
              <a:defRPr sz="1800">
                <a:uFillTx/>
              </a:defRPr>
            </a:pPr>
            <a:r>
              <a:rPr sz="5800">
                <a:uFill>
                  <a:solidFill/>
                </a:uFill>
              </a:rPr>
              <a:t>GTP: Monitoring Challenges [2/2]</a:t>
            </a:r>
          </a:p>
        </p:txBody>
      </p:sp>
      <p:sp>
        <p:nvSpPr>
          <p:cNvPr id="248" name="Shape 248"/>
          <p:cNvSpPr/>
          <p:nvPr>
            <p:ph type="body" idx="1"/>
          </p:nvPr>
        </p:nvSpPr>
        <p:spPr>
          <a:prstGeom prst="rect">
            <a:avLst/>
          </a:prstGeom>
        </p:spPr>
        <p:txBody>
          <a:bodyPr/>
          <a:lstStyle/>
          <a:p>
            <a:pPr lvl="0" marL="354122" indent="-244394">
              <a:defRPr sz="1800">
                <a:uFillTx/>
              </a:defRPr>
            </a:pPr>
            <a:r>
              <a:rPr sz="4200">
                <a:uFill>
                  <a:solidFill/>
                </a:uFill>
              </a:rPr>
              <a:t>Due to the distributed nature of mobile networks, it is unlikely that all the traffic can be observed from the same monitoring point.</a:t>
            </a:r>
            <a:endParaRPr sz="4200">
              <a:uFill>
                <a:solidFill/>
              </a:uFill>
            </a:endParaRPr>
          </a:p>
          <a:p>
            <a:pPr lvl="0" marL="354122" indent="-244394">
              <a:defRPr sz="1800">
                <a:uFillTx/>
              </a:defRPr>
            </a:pPr>
            <a:r>
              <a:rPr sz="4200">
                <a:uFill>
                  <a:solidFill/>
                </a:uFill>
              </a:rPr>
              <a:t>The increasing network speed (also promoted by 4G networks) requires traffic to be balanced across multiple monitoring probes.</a:t>
            </a:r>
            <a:endParaRPr sz="4200">
              <a:uFill>
                <a:solidFill/>
              </a:uFill>
            </a:endParaRPr>
          </a:p>
          <a:p>
            <a:pPr lvl="0" marL="354122" indent="-244394">
              <a:defRPr sz="1800">
                <a:uFillTx/>
              </a:defRPr>
            </a:pPr>
            <a:r>
              <a:rPr sz="4200">
                <a:uFill>
                  <a:solidFill/>
                </a:uFill>
              </a:rPr>
              <a:t>Traffic partition creates an additional issue if monitored data need to be consolidated into a single location.</a:t>
            </a:r>
          </a:p>
        </p:txBody>
      </p:sp>
      <p:sp>
        <p:nvSpPr>
          <p:cNvPr id="249" name="Shape 2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lvl1pPr>
              <a:defRPr sz="5600"/>
            </a:lvl1pPr>
          </a:lstStyle>
          <a:p>
            <a:pPr lvl="0">
              <a:defRPr sz="1800">
                <a:uFillTx/>
              </a:defRPr>
            </a:pPr>
            <a:r>
              <a:rPr sz="5600">
                <a:uFill>
                  <a:solidFill/>
                </a:uFill>
              </a:rPr>
              <a:t>Merging+Balancing GTP Traffic [1/3]</a:t>
            </a:r>
          </a:p>
        </p:txBody>
      </p:sp>
      <p:sp>
        <p:nvSpPr>
          <p:cNvPr id="252" name="Shape 252"/>
          <p:cNvSpPr/>
          <p:nvPr>
            <p:ph type="body" idx="1"/>
          </p:nvPr>
        </p:nvSpPr>
        <p:spPr>
          <a:xfrm>
            <a:off x="647700" y="2106777"/>
            <a:ext cx="11696155" cy="6793717"/>
          </a:xfrm>
          <a:prstGeom prst="rect">
            <a:avLst/>
          </a:prstGeom>
        </p:spPr>
        <p:txBody>
          <a:bodyPr/>
          <a:lstStyle/>
          <a:p>
            <a:pPr lvl="0" marL="336665" indent="-226937">
              <a:defRPr sz="1800">
                <a:uFillTx/>
              </a:defRPr>
            </a:pPr>
            <a:r>
              <a:rPr sz="3900">
                <a:uFill>
                  <a:solidFill/>
                </a:uFill>
              </a:rPr>
              <a:t>Interface merging is necessary whenever traffic is split across interfaces (e.g. network tap) or when multiple interfaces (e.g. master and fail-over interfaces) are monitored.</a:t>
            </a:r>
            <a:endParaRPr sz="3900">
              <a:uFill>
                <a:solidFill/>
              </a:uFill>
            </a:endParaRPr>
          </a:p>
          <a:p>
            <a:pPr lvl="0" marL="336665" indent="-226937">
              <a:defRPr sz="1800">
                <a:uFillTx/>
              </a:defRPr>
            </a:pPr>
            <a:r>
              <a:rPr sz="3900">
                <a:uFill>
                  <a:solidFill/>
                </a:uFill>
              </a:rPr>
              <a:t>Once traffic is merged, it needs to be balanced across monitoring applications in order to share the load.</a:t>
            </a:r>
            <a:endParaRPr sz="3900">
              <a:uFill>
                <a:solidFill/>
              </a:uFill>
            </a:endParaRPr>
          </a:p>
          <a:p>
            <a:pPr lvl="0" marL="336665" indent="-226937">
              <a:defRPr sz="1800">
                <a:uFillTx/>
              </a:defRPr>
            </a:pPr>
            <a:r>
              <a:rPr sz="3900">
                <a:uFill>
                  <a:solidFill/>
                </a:uFill>
              </a:rPr>
              <a:t>Due to the nature of GTP traffic, it is necessary to properly balance traffic in order to send both direction of the flow (src-to-dst and dst-to-src) to the same monitoring probe.</a:t>
            </a:r>
          </a:p>
        </p:txBody>
      </p:sp>
      <p:sp>
        <p:nvSpPr>
          <p:cNvPr id="253" name="Shape 25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5" name="Shape 255"/>
          <p:cNvSpPr/>
          <p:nvPr>
            <p:ph type="title"/>
          </p:nvPr>
        </p:nvSpPr>
        <p:spPr>
          <a:prstGeom prst="rect">
            <a:avLst/>
          </a:prstGeom>
        </p:spPr>
        <p:txBody>
          <a:bodyPr/>
          <a:lstStyle>
            <a:lvl1pPr>
              <a:defRPr sz="5600"/>
            </a:lvl1pPr>
          </a:lstStyle>
          <a:p>
            <a:pPr lvl="0">
              <a:defRPr sz="1800">
                <a:uFillTx/>
              </a:defRPr>
            </a:pPr>
            <a:r>
              <a:rPr sz="5600">
                <a:uFill>
                  <a:solidFill/>
                </a:uFill>
              </a:rPr>
              <a:t>Merging+Balancing GTP Traffic [2/3]</a:t>
            </a:r>
          </a:p>
        </p:txBody>
      </p:sp>
      <p:sp>
        <p:nvSpPr>
          <p:cNvPr id="256" name="Shape 256"/>
          <p:cNvSpPr/>
          <p:nvPr>
            <p:ph type="body" idx="1"/>
          </p:nvPr>
        </p:nvSpPr>
        <p:spPr>
          <a:prstGeom prst="rect">
            <a:avLst/>
          </a:prstGeom>
        </p:spPr>
        <p:txBody>
          <a:bodyPr/>
          <a:lstStyle>
            <a:lvl1pPr marL="354122" indent="-244394">
              <a:defRPr sz="4200"/>
            </a:lvl1pPr>
          </a:lstStyle>
          <a:p>
            <a:pPr lvl="0">
              <a:defRPr sz="1800">
                <a:uFillTx/>
              </a:defRPr>
            </a:pPr>
            <a:r>
              <a:rPr sz="4200">
                <a:uFill>
                  <a:solidFill/>
                </a:uFill>
              </a:rPr>
              <a:t>Depending on GTP PDUs we need to balance on the inner or outer IP addresses.</a:t>
            </a:r>
          </a:p>
        </p:txBody>
      </p:sp>
      <p:sp>
        <p:nvSpPr>
          <p:cNvPr id="257" name="Shape 25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58" name="pasted-image.png"/>
          <p:cNvPicPr/>
          <p:nvPr/>
        </p:nvPicPr>
        <p:blipFill>
          <a:blip r:embed="rId3">
            <a:extLst/>
          </a:blip>
          <a:stretch>
            <a:fillRect/>
          </a:stretch>
        </p:blipFill>
        <p:spPr>
          <a:xfrm>
            <a:off x="1193119" y="3454400"/>
            <a:ext cx="10974162" cy="2230521"/>
          </a:xfrm>
          <a:prstGeom prst="rect">
            <a:avLst/>
          </a:prstGeom>
          <a:ln w="12700">
            <a:miter lim="400000"/>
          </a:ln>
        </p:spPr>
      </p:pic>
      <p:sp>
        <p:nvSpPr>
          <p:cNvPr id="259" name="Shape 259"/>
          <p:cNvSpPr/>
          <p:nvPr/>
        </p:nvSpPr>
        <p:spPr>
          <a:xfrm>
            <a:off x="4356100" y="5062707"/>
            <a:ext cx="6148791"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pic>
        <p:nvPicPr>
          <p:cNvPr id="260" name="pasted-image.png"/>
          <p:cNvPicPr/>
          <p:nvPr/>
        </p:nvPicPr>
        <p:blipFill>
          <a:blip r:embed="rId4">
            <a:extLst/>
          </a:blip>
          <a:stretch>
            <a:fillRect/>
          </a:stretch>
        </p:blipFill>
        <p:spPr>
          <a:xfrm>
            <a:off x="1174750" y="5922617"/>
            <a:ext cx="9613900" cy="2705101"/>
          </a:xfrm>
          <a:prstGeom prst="rect">
            <a:avLst/>
          </a:prstGeom>
          <a:ln w="12700">
            <a:miter lim="400000"/>
          </a:ln>
        </p:spPr>
      </p:pic>
      <p:sp>
        <p:nvSpPr>
          <p:cNvPr id="261" name="Shape 261"/>
          <p:cNvSpPr/>
          <p:nvPr/>
        </p:nvSpPr>
        <p:spPr>
          <a:xfrm>
            <a:off x="4699000" y="5941667"/>
            <a:ext cx="6148791"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62" name="Shape 262"/>
          <p:cNvSpPr/>
          <p:nvPr/>
        </p:nvSpPr>
        <p:spPr>
          <a:xfrm rot="16200000">
            <a:off x="261804" y="7033866"/>
            <a:ext cx="110199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GTP-C</a:t>
            </a:r>
          </a:p>
        </p:txBody>
      </p:sp>
      <p:sp>
        <p:nvSpPr>
          <p:cNvPr id="263" name="Shape 263"/>
          <p:cNvSpPr/>
          <p:nvPr/>
        </p:nvSpPr>
        <p:spPr>
          <a:xfrm rot="16200000">
            <a:off x="261804" y="4328360"/>
            <a:ext cx="110199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GTP-U</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5" name="Shape 265"/>
          <p:cNvSpPr/>
          <p:nvPr>
            <p:ph type="title"/>
          </p:nvPr>
        </p:nvSpPr>
        <p:spPr>
          <a:prstGeom prst="rect">
            <a:avLst/>
          </a:prstGeom>
        </p:spPr>
        <p:txBody>
          <a:bodyPr/>
          <a:lstStyle>
            <a:lvl1pPr>
              <a:defRPr sz="5600"/>
            </a:lvl1pPr>
          </a:lstStyle>
          <a:p>
            <a:pPr lvl="0">
              <a:defRPr sz="1800">
                <a:uFillTx/>
              </a:defRPr>
            </a:pPr>
            <a:r>
              <a:rPr sz="5600">
                <a:uFill>
                  <a:solidFill/>
                </a:uFill>
              </a:rPr>
              <a:t>Merging+Balancing GTP Traffic [3/3]</a:t>
            </a:r>
          </a:p>
        </p:txBody>
      </p:sp>
      <p:sp>
        <p:nvSpPr>
          <p:cNvPr id="266" name="Shape 266"/>
          <p:cNvSpPr/>
          <p:nvPr>
            <p:ph type="body" idx="1"/>
          </p:nvPr>
        </p:nvSpPr>
        <p:spPr>
          <a:prstGeom prst="rect">
            <a:avLst/>
          </a:prstGeom>
        </p:spPr>
        <p:txBody>
          <a:bodyPr/>
          <a:lstStyle/>
          <a:p>
            <a:pPr lvl="0" marL="325027" indent="-215299">
              <a:defRPr sz="1800">
                <a:uFillTx/>
              </a:defRPr>
            </a:pPr>
            <a:r>
              <a:rPr sz="3700">
                <a:uFill>
                  <a:solidFill/>
                </a:uFill>
              </a:rPr>
              <a:t>Balancing using the tunnelId as key is not a good idea as each direction of the tunnel as a different TEID. Thus tunnel coherency should be implemented by keeping the tunnel association of each direction via a stateful system.</a:t>
            </a:r>
            <a:endParaRPr sz="3700">
              <a:uFill>
                <a:solidFill/>
              </a:uFill>
            </a:endParaRPr>
          </a:p>
          <a:p>
            <a:pPr lvl="0" marL="325027" indent="-215299">
              <a:defRPr sz="1800">
                <a:uFillTx/>
              </a:defRPr>
            </a:pPr>
            <a:r>
              <a:rPr sz="3700">
                <a:uFill>
                  <a:solidFill/>
                </a:uFill>
              </a:rPr>
              <a:t>Better (as it’s a stateless activity) to use IPs for balancing traffic across probes, and send each probe a portion of the traffic.</a:t>
            </a:r>
            <a:endParaRPr sz="3700">
              <a:uFill>
                <a:solidFill/>
              </a:uFill>
            </a:endParaRPr>
          </a:p>
          <a:p>
            <a:pPr lvl="0" marL="325027" indent="-215299">
              <a:defRPr sz="1800">
                <a:uFillTx/>
              </a:defRPr>
            </a:pPr>
            <a:r>
              <a:rPr sz="3700">
                <a:uFill>
                  <a:solidFill/>
                </a:uFill>
              </a:rPr>
              <a:t>If necessary, in the market there are products (e.g. Gigamon) that allow to send GTP-C/U of selected IMSIs to a specific egress interface.</a:t>
            </a:r>
          </a:p>
        </p:txBody>
      </p:sp>
      <p:sp>
        <p:nvSpPr>
          <p:cNvPr id="267" name="Shape 2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lstStyle/>
          <a:p>
            <a:pPr lvl="0">
              <a:defRPr sz="1800">
                <a:uFillTx/>
              </a:defRPr>
            </a:pPr>
            <a:r>
              <a:rPr sz="5800">
                <a:uFill>
                  <a:solidFill/>
                </a:uFill>
              </a:rPr>
              <a:t>PF_RING [1/2]</a:t>
            </a:r>
          </a:p>
        </p:txBody>
      </p:sp>
      <p:sp>
        <p:nvSpPr>
          <p:cNvPr id="270" name="Shape 270"/>
          <p:cNvSpPr/>
          <p:nvPr>
            <p:ph type="body" idx="1"/>
          </p:nvPr>
        </p:nvSpPr>
        <p:spPr>
          <a:prstGeom prst="rect">
            <a:avLst/>
          </a:prstGeom>
        </p:spPr>
        <p:txBody>
          <a:bodyPr/>
          <a:lstStyle/>
          <a:p>
            <a:pPr lvl="0">
              <a:defRPr sz="1800">
                <a:uFillTx/>
              </a:defRPr>
            </a:pPr>
            <a:r>
              <a:rPr sz="4400">
                <a:uFill>
                  <a:solidFill/>
                </a:uFill>
              </a:rPr>
              <a:t>PF_RING is a home-grown open source packet processing framework for Linux.</a:t>
            </a:r>
            <a:endParaRPr sz="4400">
              <a:uFill>
                <a:solidFill/>
              </a:uFill>
            </a:endParaRPr>
          </a:p>
          <a:p>
            <a:pPr lvl="0">
              <a:defRPr sz="1800">
                <a:uFillTx/>
              </a:defRPr>
            </a:pPr>
            <a:r>
              <a:rPr sz="4400">
                <a:uFill>
                  <a:solidFill/>
                </a:uFill>
              </a:rPr>
              <a:t>It is split in a kernel module and user-space libs.</a:t>
            </a:r>
          </a:p>
        </p:txBody>
      </p:sp>
      <p:sp>
        <p:nvSpPr>
          <p:cNvPr id="271" name="Shape 2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72" name="droppedImage.pdf"/>
          <p:cNvPicPr/>
          <p:nvPr/>
        </p:nvPicPr>
        <p:blipFill>
          <a:blip r:embed="rId3">
            <a:extLst/>
          </a:blip>
          <a:stretch>
            <a:fillRect/>
          </a:stretch>
        </p:blipFill>
        <p:spPr>
          <a:xfrm>
            <a:off x="2959100" y="3873500"/>
            <a:ext cx="7639050" cy="504825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lvl1pPr>
              <a:defRPr sz="4700"/>
            </a:lvl1pPr>
          </a:lstStyle>
          <a:p>
            <a:pPr lvl="0">
              <a:defRPr sz="1800">
                <a:uFillTx/>
              </a:defRPr>
            </a:pPr>
            <a:r>
              <a:rPr sz="4700">
                <a:uFill>
                  <a:solidFill/>
                </a:uFill>
              </a:rPr>
              <a:t>Opportunities in Mobile Monitoring [1/2]</a:t>
            </a:r>
          </a:p>
        </p:txBody>
      </p:sp>
      <p:sp>
        <p:nvSpPr>
          <p:cNvPr id="27" name="Shape 27"/>
          <p:cNvSpPr/>
          <p:nvPr>
            <p:ph type="body" idx="1"/>
          </p:nvPr>
        </p:nvSpPr>
        <p:spPr>
          <a:prstGeom prst="rect">
            <a:avLst/>
          </a:prstGeom>
        </p:spPr>
        <p:txBody>
          <a:bodyPr/>
          <a:lstStyle/>
          <a:p>
            <a:pPr lvl="0">
              <a:defRPr sz="1800">
                <a:uFillTx/>
              </a:defRPr>
            </a:pPr>
            <a:r>
              <a:rPr sz="4400">
                <a:uFill>
                  <a:solidFill/>
                </a:uFill>
              </a:rPr>
              <a:t>Mobile network monitoring tools are usually derived from the telecommunication world.</a:t>
            </a:r>
            <a:endParaRPr sz="4400">
              <a:uFill>
                <a:solidFill/>
              </a:uFill>
            </a:endParaRPr>
          </a:p>
          <a:p>
            <a:pPr lvl="0">
              <a:defRPr sz="1800">
                <a:uFillTx/>
              </a:defRPr>
            </a:pPr>
            <a:r>
              <a:rPr sz="4400">
                <a:uFill>
                  <a:solidFill/>
                </a:uFill>
              </a:rPr>
              <a:t>Often these tools produce aggregated metrics (i.e. number of bytes per cell) or radio-related statistics.</a:t>
            </a:r>
            <a:endParaRPr sz="4400">
              <a:uFill>
                <a:solidFill/>
              </a:uFill>
            </a:endParaRPr>
          </a:p>
          <a:p>
            <a:pPr lvl="0">
              <a:defRPr sz="1800">
                <a:uFillTx/>
              </a:defRPr>
            </a:pPr>
            <a:r>
              <a:rPr sz="4400">
                <a:uFill>
                  <a:solidFill/>
                </a:uFill>
              </a:rPr>
              <a:t>Traffic monitoring tools are often not able to monitor mobile traffic in detail and usually rely on costly data capture cards or custom designed FPGA-based board.</a:t>
            </a:r>
          </a:p>
        </p:txBody>
      </p:sp>
      <p:sp>
        <p:nvSpPr>
          <p:cNvPr id="28" name="Shape 28"/>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4" name="Shape 274"/>
          <p:cNvSpPr/>
          <p:nvPr>
            <p:ph type="title"/>
          </p:nvPr>
        </p:nvSpPr>
        <p:spPr>
          <a:prstGeom prst="rect">
            <a:avLst/>
          </a:prstGeom>
        </p:spPr>
        <p:txBody>
          <a:bodyPr/>
          <a:lstStyle/>
          <a:p>
            <a:pPr lvl="0">
              <a:defRPr sz="1800">
                <a:uFillTx/>
              </a:defRPr>
            </a:pPr>
            <a:r>
              <a:rPr sz="5800">
                <a:uFill>
                  <a:solidFill/>
                </a:uFill>
              </a:rPr>
              <a:t>PF_RING [2/2]</a:t>
            </a:r>
          </a:p>
        </p:txBody>
      </p:sp>
      <p:sp>
        <p:nvSpPr>
          <p:cNvPr id="275" name="Shape 275"/>
          <p:cNvSpPr/>
          <p:nvPr>
            <p:ph type="body" idx="1"/>
          </p:nvPr>
        </p:nvSpPr>
        <p:spPr>
          <a:prstGeom prst="rect">
            <a:avLst/>
          </a:prstGeom>
        </p:spPr>
        <p:txBody>
          <a:bodyPr/>
          <a:lstStyle/>
          <a:p>
            <a:pPr lvl="0" marL="0" indent="0">
              <a:buSzTx/>
              <a:buNone/>
              <a:defRPr sz="1800">
                <a:uFillTx/>
              </a:defRPr>
            </a:pPr>
            <a:r>
              <a:rPr sz="4400">
                <a:uFill>
                  <a:solidFill/>
                </a:uFill>
              </a:rPr>
              <a:t>It comes in two flavours:</a:t>
            </a:r>
            <a:endParaRPr sz="4400">
              <a:uFill>
                <a:solidFill/>
              </a:uFill>
            </a:endParaRPr>
          </a:p>
          <a:p>
            <a:pPr lvl="1">
              <a:defRPr sz="1800">
                <a:uFillTx/>
              </a:defRPr>
            </a:pPr>
            <a:r>
              <a:rPr sz="3800">
                <a:uFill>
                  <a:solidFill/>
                </a:uFill>
              </a:rPr>
              <a:t>In-kernel packet capture: packets are received and processed inside the Linux kernel, then are dispatched using memory-map to user-space. This operating mode is good for1G interfaces.</a:t>
            </a:r>
            <a:endParaRPr sz="3800">
              <a:uFill>
                <a:solidFill/>
              </a:uFill>
            </a:endParaRPr>
          </a:p>
          <a:p>
            <a:pPr lvl="1">
              <a:defRPr sz="1800">
                <a:uFillTx/>
              </a:defRPr>
            </a:pPr>
            <a:r>
              <a:rPr sz="3800">
                <a:uFill>
                  <a:solidFill/>
                </a:uFill>
              </a:rPr>
              <a:t>Zero-copy: once the device is open, packets are ready directly by user-space applications without passing through the kernel. This is the preferred solution for aggregate traffic over 4/5 Gbit.</a:t>
            </a:r>
          </a:p>
        </p:txBody>
      </p:sp>
      <p:sp>
        <p:nvSpPr>
          <p:cNvPr id="276" name="Shape 27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8" name="Shape 278"/>
          <p:cNvSpPr/>
          <p:nvPr>
            <p:ph type="title"/>
          </p:nvPr>
        </p:nvSpPr>
        <p:spPr>
          <a:prstGeom prst="rect">
            <a:avLst/>
          </a:prstGeom>
        </p:spPr>
        <p:txBody>
          <a:bodyPr/>
          <a:lstStyle/>
          <a:p>
            <a:pPr lvl="0">
              <a:defRPr sz="1800">
                <a:uFillTx/>
              </a:defRPr>
            </a:pPr>
            <a:r>
              <a:rPr sz="5800">
                <a:uFill>
                  <a:solidFill/>
                </a:uFill>
              </a:rPr>
              <a:t>PF_RING and GTP [1/5]</a:t>
            </a:r>
          </a:p>
        </p:txBody>
      </p:sp>
      <p:sp>
        <p:nvSpPr>
          <p:cNvPr id="279" name="Shape 279"/>
          <p:cNvSpPr/>
          <p:nvPr>
            <p:ph type="body" idx="1"/>
          </p:nvPr>
        </p:nvSpPr>
        <p:spPr>
          <a:prstGeom prst="rect">
            <a:avLst/>
          </a:prstGeom>
        </p:spPr>
        <p:txBody>
          <a:bodyPr/>
          <a:lstStyle>
            <a:lvl1pPr marL="354122" indent="-244394">
              <a:defRPr sz="4200"/>
            </a:lvl1pPr>
          </a:lstStyle>
          <a:p>
            <a:pPr lvl="0">
              <a:defRPr sz="1800">
                <a:uFillTx/>
              </a:defRPr>
            </a:pPr>
            <a:r>
              <a:rPr sz="4200">
                <a:uFill>
                  <a:solidFill/>
                </a:uFill>
              </a:rPr>
              <a:t>The PF_RING kernel module comes with support for “ring clustering” that is the ability to federate applications each analysing a portion of the traffic.</a:t>
            </a:r>
          </a:p>
        </p:txBody>
      </p:sp>
      <p:sp>
        <p:nvSpPr>
          <p:cNvPr id="280" name="Shape 2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81" name="droppedImage.pdf"/>
          <p:cNvPicPr/>
          <p:nvPr/>
        </p:nvPicPr>
        <p:blipFill>
          <a:blip r:embed="rId3">
            <a:extLst/>
          </a:blip>
          <a:stretch>
            <a:fillRect/>
          </a:stretch>
        </p:blipFill>
        <p:spPr>
          <a:xfrm>
            <a:off x="2831448" y="4622800"/>
            <a:ext cx="7341904" cy="4356100"/>
          </a:xfrm>
          <a:prstGeom prst="rect">
            <a:avLst/>
          </a:prstGeom>
          <a:ln w="12700">
            <a:round/>
          </a:ln>
        </p:spPr>
      </p:pic>
      <p:sp>
        <p:nvSpPr>
          <p:cNvPr id="282" name="Shape 282"/>
          <p:cNvSpPr/>
          <p:nvPr/>
        </p:nvSpPr>
        <p:spPr>
          <a:xfrm>
            <a:off x="1866900" y="6554829"/>
            <a:ext cx="9724350" cy="1"/>
          </a:xfrm>
          <a:prstGeom prst="line">
            <a:avLst/>
          </a:prstGeom>
          <a:ln w="25400">
            <a:solidFill>
              <a:srgbClr val="FF2600"/>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283" name="Shape 283"/>
          <p:cNvSpPr/>
          <p:nvPr/>
        </p:nvSpPr>
        <p:spPr>
          <a:xfrm>
            <a:off x="10208418" y="6565899"/>
            <a:ext cx="9953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2600"/>
                </a:solidFill>
                <a:latin typeface="Helvetica"/>
                <a:ea typeface="Helvetica"/>
                <a:cs typeface="Helvetica"/>
                <a:sym typeface="Helvetica"/>
              </a:defRPr>
            </a:lvl1pPr>
          </a:lstStyle>
          <a:p>
            <a:pPr lvl="0">
              <a:defRPr sz="1800">
                <a:solidFill>
                  <a:srgbClr val="000000"/>
                </a:solidFill>
              </a:defRPr>
            </a:pPr>
            <a:r>
              <a:rPr sz="2400">
                <a:solidFill>
                  <a:srgbClr val="FF2600"/>
                </a:solidFill>
              </a:rPr>
              <a:t>Kernel</a:t>
            </a:r>
          </a:p>
        </p:txBody>
      </p:sp>
      <p:sp>
        <p:nvSpPr>
          <p:cNvPr id="284" name="Shape 284"/>
          <p:cNvSpPr/>
          <p:nvPr/>
        </p:nvSpPr>
        <p:spPr>
          <a:xfrm>
            <a:off x="10085660" y="6045199"/>
            <a:ext cx="167268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2600"/>
                </a:solidFill>
                <a:latin typeface="Helvetica"/>
                <a:ea typeface="Helvetica"/>
                <a:cs typeface="Helvetica"/>
                <a:sym typeface="Helvetica"/>
              </a:defRPr>
            </a:lvl1pPr>
          </a:lstStyle>
          <a:p>
            <a:pPr lvl="0">
              <a:defRPr sz="1800">
                <a:solidFill>
                  <a:srgbClr val="000000"/>
                </a:solidFill>
              </a:defRPr>
            </a:pPr>
            <a:r>
              <a:rPr sz="2400">
                <a:solidFill>
                  <a:srgbClr val="FF2600"/>
                </a:solidFill>
              </a:rPr>
              <a:t>User-space</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6" name="Shape 286"/>
          <p:cNvSpPr/>
          <p:nvPr>
            <p:ph type="title"/>
          </p:nvPr>
        </p:nvSpPr>
        <p:spPr>
          <a:prstGeom prst="rect">
            <a:avLst/>
          </a:prstGeom>
        </p:spPr>
        <p:txBody>
          <a:bodyPr/>
          <a:lstStyle/>
          <a:p>
            <a:pPr lvl="0">
              <a:defRPr sz="1800">
                <a:uFillTx/>
              </a:defRPr>
            </a:pPr>
            <a:r>
              <a:rPr sz="5800">
                <a:uFill>
                  <a:solidFill/>
                </a:uFill>
              </a:rPr>
              <a:t>PF_RING and GTP [2/5]</a:t>
            </a:r>
          </a:p>
        </p:txBody>
      </p:sp>
      <p:sp>
        <p:nvSpPr>
          <p:cNvPr id="287" name="Shape 287"/>
          <p:cNvSpPr/>
          <p:nvPr>
            <p:ph type="body" idx="1"/>
          </p:nvPr>
        </p:nvSpPr>
        <p:spPr>
          <a:prstGeom prst="rect">
            <a:avLst/>
          </a:prstGeom>
        </p:spPr>
        <p:txBody>
          <a:bodyPr/>
          <a:lstStyle/>
          <a:p>
            <a:pPr lvl="0">
              <a:defRPr sz="1800">
                <a:uFillTx/>
              </a:defRPr>
            </a:pPr>
            <a:r>
              <a:rPr sz="4400">
                <a:uFill>
                  <a:solidFill/>
                </a:uFill>
              </a:rPr>
              <a:t>Applications (e.g. GTP probes) opening PF_RING sockets can merge (via PF_RING), traffic from multiple interfaces.</a:t>
            </a:r>
            <a:endParaRPr sz="4400">
              <a:uFill>
                <a:solidFill/>
              </a:uFill>
            </a:endParaRPr>
          </a:p>
          <a:p>
            <a:pPr lvl="0">
              <a:defRPr sz="1800">
                <a:uFillTx/>
              </a:defRPr>
            </a:pPr>
            <a:r>
              <a:rPr sz="4400">
                <a:uFill>
                  <a:solidFill/>
                </a:uFill>
              </a:rPr>
              <a:t>Ingress traffic can be balanced in many ways (per-flow, round robin…) including 5 tuple (protocol, ip/port src/dst) that:</a:t>
            </a:r>
            <a:endParaRPr sz="4400">
              <a:uFill>
                <a:solidFill/>
              </a:uFill>
            </a:endParaRPr>
          </a:p>
          <a:p>
            <a:pPr lvl="1">
              <a:defRPr sz="1800">
                <a:uFillTx/>
              </a:defRPr>
            </a:pPr>
            <a:r>
              <a:rPr sz="3800">
                <a:uFill>
                  <a:solidFill/>
                </a:uFill>
              </a:rPr>
              <a:t>In case of GTP-U uses the user IP/ports</a:t>
            </a:r>
            <a:endParaRPr sz="3800">
              <a:uFill>
                <a:solidFill/>
              </a:uFill>
            </a:endParaRPr>
          </a:p>
          <a:p>
            <a:pPr lvl="1">
              <a:defRPr sz="1800">
                <a:uFillTx/>
              </a:defRPr>
            </a:pPr>
            <a:r>
              <a:rPr sz="3800">
                <a:uFill>
                  <a:solidFill/>
                </a:uFill>
              </a:rPr>
              <a:t>In case of GTP-C uses the GSNs IP/ports.</a:t>
            </a:r>
          </a:p>
        </p:txBody>
      </p:sp>
      <p:sp>
        <p:nvSpPr>
          <p:cNvPr id="288" name="Shape 28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0" name="Shape 290"/>
          <p:cNvSpPr/>
          <p:nvPr>
            <p:ph type="title"/>
          </p:nvPr>
        </p:nvSpPr>
        <p:spPr>
          <a:prstGeom prst="rect">
            <a:avLst/>
          </a:prstGeom>
        </p:spPr>
        <p:txBody>
          <a:bodyPr/>
          <a:lstStyle/>
          <a:p>
            <a:pPr lvl="0">
              <a:defRPr sz="1800">
                <a:uFillTx/>
              </a:defRPr>
            </a:pPr>
            <a:r>
              <a:rPr sz="5800">
                <a:uFill>
                  <a:solidFill/>
                </a:uFill>
              </a:rPr>
              <a:t>PF_RING and GTP [3/5]</a:t>
            </a:r>
          </a:p>
        </p:txBody>
      </p:sp>
      <p:sp>
        <p:nvSpPr>
          <p:cNvPr id="291" name="Shape 291"/>
          <p:cNvSpPr/>
          <p:nvPr>
            <p:ph type="body" idx="1"/>
          </p:nvPr>
        </p:nvSpPr>
        <p:spPr>
          <a:prstGeom prst="rect">
            <a:avLst/>
          </a:prstGeom>
        </p:spPr>
        <p:txBody>
          <a:bodyPr/>
          <a:lstStyle/>
          <a:p>
            <a:pPr lvl="0">
              <a:defRPr sz="1800">
                <a:uFillTx/>
              </a:defRPr>
            </a:pPr>
            <a:r>
              <a:rPr sz="4400">
                <a:uFill>
                  <a:solidFill/>
                </a:uFill>
              </a:rPr>
              <a:t>For 10G interfaces, in-kernel packet capture is overkilling and thus it is necessary to bypass it.</a:t>
            </a:r>
            <a:endParaRPr sz="4400">
              <a:uFill>
                <a:solidFill/>
              </a:uFill>
            </a:endParaRPr>
          </a:p>
          <a:p>
            <a:pPr lvl="0">
              <a:defRPr sz="1800">
                <a:uFillTx/>
              </a:defRPr>
            </a:pPr>
            <a:r>
              <a:rPr sz="4400">
                <a:uFill>
                  <a:solidFill/>
                </a:uFill>
              </a:rPr>
              <a:t>On top of PF_RING ZC</a:t>
            </a:r>
            <a:br>
              <a:rPr sz="4400">
                <a:uFill>
                  <a:solidFill/>
                </a:uFill>
              </a:rPr>
            </a:br>
            <a:r>
              <a:rPr sz="4400">
                <a:uFill>
                  <a:solidFill/>
                </a:uFill>
              </a:rPr>
              <a:t>(Zero Copy) it is possible</a:t>
            </a:r>
            <a:br>
              <a:rPr sz="4400">
                <a:uFill>
                  <a:solidFill/>
                </a:uFill>
              </a:rPr>
            </a:br>
            <a:r>
              <a:rPr sz="4400">
                <a:uFill>
                  <a:solidFill/>
                </a:uFill>
              </a:rPr>
              <a:t>to efficiently read packets</a:t>
            </a:r>
            <a:br>
              <a:rPr sz="4400">
                <a:uFill>
                  <a:solidFill/>
                </a:uFill>
              </a:rPr>
            </a:br>
            <a:r>
              <a:rPr sz="4400">
                <a:uFill>
                  <a:solidFill/>
                </a:uFill>
              </a:rPr>
              <a:t>in zero-copy and</a:t>
            </a:r>
            <a:br>
              <a:rPr sz="4400">
                <a:uFill>
                  <a:solidFill/>
                </a:uFill>
              </a:rPr>
            </a:br>
            <a:r>
              <a:rPr sz="4400">
                <a:uFill>
                  <a:solidFill/>
                </a:uFill>
              </a:rPr>
              <a:t>distribute them to</a:t>
            </a:r>
            <a:br>
              <a:rPr sz="4400">
                <a:uFill>
                  <a:solidFill/>
                </a:uFill>
              </a:rPr>
            </a:br>
            <a:r>
              <a:rPr sz="4400">
                <a:uFill>
                  <a:solidFill/>
                </a:uFill>
              </a:rPr>
              <a:t>applications.</a:t>
            </a:r>
          </a:p>
        </p:txBody>
      </p:sp>
      <p:sp>
        <p:nvSpPr>
          <p:cNvPr id="292" name="Shape 2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93" name="droppedImage.pdf"/>
          <p:cNvPicPr/>
          <p:nvPr/>
        </p:nvPicPr>
        <p:blipFill>
          <a:blip r:embed="rId3">
            <a:extLst/>
          </a:blip>
          <a:stretch>
            <a:fillRect/>
          </a:stretch>
        </p:blipFill>
        <p:spPr>
          <a:xfrm>
            <a:off x="7378700" y="3568700"/>
            <a:ext cx="3643133" cy="4516742"/>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5" name="Shape 295"/>
          <p:cNvSpPr/>
          <p:nvPr>
            <p:ph type="title"/>
          </p:nvPr>
        </p:nvSpPr>
        <p:spPr>
          <a:prstGeom prst="rect">
            <a:avLst/>
          </a:prstGeom>
        </p:spPr>
        <p:txBody>
          <a:bodyPr/>
          <a:lstStyle/>
          <a:p>
            <a:pPr lvl="0">
              <a:defRPr sz="1800">
                <a:uFillTx/>
              </a:defRPr>
            </a:pPr>
            <a:r>
              <a:rPr sz="5800">
                <a:uFill>
                  <a:solidFill/>
                </a:uFill>
              </a:rPr>
              <a:t>PF_RING and GTP [4/5]</a:t>
            </a:r>
          </a:p>
        </p:txBody>
      </p:sp>
      <p:sp>
        <p:nvSpPr>
          <p:cNvPr id="296" name="Shape 296"/>
          <p:cNvSpPr/>
          <p:nvPr>
            <p:ph type="body" idx="1"/>
          </p:nvPr>
        </p:nvSpPr>
        <p:spPr>
          <a:prstGeom prst="rect">
            <a:avLst/>
          </a:prstGeom>
        </p:spPr>
        <p:txBody>
          <a:bodyPr/>
          <a:lstStyle>
            <a:lvl1pPr marL="325027" indent="-215299">
              <a:defRPr sz="3700"/>
            </a:lvl1pPr>
          </a:lstStyle>
          <a:p>
            <a:pPr lvl="0">
              <a:defRPr sz="1800">
                <a:uFillTx/>
              </a:defRPr>
            </a:pPr>
            <a:r>
              <a:rPr sz="3700">
                <a:uFill>
                  <a:solidFill/>
                </a:uFill>
              </a:rPr>
              <a:t>Our software GTP balancer can aggregate and balance coherently GTP traffic from multiple 10G interfaces. It can support packet fan-out in zero-copy to multiple applications if necessary.</a:t>
            </a:r>
          </a:p>
        </p:txBody>
      </p:sp>
      <p:sp>
        <p:nvSpPr>
          <p:cNvPr id="297" name="Shape 2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298" name="Shape 298"/>
          <p:cNvSpPr/>
          <p:nvPr/>
        </p:nvSpPr>
        <p:spPr>
          <a:xfrm>
            <a:off x="2729272" y="4451350"/>
            <a:ext cx="7546256" cy="454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DNALoadBalancer -h</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Usage:</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DNABalancer [-h][-d][-a][-q] -c &lt;id&gt; -i &lt;device&gt;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[-n &lt;num app&gt; | -o &lt;devices&gt;] [-f &lt;path&gt;]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[-l &lt;path&gt;] [-p &lt;path&gt;] [-t &lt;level&gt;]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[-g &lt;core_id&gt;]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-h             | Help</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-c &lt;id&gt;        | Cluster id</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-i &lt;devices&gt;   | Capture device names (comma-separated list) [Default: dna0]</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-n &lt;num app&gt;   | Max number of slave applications (max 32) [Default: 1]</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-o &lt;devices&gt;   | Egress device names (comma-separated list) for balancing packets across interfaces</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-m &lt;dissector&gt; | Dissector to enable:</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0 - n-tuple [Default]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1 - GTP+RADIUS </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2 - GRE </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-q             | Drop non GTP traffic (valid for GTP dissector only)</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-r             | Reserve first application for signaling only</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-s &lt;type&gt;      | n-Tuple type used by the hash algorithm:</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0 - &lt;Src IP, Dst IP&gt; [Default]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1 - &lt;Src IP, Dst IP, Src Port, Dst Port, Proto, VLAN&gt;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2 - &lt;Src IP, Dst IP, Src Port, Dst Port, Proto, VLAN&gt; with TCP, &lt;Src IP, Dst IP&gt; otherwise</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-u &lt;mode&gt;      | Behaviour with tunnels:</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0 - Hash on tunnel content [Default]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1 - Hash on tunnel ID</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 2 - Hash on outer headers</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-d             | Run as a daemon</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-l &lt;path&gt;      | Log file path</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-p &lt;path&gt;      | PID file path [Default: /tmp/dna_balancer.pid]</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-t &lt;level&gt;     | Trace level (0..6) [Default: 0]</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-g &lt;core_id&gt;   | Bind to a core</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-a             | Active packet wait</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Example:</a:t>
            </a:r>
            <a:endParaRPr sz="9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900">
                <a:latin typeface="Menlo Regular"/>
                <a:ea typeface="Menlo Regular"/>
                <a:cs typeface="Menlo Regular"/>
                <a:sym typeface="Menlo Regular"/>
              </a:rPr>
              <a:t>	DNABalancer -i 'dna0,dna1' -c 5 -n 4</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0" name="Shape 300"/>
          <p:cNvSpPr/>
          <p:nvPr>
            <p:ph type="title"/>
          </p:nvPr>
        </p:nvSpPr>
        <p:spPr>
          <a:prstGeom prst="rect">
            <a:avLst/>
          </a:prstGeom>
        </p:spPr>
        <p:txBody>
          <a:bodyPr/>
          <a:lstStyle/>
          <a:p>
            <a:pPr lvl="0">
              <a:defRPr sz="1800">
                <a:uFillTx/>
              </a:defRPr>
            </a:pPr>
            <a:r>
              <a:rPr sz="5800">
                <a:uFill>
                  <a:solidFill/>
                </a:uFill>
              </a:rPr>
              <a:t>PF_RING and GTP [5/5]</a:t>
            </a:r>
          </a:p>
        </p:txBody>
      </p:sp>
      <p:sp>
        <p:nvSpPr>
          <p:cNvPr id="301" name="Shape 3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02" name="pasted-image.tif"/>
          <p:cNvPicPr/>
          <p:nvPr/>
        </p:nvPicPr>
        <p:blipFill>
          <a:blip r:embed="rId3">
            <a:extLst/>
          </a:blip>
          <a:stretch>
            <a:fillRect/>
          </a:stretch>
        </p:blipFill>
        <p:spPr>
          <a:xfrm>
            <a:off x="3352800" y="2004941"/>
            <a:ext cx="6299200" cy="4216401"/>
          </a:xfrm>
          <a:prstGeom prst="rect">
            <a:avLst/>
          </a:prstGeom>
          <a:ln w="12700">
            <a:miter lim="400000"/>
          </a:ln>
        </p:spPr>
      </p:pic>
      <p:sp>
        <p:nvSpPr>
          <p:cNvPr id="303" name="Shape 303"/>
          <p:cNvSpPr/>
          <p:nvPr/>
        </p:nvSpPr>
        <p:spPr>
          <a:xfrm>
            <a:off x="2890936" y="6481973"/>
            <a:ext cx="7222928" cy="20829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457200" indent="-457200" algn="l" defTabSz="457200">
              <a:tabLst>
                <a:tab pos="139700" algn="l"/>
                <a:tab pos="457200" algn="l"/>
              </a:tabLst>
              <a:defRPr sz="1800"/>
            </a:pPr>
            <a:r>
              <a:rPr>
                <a:latin typeface="Monaco"/>
                <a:ea typeface="Monaco"/>
                <a:cs typeface="Monaco"/>
                <a:sym typeface="Monaco"/>
              </a:rPr>
              <a:t>	•	balancer -i “dna0,dna1,dna2″ -c 10 -n 3,1,1 -r 0</a:t>
            </a:r>
            <a:endParaRPr sz="2100">
              <a:latin typeface="Times Roman"/>
              <a:ea typeface="Times Roman"/>
              <a:cs typeface="Times Roman"/>
              <a:sym typeface="Times Roman"/>
            </a:endParaRPr>
          </a:p>
          <a:p>
            <a:pPr lvl="0" marL="457200" indent="-457200" algn="l" defTabSz="457200">
              <a:tabLst>
                <a:tab pos="139700" algn="l"/>
                <a:tab pos="457200" algn="l"/>
              </a:tabLst>
              <a:defRPr sz="1800"/>
            </a:pPr>
            <a:r>
              <a:rPr sz="2100">
                <a:latin typeface="Times Roman"/>
                <a:ea typeface="Times Roman"/>
                <a:cs typeface="Times Roman"/>
                <a:sym typeface="Times Roman"/>
              </a:rPr>
              <a:t>	</a:t>
            </a:r>
            <a:r>
              <a:rPr>
                <a:latin typeface="Monaco"/>
                <a:ea typeface="Monaco"/>
                <a:cs typeface="Monaco"/>
                <a:sym typeface="Monaco"/>
              </a:rPr>
              <a:t>•	nprobe -i dnacluster:10@0 -g 1</a:t>
            </a:r>
            <a:endParaRPr sz="2100">
              <a:latin typeface="Times Roman"/>
              <a:ea typeface="Times Roman"/>
              <a:cs typeface="Times Roman"/>
              <a:sym typeface="Times Roman"/>
            </a:endParaRPr>
          </a:p>
          <a:p>
            <a:pPr lvl="0" marL="457200" indent="-457200" algn="l" defTabSz="457200">
              <a:tabLst>
                <a:tab pos="139700" algn="l"/>
                <a:tab pos="457200" algn="l"/>
              </a:tabLst>
              <a:defRPr sz="1800"/>
            </a:pPr>
            <a:r>
              <a:rPr sz="2100">
                <a:latin typeface="Times Roman"/>
                <a:ea typeface="Times Roman"/>
                <a:cs typeface="Times Roman"/>
                <a:sym typeface="Times Roman"/>
              </a:rPr>
              <a:t>	</a:t>
            </a:r>
            <a:r>
              <a:rPr>
                <a:latin typeface="Monaco"/>
                <a:ea typeface="Monaco"/>
                <a:cs typeface="Monaco"/>
                <a:sym typeface="Monaco"/>
              </a:rPr>
              <a:t>•	nprobe -i dnacluster:10@1 -g 2</a:t>
            </a:r>
            <a:endParaRPr sz="2100">
              <a:latin typeface="Times Roman"/>
              <a:ea typeface="Times Roman"/>
              <a:cs typeface="Times Roman"/>
              <a:sym typeface="Times Roman"/>
            </a:endParaRPr>
          </a:p>
          <a:p>
            <a:pPr lvl="0" marL="457200" indent="-457200" algn="l" defTabSz="457200">
              <a:tabLst>
                <a:tab pos="139700" algn="l"/>
                <a:tab pos="457200" algn="l"/>
              </a:tabLst>
              <a:defRPr sz="1800"/>
            </a:pPr>
            <a:r>
              <a:rPr sz="2100">
                <a:latin typeface="Times Roman"/>
                <a:ea typeface="Times Roman"/>
                <a:cs typeface="Times Roman"/>
                <a:sym typeface="Times Roman"/>
              </a:rPr>
              <a:t>	</a:t>
            </a:r>
            <a:r>
              <a:rPr>
                <a:latin typeface="Monaco"/>
                <a:ea typeface="Monaco"/>
                <a:cs typeface="Monaco"/>
                <a:sym typeface="Monaco"/>
              </a:rPr>
              <a:t>•	nprobe -i dnacluster:10@2 -g 3</a:t>
            </a:r>
            <a:endParaRPr sz="2100">
              <a:latin typeface="Times Roman"/>
              <a:ea typeface="Times Roman"/>
              <a:cs typeface="Times Roman"/>
              <a:sym typeface="Times Roman"/>
            </a:endParaRPr>
          </a:p>
          <a:p>
            <a:pPr lvl="0" marL="457200" indent="-457200" algn="l" defTabSz="457200">
              <a:tabLst>
                <a:tab pos="139700" algn="l"/>
                <a:tab pos="457200" algn="l"/>
              </a:tabLst>
              <a:defRPr sz="1800"/>
            </a:pPr>
            <a:r>
              <a:rPr sz="2100">
                <a:latin typeface="Times Roman"/>
                <a:ea typeface="Times Roman"/>
                <a:cs typeface="Times Roman"/>
                <a:sym typeface="Times Roman"/>
              </a:rPr>
              <a:t>	</a:t>
            </a:r>
            <a:r>
              <a:rPr>
                <a:latin typeface="Monaco"/>
                <a:ea typeface="Monaco"/>
                <a:cs typeface="Monaco"/>
                <a:sym typeface="Monaco"/>
              </a:rPr>
              <a:t>•	n2disk -i dnacluster:10@3  ….</a:t>
            </a:r>
            <a:endParaRPr sz="2100">
              <a:latin typeface="Times Roman"/>
              <a:ea typeface="Times Roman"/>
              <a:cs typeface="Times Roman"/>
              <a:sym typeface="Times Roman"/>
            </a:endParaRPr>
          </a:p>
          <a:p>
            <a:pPr lvl="0" marL="457200" indent="-457200" algn="l" defTabSz="457200">
              <a:tabLst>
                <a:tab pos="139700" algn="l"/>
                <a:tab pos="457200" algn="l"/>
              </a:tabLst>
              <a:defRPr sz="1800"/>
            </a:pPr>
            <a:r>
              <a:rPr sz="2100">
                <a:latin typeface="Times Roman"/>
                <a:ea typeface="Times Roman"/>
                <a:cs typeface="Times Roman"/>
                <a:sym typeface="Times Roman"/>
              </a:rPr>
              <a:t>	</a:t>
            </a:r>
            <a:r>
              <a:rPr>
                <a:latin typeface="Monaco"/>
                <a:ea typeface="Monaco"/>
                <a:cs typeface="Monaco"/>
                <a:sym typeface="Monaco"/>
              </a:rPr>
              <a:t>•	</a:t>
            </a:r>
            <a:r>
              <a:rPr b="1">
                <a:solidFill>
                  <a:srgbClr val="FF2600"/>
                </a:solidFill>
                <a:latin typeface="Monaco"/>
                <a:ea typeface="Monaco"/>
                <a:cs typeface="Monaco"/>
                <a:sym typeface="Monaco"/>
              </a:rPr>
              <a:t>wireshark</a:t>
            </a:r>
            <a:r>
              <a:rPr>
                <a:latin typeface="Monaco"/>
                <a:ea typeface="Monaco"/>
                <a:cs typeface="Monaco"/>
                <a:sym typeface="Monaco"/>
              </a:rPr>
              <a:t> -i dnacluster:10@4 …</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5" name="Shape 305"/>
          <p:cNvSpPr/>
          <p:nvPr>
            <p:ph type="title"/>
          </p:nvPr>
        </p:nvSpPr>
        <p:spPr>
          <a:prstGeom prst="rect">
            <a:avLst/>
          </a:prstGeom>
        </p:spPr>
        <p:txBody>
          <a:bodyPr/>
          <a:lstStyle/>
          <a:p>
            <a:pPr lvl="0">
              <a:defRPr sz="1800">
                <a:uFillTx/>
              </a:defRPr>
            </a:pPr>
            <a:r>
              <a:rPr sz="5800">
                <a:uFill>
                  <a:solidFill/>
                </a:uFill>
              </a:rPr>
              <a:t>nProbe [1/3]</a:t>
            </a:r>
          </a:p>
        </p:txBody>
      </p:sp>
      <p:sp>
        <p:nvSpPr>
          <p:cNvPr id="306" name="Shape 306"/>
          <p:cNvSpPr/>
          <p:nvPr>
            <p:ph type="body" idx="1"/>
          </p:nvPr>
        </p:nvSpPr>
        <p:spPr>
          <a:prstGeom prst="rect">
            <a:avLst/>
          </a:prstGeom>
        </p:spPr>
        <p:txBody>
          <a:bodyPr/>
          <a:lstStyle/>
          <a:p>
            <a:pPr lvl="0">
              <a:defRPr sz="1800">
                <a:uFillTx/>
              </a:defRPr>
            </a:pPr>
            <a:r>
              <a:rPr sz="4400">
                <a:uFill>
                  <a:solidFill/>
                </a:uFill>
              </a:rPr>
              <a:t>nProbe is a high-speed (multi 10G) open source traffic probe/collector developed by ntop.</a:t>
            </a:r>
          </a:p>
        </p:txBody>
      </p:sp>
      <p:sp>
        <p:nvSpPr>
          <p:cNvPr id="307" name="Shape 30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08" name="pasted-image.pdf"/>
          <p:cNvPicPr/>
          <p:nvPr/>
        </p:nvPicPr>
        <p:blipFill>
          <a:blip r:embed="rId3">
            <a:extLst/>
          </a:blip>
          <a:stretch>
            <a:fillRect/>
          </a:stretch>
        </p:blipFill>
        <p:spPr>
          <a:xfrm>
            <a:off x="2950691" y="3461320"/>
            <a:ext cx="7103418" cy="5343821"/>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0" name="Shape 310"/>
          <p:cNvSpPr/>
          <p:nvPr>
            <p:ph type="title"/>
          </p:nvPr>
        </p:nvSpPr>
        <p:spPr>
          <a:prstGeom prst="rect">
            <a:avLst/>
          </a:prstGeom>
        </p:spPr>
        <p:txBody>
          <a:bodyPr/>
          <a:lstStyle/>
          <a:p>
            <a:pPr lvl="0">
              <a:defRPr sz="1800">
                <a:uFillTx/>
              </a:defRPr>
            </a:pPr>
            <a:r>
              <a:rPr sz="5800">
                <a:uFill>
                  <a:solidFill/>
                </a:uFill>
              </a:rPr>
              <a:t>nProbe [2/3]</a:t>
            </a:r>
          </a:p>
        </p:txBody>
      </p:sp>
      <p:sp>
        <p:nvSpPr>
          <p:cNvPr id="311" name="Shape 311"/>
          <p:cNvSpPr/>
          <p:nvPr>
            <p:ph type="body" idx="1"/>
          </p:nvPr>
        </p:nvSpPr>
        <p:spPr>
          <a:prstGeom prst="rect">
            <a:avLst/>
          </a:prstGeom>
        </p:spPr>
        <p:txBody>
          <a:bodyPr/>
          <a:lstStyle/>
          <a:p>
            <a:pPr lvl="0">
              <a:defRPr sz="1800">
                <a:uFillTx/>
              </a:defRPr>
            </a:pPr>
            <a:r>
              <a:rPr sz="4400">
                <a:uFill>
                  <a:solidFill/>
                </a:uFill>
              </a:rPr>
              <a:t>Originally designed as a drop-in replacement of a physical NetFlow probe, currently it can:</a:t>
            </a:r>
            <a:endParaRPr sz="4400">
              <a:uFill>
                <a:solidFill/>
              </a:uFill>
            </a:endParaRPr>
          </a:p>
          <a:p>
            <a:pPr lvl="1">
              <a:defRPr sz="1800">
                <a:uFillTx/>
              </a:defRPr>
            </a:pPr>
            <a:r>
              <a:rPr sz="3800">
                <a:uFill>
                  <a:solidFill/>
                </a:uFill>
              </a:rPr>
              <a:t>Convert flow format (sFlow-to-NetFlow/IPFIX) or version (e.g. v5 to v9).</a:t>
            </a:r>
            <a:endParaRPr sz="3800">
              <a:uFill>
                <a:solidFill/>
              </a:uFill>
            </a:endParaRPr>
          </a:p>
          <a:p>
            <a:pPr lvl="1">
              <a:defRPr sz="1800">
                <a:uFillTx/>
              </a:defRPr>
            </a:pPr>
            <a:r>
              <a:rPr sz="3800">
                <a:uFill>
                  <a:solidFill/>
                </a:uFill>
              </a:rPr>
              <a:t>High-speed packet-to-flow processing.</a:t>
            </a:r>
            <a:endParaRPr sz="3800">
              <a:uFill>
                <a:solidFill/>
              </a:uFill>
            </a:endParaRPr>
          </a:p>
          <a:p>
            <a:pPr lvl="1">
              <a:defRPr sz="1800">
                <a:uFillTx/>
              </a:defRPr>
            </a:pPr>
            <a:r>
              <a:rPr sz="3800">
                <a:uFill>
                  <a:solidFill/>
                </a:uFill>
              </a:rPr>
              <a:t>Leverage on in-memory-databases to maintain flow state coherency.</a:t>
            </a:r>
            <a:endParaRPr sz="3800">
              <a:uFill>
                <a:solidFill/>
              </a:uFill>
            </a:endParaRPr>
          </a:p>
          <a:p>
            <a:pPr lvl="1">
              <a:defRPr sz="1800">
                <a:uFillTx/>
              </a:defRPr>
            </a:pPr>
            <a:r>
              <a:rPr sz="3800">
                <a:uFill>
                  <a:solidFill/>
                </a:uFill>
              </a:rPr>
              <a:t>Ability to pre-compute data for realtime traffic aggregation.</a:t>
            </a:r>
          </a:p>
        </p:txBody>
      </p:sp>
      <p:sp>
        <p:nvSpPr>
          <p:cNvPr id="312" name="Shape 3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4" name="Shape 314"/>
          <p:cNvSpPr/>
          <p:nvPr>
            <p:ph type="title"/>
          </p:nvPr>
        </p:nvSpPr>
        <p:spPr>
          <a:prstGeom prst="rect">
            <a:avLst/>
          </a:prstGeom>
        </p:spPr>
        <p:txBody>
          <a:bodyPr/>
          <a:lstStyle/>
          <a:p>
            <a:pPr lvl="0">
              <a:defRPr sz="1800">
                <a:uFillTx/>
              </a:defRPr>
            </a:pPr>
            <a:r>
              <a:rPr sz="5800">
                <a:uFill>
                  <a:solidFill/>
                </a:uFill>
              </a:rPr>
              <a:t>nProbe [3/3]</a:t>
            </a:r>
          </a:p>
        </p:txBody>
      </p:sp>
      <p:sp>
        <p:nvSpPr>
          <p:cNvPr id="315" name="Shape 315"/>
          <p:cNvSpPr/>
          <p:nvPr>
            <p:ph type="body" idx="1"/>
          </p:nvPr>
        </p:nvSpPr>
        <p:spPr>
          <a:prstGeom prst="rect">
            <a:avLst/>
          </a:prstGeom>
        </p:spPr>
        <p:txBody>
          <a:bodyPr/>
          <a:lstStyle/>
          <a:p>
            <a:pPr lvl="0">
              <a:defRPr sz="1800">
                <a:uFillTx/>
              </a:defRPr>
            </a:pPr>
            <a:r>
              <a:rPr sz="4400">
                <a:uFill>
                  <a:solidFill/>
                </a:uFill>
              </a:rPr>
              <a:t>It has an open architecture extensible by means of plugins that include:</a:t>
            </a:r>
            <a:endParaRPr sz="4400">
              <a:uFill>
                <a:solidFill/>
              </a:uFill>
            </a:endParaRPr>
          </a:p>
          <a:p>
            <a:pPr lvl="1">
              <a:defRPr sz="1800">
                <a:uFillTx/>
              </a:defRPr>
            </a:pPr>
            <a:r>
              <a:rPr sz="3800">
                <a:uFill>
                  <a:solidFill/>
                </a:uFill>
              </a:rPr>
              <a:t>GTP (v0, v1, v2) plugins.</a:t>
            </a:r>
            <a:endParaRPr sz="3800">
              <a:uFill>
                <a:solidFill/>
              </a:uFill>
            </a:endParaRPr>
          </a:p>
          <a:p>
            <a:pPr lvl="1">
              <a:defRPr sz="1800">
                <a:uFillTx/>
              </a:defRPr>
            </a:pPr>
            <a:r>
              <a:rPr sz="3800">
                <a:uFill>
                  <a:solidFill/>
                </a:uFill>
              </a:rPr>
              <a:t>VoIP (SIP and RTP) plugins for analysing voice signalling (who’s calling who/when) and voice quality (Jitter and pseudo-MOS/R-Factor).</a:t>
            </a:r>
            <a:endParaRPr sz="3800">
              <a:uFill>
                <a:solidFill/>
              </a:uFill>
            </a:endParaRPr>
          </a:p>
          <a:p>
            <a:pPr lvl="1">
              <a:defRPr sz="1800">
                <a:uFillTx/>
              </a:defRPr>
            </a:pPr>
            <a:r>
              <a:rPr sz="3800">
                <a:uFill>
                  <a:solidFill/>
                </a:uFill>
              </a:rPr>
              <a:t>HTTP(S), Email (SMTP, IMAP, POP3), Radius, Database (Oracle and MySQL), FTP, DHCP, and BGP.</a:t>
            </a:r>
          </a:p>
        </p:txBody>
      </p:sp>
      <p:sp>
        <p:nvSpPr>
          <p:cNvPr id="316" name="Shape 31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8" name="Shape 318"/>
          <p:cNvSpPr/>
          <p:nvPr>
            <p:ph type="title"/>
          </p:nvPr>
        </p:nvSpPr>
        <p:spPr>
          <a:prstGeom prst="rect">
            <a:avLst/>
          </a:prstGeom>
        </p:spPr>
        <p:txBody>
          <a:bodyPr/>
          <a:lstStyle/>
          <a:p>
            <a:pPr lvl="0">
              <a:defRPr sz="1800">
                <a:uFillTx/>
              </a:defRPr>
            </a:pPr>
            <a:r>
              <a:rPr sz="5800">
                <a:uFill>
                  <a:solidFill/>
                </a:uFill>
              </a:rPr>
              <a:t>nProbe Flow Format [1/2]</a:t>
            </a:r>
          </a:p>
        </p:txBody>
      </p:sp>
      <p:sp>
        <p:nvSpPr>
          <p:cNvPr id="319" name="Shape 319"/>
          <p:cNvSpPr/>
          <p:nvPr>
            <p:ph type="body" idx="1"/>
          </p:nvPr>
        </p:nvSpPr>
        <p:spPr>
          <a:xfrm>
            <a:off x="647700" y="2106777"/>
            <a:ext cx="11709400" cy="6784936"/>
          </a:xfrm>
          <a:prstGeom prst="rect">
            <a:avLst/>
          </a:prstGeom>
        </p:spPr>
        <p:txBody>
          <a:bodyPr/>
          <a:lstStyle/>
          <a:p>
            <a:pPr lvl="0" marL="348303" indent="-238575">
              <a:defRPr sz="1800">
                <a:uFillTx/>
              </a:defRPr>
            </a:pPr>
            <a:r>
              <a:rPr sz="4100">
                <a:uFill>
                  <a:solidFill/>
                </a:uFill>
              </a:rPr>
              <a:t>nProbe supports flexible NetFlow, that allows data export format to be customised at runtime.</a:t>
            </a:r>
            <a:endParaRPr sz="4100">
              <a:uFill>
                <a:solidFill/>
              </a:uFill>
            </a:endParaRPr>
          </a:p>
          <a:p>
            <a:pPr lvl="0" marL="348303" indent="-238575">
              <a:defRPr sz="1800">
                <a:uFillTx/>
              </a:defRPr>
            </a:pPr>
            <a:r>
              <a:rPr sz="4100">
                <a:uFill>
                  <a:solidFill/>
                </a:uFill>
              </a:rPr>
              <a:t>nProbe allow users to define a template on the command line.</a:t>
            </a:r>
            <a:endParaRPr sz="4100">
              <a:uFill>
                <a:solidFill/>
              </a:uFill>
            </a:endParaRPr>
          </a:p>
          <a:p>
            <a:pPr lvl="0" marL="348303" indent="-238575">
              <a:defRPr sz="1800">
                <a:uFillTx/>
              </a:defRPr>
            </a:pPr>
            <a:r>
              <a:rPr sz="4100">
                <a:uFill>
                  <a:solidFill/>
                </a:uFill>
              </a:rPr>
              <a:t>In addition to the standard fields (IP, port…), nProbe can export many other fields such as packet stats (TTL and size distribution), network/application latency, geolocation, packets retransmitted/out-of-order, tunnel information, and DPI (Deep Packet Inspection).</a:t>
            </a:r>
          </a:p>
        </p:txBody>
      </p:sp>
      <p:sp>
        <p:nvSpPr>
          <p:cNvPr id="320" name="Shape 3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lvl1pPr>
              <a:defRPr sz="4700"/>
            </a:lvl1pPr>
          </a:lstStyle>
          <a:p>
            <a:pPr lvl="0">
              <a:defRPr sz="1800">
                <a:uFillTx/>
              </a:defRPr>
            </a:pPr>
            <a:r>
              <a:rPr sz="4700">
                <a:uFill>
                  <a:solidFill/>
                </a:uFill>
              </a:rPr>
              <a:t>Opportunities in Mobile Monitoring [2/2]</a:t>
            </a:r>
          </a:p>
        </p:txBody>
      </p:sp>
      <p:sp>
        <p:nvSpPr>
          <p:cNvPr id="31" name="Shape 31"/>
          <p:cNvSpPr/>
          <p:nvPr>
            <p:ph type="body" idx="1"/>
          </p:nvPr>
        </p:nvSpPr>
        <p:spPr>
          <a:prstGeom prst="rect">
            <a:avLst/>
          </a:prstGeom>
        </p:spPr>
        <p:txBody>
          <a:bodyPr/>
          <a:lstStyle/>
          <a:p>
            <a:pPr lvl="0">
              <a:defRPr sz="1800">
                <a:uFillTx/>
              </a:defRPr>
            </a:pPr>
            <a:r>
              <a:rPr sz="4400">
                <a:uFill>
                  <a:solidFill/>
                </a:uFill>
              </a:rPr>
              <a:t>Monitoring tools are (usually) proprietary, and tight to the hardware platform used to capture data.</a:t>
            </a:r>
            <a:endParaRPr sz="4400">
              <a:uFill>
                <a:solidFill/>
              </a:uFill>
            </a:endParaRPr>
          </a:p>
          <a:p>
            <a:pPr lvl="0">
              <a:defRPr sz="1800">
                <a:uFillTx/>
              </a:defRPr>
            </a:pPr>
            <a:r>
              <a:rPr sz="4400">
                <a:uFill>
                  <a:solidFill/>
                </a:uFill>
              </a:rPr>
              <a:t>Monitored data is stored in proprietary format and usually not available to third party apps (no open-data).</a:t>
            </a:r>
            <a:endParaRPr sz="4400">
              <a:uFill>
                <a:solidFill/>
              </a:uFill>
            </a:endParaRPr>
          </a:p>
          <a:p>
            <a:pPr lvl="0">
              <a:defRPr sz="1800">
                <a:uFillTx/>
              </a:defRPr>
            </a:pPr>
            <a:r>
              <a:rPr sz="4400">
                <a:uFill>
                  <a:solidFill/>
                </a:uFill>
              </a:rPr>
              <a:t>Open source mobile traffic monitoring tools are rare, often just research tools (e.g. thesis outcome) and not production ready.</a:t>
            </a:r>
          </a:p>
        </p:txBody>
      </p:sp>
      <p:sp>
        <p:nvSpPr>
          <p:cNvPr id="32" name="Shape 32"/>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2" name="Shape 322"/>
          <p:cNvSpPr/>
          <p:nvPr>
            <p:ph type="title"/>
          </p:nvPr>
        </p:nvSpPr>
        <p:spPr>
          <a:prstGeom prst="rect">
            <a:avLst/>
          </a:prstGeom>
        </p:spPr>
        <p:txBody>
          <a:bodyPr/>
          <a:lstStyle/>
          <a:p>
            <a:pPr lvl="0">
              <a:defRPr sz="1800">
                <a:uFillTx/>
              </a:defRPr>
            </a:pPr>
            <a:r>
              <a:rPr sz="5800">
                <a:uFill>
                  <a:solidFill/>
                </a:uFill>
              </a:rPr>
              <a:t>nProbe Flow Format [2/2]</a:t>
            </a:r>
          </a:p>
        </p:txBody>
      </p:sp>
      <p:sp>
        <p:nvSpPr>
          <p:cNvPr id="323" name="Shape 323"/>
          <p:cNvSpPr/>
          <p:nvPr>
            <p:ph type="body" idx="1"/>
          </p:nvPr>
        </p:nvSpPr>
        <p:spPr>
          <a:prstGeom prst="rect">
            <a:avLst/>
          </a:prstGeom>
        </p:spPr>
        <p:txBody>
          <a:bodyPr/>
          <a:lstStyle/>
          <a:p>
            <a:pPr lvl="0">
              <a:defRPr sz="1800">
                <a:uFillTx/>
              </a:defRPr>
            </a:pPr>
            <a:r>
              <a:rPr sz="4400">
                <a:uFill>
                  <a:solidFill/>
                </a:uFill>
              </a:rPr>
              <a:t>nProbe plugins also define datatypes that can be exported via NetFlow v9/IPFIX.</a:t>
            </a:r>
            <a:endParaRPr sz="4400">
              <a:uFill>
                <a:solidFill/>
              </a:uFill>
            </a:endParaRPr>
          </a:p>
          <a:p>
            <a:pPr lvl="0">
              <a:defRPr sz="1800">
                <a:uFillTx/>
              </a:defRPr>
            </a:pPr>
            <a:r>
              <a:rPr sz="4400">
                <a:uFill>
                  <a:solidFill/>
                </a:uFill>
              </a:rPr>
              <a:t>Example of GTPv1 Datatypes:</a:t>
            </a:r>
          </a:p>
        </p:txBody>
      </p:sp>
      <p:sp>
        <p:nvSpPr>
          <p:cNvPr id="324" name="Shape 32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325" name="Shape 325"/>
          <p:cNvSpPr/>
          <p:nvPr/>
        </p:nvSpPr>
        <p:spPr>
          <a:xfrm>
            <a:off x="2231026" y="4184650"/>
            <a:ext cx="9835047" cy="448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Plugin GTPv1 Signaling Protocol templates:</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57692][IPFIX 35632.220] %GTPV1_REQ_MSG_TYPE        	GTPv1 Request Msg Type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57693][IPFIX 35632.221] %GTPV1_RSP_MSG_TYPE        	GTPv1 Response Msg Type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57694][IPFIX 35632.222] %GTPV1_C2S_TEID_DATA       	GTPv1 Client-&gt;Server TunnelId Data</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57695][IPFIX 35632.223] %GTPV1_C2S_TEID_CTRL       	GTPv1 Client-&gt;Server TunnelId Control</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57696][IPFIX 35632.224] %GTPV1_S2C_TEID_DATA       	GTPv1 Server-&gt;Client TunnelId Data</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57697][IPFIX 35632.225] %GTPV1_S2C_TEID_CTRL       	GTPv1 Server-&gt;Client TunnelId Control</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57698][IPFIX 35632.226] %GTPV1_END_USER_IP         	GTPv1 End User IP Address</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57699][IPFIX 35632.227] %GTPV1_END_USER_IMSI       	GTPv1 End User IMSI</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57700][IPFIX 35632.228] %GTPV1_END_USER_MSISDN     	GTPv1 End User MSISDN</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57701][IPFIX 35632.229] %GTPV1_END_USER_IMEI       	GTPv1 End User IMEI</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57702][IPFIX 35632.230] %GTPV1_APN_NAME            	GTPv1 APN Name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57703][IPFIX 35632.231] %GTPV1_RAI_MCC             	GTPv1 RAI Mobile Country Code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57704][IPFIX 35632.232] %GTPV1_RAI_MNC             	GTPv1 RAI Mobile Network Code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57814][IPFIX 35632.342] %GTPV1_RAI_LAC             	GTPv1 RAI Location Area Code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57815][IPFIX 35632.343] %GTPV1_RAI_RAC             	GTPv1 RAI Routing Area Code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57816][IPFIX 35632.344] %GTPV1_ULI_MCC             	GTPv1 ULI Mobile Country Code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57817][IPFIX 35632.345] %GTPV1_ULI_MNC             	GTPv1 ULI Mobile Network Code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57705][IPFIX 35632.233] %GTPV1_ULI_CELL_LAC        	GTPv1 ULI Cell Location Area Code</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57706][IPFIX 35632.234] %GTPV1_ULI_CELL_CI         	GTPv1 ULI Cell CI</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57707][IPFIX 35632.235] %GTPV1_ULI_SAC             	GTPv1 ULI SAC</a:t>
            </a:r>
            <a:endParaRPr sz="13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Menlo Regular"/>
                <a:ea typeface="Menlo Regular"/>
                <a:cs typeface="Menlo Regular"/>
                <a:sym typeface="Menlo Regular"/>
              </a:rPr>
              <a:t>[NFv9 57804][IPFIX 35632.332] %GTPV1_RESPONSE_CAUSE      	GTPv1 Cause of Operation</a:t>
            </a:r>
            <a:endParaRPr sz="1300">
              <a:latin typeface="Menlo Regular"/>
              <a:ea typeface="Menlo Regular"/>
              <a:cs typeface="Menlo Regular"/>
              <a:sym typeface="Menlo Regular"/>
            </a:endParaRP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7" name="Shape 327"/>
          <p:cNvSpPr/>
          <p:nvPr>
            <p:ph type="title"/>
          </p:nvPr>
        </p:nvSpPr>
        <p:spPr>
          <a:prstGeom prst="rect">
            <a:avLst/>
          </a:prstGeom>
        </p:spPr>
        <p:txBody>
          <a:bodyPr/>
          <a:lstStyle/>
          <a:p>
            <a:pPr lvl="0">
              <a:defRPr sz="1800">
                <a:uFillTx/>
              </a:defRPr>
            </a:pPr>
            <a:r>
              <a:rPr sz="5800">
                <a:uFill>
                  <a:solidFill/>
                </a:uFill>
              </a:rPr>
              <a:t>nDPI</a:t>
            </a:r>
          </a:p>
        </p:txBody>
      </p:sp>
      <p:sp>
        <p:nvSpPr>
          <p:cNvPr id="328" name="Shape 32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329" name="Shape 329"/>
          <p:cNvSpPr/>
          <p:nvPr/>
        </p:nvSpPr>
        <p:spPr>
          <a:xfrm>
            <a:off x="901700" y="2055977"/>
            <a:ext cx="11709400" cy="76200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lstStyle/>
          <a:p>
            <a:pPr lvl="0" marL="347897" indent="-238169" algn="l" defTabSz="1295400">
              <a:spcBef>
                <a:spcPts val="600"/>
              </a:spcBef>
              <a:buSzPct val="68000"/>
              <a:buChar char="•"/>
              <a:defRPr sz="1800"/>
            </a:pPr>
            <a:r>
              <a:rPr sz="4000">
                <a:uFill>
                  <a:solidFill/>
                </a:uFill>
                <a:latin typeface="Helvetica"/>
                <a:ea typeface="Helvetica"/>
                <a:cs typeface="Helvetica"/>
                <a:sym typeface="Helvetica"/>
              </a:rPr>
              <a:t>nDPI is a ntop-maintained GPLv3 deep packet inspection library used in nProbe to dissect traffic and thus classify application protocols.</a:t>
            </a:r>
            <a:endParaRPr sz="4000">
              <a:uFill>
                <a:solidFill/>
              </a:uFill>
              <a:latin typeface="Helvetica"/>
              <a:ea typeface="Helvetica"/>
              <a:cs typeface="Helvetica"/>
              <a:sym typeface="Helvetica"/>
            </a:endParaRPr>
          </a:p>
          <a:p>
            <a:pPr lvl="0" marL="347897" indent="-238169" algn="l" defTabSz="1295400">
              <a:spcBef>
                <a:spcPts val="600"/>
              </a:spcBef>
              <a:buSzPct val="68000"/>
              <a:buChar char="•"/>
              <a:defRPr sz="1800"/>
            </a:pPr>
            <a:r>
              <a:rPr sz="4000">
                <a:uFill>
                  <a:solidFill/>
                </a:uFill>
                <a:latin typeface="Helvetica"/>
                <a:ea typeface="Helvetica"/>
                <a:cs typeface="Helvetica"/>
                <a:sym typeface="Helvetica"/>
              </a:rPr>
              <a:t>Supported protocols (~170) include:</a:t>
            </a:r>
            <a:endParaRPr sz="4000">
              <a:uFill>
                <a:solidFill/>
              </a:uFill>
              <a:latin typeface="Helvetica"/>
              <a:ea typeface="Helvetica"/>
              <a:cs typeface="Helvetica"/>
              <a:sym typeface="Helvetica"/>
            </a:endParaRPr>
          </a:p>
          <a:p>
            <a:pPr lvl="1" marL="603256" indent="-210064" algn="l" defTabSz="1295400">
              <a:spcBef>
                <a:spcPts val="400"/>
              </a:spcBef>
              <a:buSzPct val="100000"/>
              <a:buFont typeface="Verdana"/>
              <a:buChar char="◦"/>
              <a:defRPr sz="1800"/>
            </a:pPr>
            <a:r>
              <a:rPr sz="3400">
                <a:uFill>
                  <a:solidFill/>
                </a:uFill>
                <a:latin typeface="Helvetica"/>
                <a:ea typeface="Helvetica"/>
                <a:cs typeface="Helvetica"/>
                <a:sym typeface="Helvetica"/>
              </a:rPr>
              <a:t>P2P (Skype, BitTorrent)</a:t>
            </a:r>
            <a:endParaRPr sz="3400">
              <a:uFill>
                <a:solidFill/>
              </a:uFill>
              <a:latin typeface="Helvetica"/>
              <a:ea typeface="Helvetica"/>
              <a:cs typeface="Helvetica"/>
              <a:sym typeface="Helvetica"/>
            </a:endParaRPr>
          </a:p>
          <a:p>
            <a:pPr lvl="1" marL="603256" indent="-210064" algn="l" defTabSz="1295400">
              <a:spcBef>
                <a:spcPts val="400"/>
              </a:spcBef>
              <a:buSzPct val="100000"/>
              <a:buFont typeface="Verdana"/>
              <a:buChar char="◦"/>
              <a:defRPr sz="1800"/>
            </a:pPr>
            <a:r>
              <a:rPr sz="3400">
                <a:uFill>
                  <a:solidFill/>
                </a:uFill>
                <a:latin typeface="Helvetica"/>
                <a:ea typeface="Helvetica"/>
                <a:cs typeface="Helvetica"/>
                <a:sym typeface="Helvetica"/>
              </a:rPr>
              <a:t>Messaging (Viber, Whatsapp, MSN, The Facebook)</a:t>
            </a:r>
            <a:endParaRPr sz="3400">
              <a:uFill>
                <a:solidFill/>
              </a:uFill>
              <a:latin typeface="Helvetica"/>
              <a:ea typeface="Helvetica"/>
              <a:cs typeface="Helvetica"/>
              <a:sym typeface="Helvetica"/>
            </a:endParaRPr>
          </a:p>
          <a:p>
            <a:pPr lvl="1" marL="603256" indent="-210064" algn="l" defTabSz="1295400">
              <a:spcBef>
                <a:spcPts val="400"/>
              </a:spcBef>
              <a:buSzPct val="100000"/>
              <a:buFont typeface="Verdana"/>
              <a:buChar char="◦"/>
              <a:defRPr sz="1800"/>
            </a:pPr>
            <a:r>
              <a:rPr sz="3400">
                <a:uFill>
                  <a:solidFill/>
                </a:uFill>
                <a:latin typeface="Helvetica"/>
                <a:ea typeface="Helvetica"/>
                <a:cs typeface="Helvetica"/>
                <a:sym typeface="Helvetica"/>
              </a:rPr>
              <a:t>Multimedia (YouTube, Last.gm, iTunes)</a:t>
            </a:r>
            <a:endParaRPr sz="3400">
              <a:uFill>
                <a:solidFill/>
              </a:uFill>
              <a:latin typeface="Helvetica"/>
              <a:ea typeface="Helvetica"/>
              <a:cs typeface="Helvetica"/>
              <a:sym typeface="Helvetica"/>
            </a:endParaRPr>
          </a:p>
          <a:p>
            <a:pPr lvl="1" marL="603256" indent="-210064" algn="l" defTabSz="1295400">
              <a:spcBef>
                <a:spcPts val="400"/>
              </a:spcBef>
              <a:buSzPct val="100000"/>
              <a:buFont typeface="Verdana"/>
              <a:buChar char="◦"/>
              <a:defRPr sz="1800"/>
            </a:pPr>
            <a:r>
              <a:rPr sz="3400">
                <a:uFill>
                  <a:solidFill/>
                </a:uFill>
                <a:latin typeface="Helvetica"/>
                <a:ea typeface="Helvetica"/>
                <a:cs typeface="Helvetica"/>
                <a:sym typeface="Helvetica"/>
              </a:rPr>
              <a:t>Conferencing (Webex, CitrixOnLine)</a:t>
            </a:r>
            <a:endParaRPr sz="3400">
              <a:uFill>
                <a:solidFill/>
              </a:uFill>
              <a:latin typeface="Helvetica"/>
              <a:ea typeface="Helvetica"/>
              <a:cs typeface="Helvetica"/>
              <a:sym typeface="Helvetica"/>
            </a:endParaRPr>
          </a:p>
          <a:p>
            <a:pPr lvl="1" marL="603256" indent="-210064" algn="l" defTabSz="1295400">
              <a:spcBef>
                <a:spcPts val="400"/>
              </a:spcBef>
              <a:buSzPct val="100000"/>
              <a:buFont typeface="Verdana"/>
              <a:buChar char="◦"/>
              <a:defRPr sz="1800"/>
            </a:pPr>
            <a:r>
              <a:rPr sz="3400">
                <a:uFill>
                  <a:solidFill/>
                </a:uFill>
                <a:latin typeface="Helvetica"/>
                <a:ea typeface="Helvetica"/>
                <a:cs typeface="Helvetica"/>
                <a:sym typeface="Helvetica"/>
              </a:rPr>
              <a:t>Streaming (Zattoo, Icecast, Shoutcast, Netflix)</a:t>
            </a:r>
            <a:endParaRPr sz="3400">
              <a:uFill>
                <a:solidFill/>
              </a:uFill>
              <a:latin typeface="Helvetica"/>
              <a:ea typeface="Helvetica"/>
              <a:cs typeface="Helvetica"/>
              <a:sym typeface="Helvetica"/>
            </a:endParaRPr>
          </a:p>
          <a:p>
            <a:pPr lvl="1" marL="603256" indent="-210064" algn="l" defTabSz="1295400">
              <a:spcBef>
                <a:spcPts val="400"/>
              </a:spcBef>
              <a:buSzPct val="100000"/>
              <a:buFont typeface="Verdana"/>
              <a:buChar char="◦"/>
              <a:defRPr sz="1800"/>
            </a:pPr>
            <a:r>
              <a:rPr sz="3400">
                <a:uFill>
                  <a:solidFill/>
                </a:uFill>
                <a:latin typeface="Helvetica"/>
                <a:ea typeface="Helvetica"/>
                <a:cs typeface="Helvetica"/>
                <a:sym typeface="Helvetica"/>
              </a:rPr>
              <a:t>Business (VNC, RDP, Citrix, *SQL)</a:t>
            </a:r>
            <a:br>
              <a:rPr sz="3400">
                <a:uFill>
                  <a:solidFill/>
                </a:uFill>
                <a:latin typeface="Helvetica"/>
                <a:ea typeface="Helvetica"/>
                <a:cs typeface="Helvetica"/>
                <a:sym typeface="Helvetica"/>
              </a:rPr>
            </a:br>
          </a:p>
        </p:txBody>
      </p:sp>
      <p:pic>
        <p:nvPicPr>
          <p:cNvPr id="330" name="ndpi.tiff"/>
          <p:cNvPicPr/>
          <p:nvPr/>
        </p:nvPicPr>
        <p:blipFill>
          <a:blip r:embed="rId3">
            <a:extLst/>
          </a:blip>
          <a:stretch>
            <a:fillRect/>
          </a:stretch>
        </p:blipFill>
        <p:spPr>
          <a:xfrm>
            <a:off x="9842500" y="3619500"/>
            <a:ext cx="1244600" cy="1270000"/>
          </a:xfrm>
          <a:prstGeom prst="rect">
            <a:avLst/>
          </a:prstGeom>
          <a:ln w="12700">
            <a:miter lim="400000"/>
          </a:ln>
        </p:spPr>
      </p:pic>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2" name="Shape 332"/>
          <p:cNvSpPr/>
          <p:nvPr>
            <p:ph type="title"/>
          </p:nvPr>
        </p:nvSpPr>
        <p:spPr>
          <a:prstGeom prst="rect">
            <a:avLst/>
          </a:prstGeom>
        </p:spPr>
        <p:txBody>
          <a:bodyPr/>
          <a:lstStyle/>
          <a:p>
            <a:pPr lvl="0">
              <a:defRPr sz="1800">
                <a:uFillTx/>
              </a:defRPr>
            </a:pPr>
            <a:r>
              <a:rPr sz="5800">
                <a:uFill>
                  <a:solidFill/>
                </a:uFill>
              </a:rPr>
              <a:t>nProbe and GTP [1/5]</a:t>
            </a:r>
          </a:p>
        </p:txBody>
      </p:sp>
      <p:sp>
        <p:nvSpPr>
          <p:cNvPr id="333" name="Shape 333"/>
          <p:cNvSpPr/>
          <p:nvPr>
            <p:ph type="body" idx="1"/>
          </p:nvPr>
        </p:nvSpPr>
        <p:spPr>
          <a:prstGeom prst="rect">
            <a:avLst/>
          </a:prstGeom>
        </p:spPr>
        <p:txBody>
          <a:bodyPr/>
          <a:lstStyle/>
          <a:p>
            <a:pPr lvl="0" marL="354122" indent="-244394">
              <a:defRPr sz="1800">
                <a:uFillTx/>
              </a:defRPr>
            </a:pPr>
            <a:r>
              <a:rPr sz="4200">
                <a:uFill>
                  <a:solidFill/>
                </a:uFill>
              </a:rPr>
              <a:t>The nProbe core is able to natively handle and decode tunnelled (e.g. PPP, PPPoE, GRE, L2TP, Mobile IP) and tagged packets (e.g. 802.1Q, MPLS), and thus generate flows on GTP-U packets.</a:t>
            </a:r>
            <a:endParaRPr sz="4200">
              <a:uFill>
                <a:solidFill/>
              </a:uFill>
            </a:endParaRPr>
          </a:p>
          <a:p>
            <a:pPr lvl="0" marL="354122" indent="-244394">
              <a:defRPr sz="1800">
                <a:uFillTx/>
              </a:defRPr>
            </a:pPr>
            <a:r>
              <a:rPr sz="4200">
                <a:uFill>
                  <a:solidFill/>
                </a:uFill>
              </a:rPr>
              <a:t>The GTP plugins are responsible for decoding GTP-C signalling packets, and save on in-memory-database (redis) signalling information such as TEID, Cell-Id, and IMSI.</a:t>
            </a:r>
          </a:p>
        </p:txBody>
      </p:sp>
      <p:sp>
        <p:nvSpPr>
          <p:cNvPr id="334" name="Shape 33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6" name="Shape 336"/>
          <p:cNvSpPr/>
          <p:nvPr>
            <p:ph type="title"/>
          </p:nvPr>
        </p:nvSpPr>
        <p:spPr>
          <a:prstGeom prst="rect">
            <a:avLst/>
          </a:prstGeom>
        </p:spPr>
        <p:txBody>
          <a:bodyPr/>
          <a:lstStyle/>
          <a:p>
            <a:pPr lvl="0">
              <a:defRPr sz="1800">
                <a:uFillTx/>
              </a:defRPr>
            </a:pPr>
            <a:r>
              <a:rPr sz="5800">
                <a:uFill>
                  <a:solidFill/>
                </a:uFill>
              </a:rPr>
              <a:t>nProbe and GTP [2/5]</a:t>
            </a:r>
          </a:p>
        </p:txBody>
      </p:sp>
      <p:sp>
        <p:nvSpPr>
          <p:cNvPr id="337" name="Shape 337"/>
          <p:cNvSpPr/>
          <p:nvPr>
            <p:ph type="body" idx="1"/>
          </p:nvPr>
        </p:nvSpPr>
        <p:spPr>
          <a:xfrm>
            <a:off x="647700" y="2106777"/>
            <a:ext cx="11718231" cy="6745248"/>
          </a:xfrm>
          <a:prstGeom prst="rect">
            <a:avLst/>
          </a:prstGeom>
        </p:spPr>
        <p:txBody>
          <a:bodyPr/>
          <a:lstStyle/>
          <a:p>
            <a:pPr lvl="0" marL="342484" indent="-232756">
              <a:defRPr sz="1800">
                <a:uFillTx/>
              </a:defRPr>
            </a:pPr>
            <a:r>
              <a:rPr sz="4000">
                <a:uFill>
                  <a:solidFill/>
                </a:uFill>
              </a:rPr>
              <a:t>User-to-traffic correlation is performed in </a:t>
            </a:r>
            <a:r>
              <a:rPr sz="4000" u="sng">
                <a:uFill>
                  <a:solidFill/>
                </a:uFill>
              </a:rPr>
              <a:t>realtime</a:t>
            </a:r>
            <a:r>
              <a:rPr sz="4000">
                <a:uFill>
                  <a:solidFill/>
                </a:uFill>
              </a:rPr>
              <a:t> by the probe, and not (as often happens) by the collector often in post-processing (e.g. searching on a database) and thus not in realtime.</a:t>
            </a:r>
            <a:endParaRPr sz="4000">
              <a:uFill>
                <a:solidFill/>
              </a:uFill>
            </a:endParaRPr>
          </a:p>
          <a:p>
            <a:pPr lvl="0" marL="342484" indent="-232756">
              <a:defRPr sz="1800">
                <a:uFillTx/>
              </a:defRPr>
            </a:pPr>
            <a:r>
              <a:rPr sz="4000">
                <a:uFill>
                  <a:solidFill/>
                </a:uFill>
              </a:rPr>
              <a:t>GTP-C traffic is spread across all probes (i.e. it can be processed in parallel with respect to sending it to one probe) as well as GTP-U.</a:t>
            </a:r>
            <a:endParaRPr sz="4000">
              <a:uFill>
                <a:solidFill/>
              </a:uFill>
            </a:endParaRPr>
          </a:p>
          <a:p>
            <a:pPr lvl="0" marL="342484" indent="-232756">
              <a:defRPr sz="1800">
                <a:uFillTx/>
              </a:defRPr>
            </a:pPr>
            <a:r>
              <a:rPr sz="4000">
                <a:uFill>
                  <a:solidFill/>
                </a:uFill>
              </a:rPr>
              <a:t>GTP tunnel-to-user association is kept in redis and cached in individual probes for reducing the number of redis communications.</a:t>
            </a:r>
          </a:p>
        </p:txBody>
      </p:sp>
      <p:sp>
        <p:nvSpPr>
          <p:cNvPr id="338" name="Shape 33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0" name="Shape 340"/>
          <p:cNvSpPr/>
          <p:nvPr>
            <p:ph type="title"/>
          </p:nvPr>
        </p:nvSpPr>
        <p:spPr>
          <a:prstGeom prst="rect">
            <a:avLst/>
          </a:prstGeom>
        </p:spPr>
        <p:txBody>
          <a:bodyPr/>
          <a:lstStyle/>
          <a:p>
            <a:pPr lvl="0">
              <a:defRPr sz="1800">
                <a:uFillTx/>
              </a:defRPr>
            </a:pPr>
            <a:r>
              <a:rPr sz="5800">
                <a:uFill>
                  <a:solidFill/>
                </a:uFill>
              </a:rPr>
              <a:t>nProbe and GTP [3/5]</a:t>
            </a:r>
          </a:p>
        </p:txBody>
      </p:sp>
      <p:sp>
        <p:nvSpPr>
          <p:cNvPr id="341" name="Shape 3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42" name="droppedImage.pdf"/>
          <p:cNvPicPr/>
          <p:nvPr/>
        </p:nvPicPr>
        <p:blipFill>
          <a:blip r:embed="rId3">
            <a:extLst/>
          </a:blip>
          <a:stretch>
            <a:fillRect/>
          </a:stretch>
        </p:blipFill>
        <p:spPr>
          <a:xfrm>
            <a:off x="1099175" y="2755900"/>
            <a:ext cx="10800725" cy="5067300"/>
          </a:xfrm>
          <a:prstGeom prst="rect">
            <a:avLst/>
          </a:prstGeom>
          <a:ln w="12700">
            <a:miter lim="400000"/>
          </a:ln>
        </p:spPr>
      </p:pic>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4" name="Shape 344"/>
          <p:cNvSpPr/>
          <p:nvPr>
            <p:ph type="title"/>
          </p:nvPr>
        </p:nvSpPr>
        <p:spPr>
          <a:prstGeom prst="rect">
            <a:avLst/>
          </a:prstGeom>
        </p:spPr>
        <p:txBody>
          <a:bodyPr/>
          <a:lstStyle/>
          <a:p>
            <a:pPr lvl="0">
              <a:defRPr sz="1800">
                <a:uFillTx/>
              </a:defRPr>
            </a:pPr>
            <a:r>
              <a:rPr sz="5800">
                <a:uFill>
                  <a:solidFill/>
                </a:uFill>
              </a:rPr>
              <a:t>nProbe and GTP [4/5]</a:t>
            </a:r>
          </a:p>
        </p:txBody>
      </p:sp>
      <p:sp>
        <p:nvSpPr>
          <p:cNvPr id="345" name="Shape 3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46" name="pasted-image.pdf"/>
          <p:cNvPicPr/>
          <p:nvPr/>
        </p:nvPicPr>
        <p:blipFill>
          <a:blip r:embed="rId3">
            <a:extLst/>
          </a:blip>
          <a:stretch>
            <a:fillRect/>
          </a:stretch>
        </p:blipFill>
        <p:spPr>
          <a:xfrm>
            <a:off x="2636390" y="2015355"/>
            <a:ext cx="7732020" cy="6970748"/>
          </a:xfrm>
          <a:prstGeom prst="rect">
            <a:avLst/>
          </a:prstGeom>
          <a:ln w="12700">
            <a:miter lim="400000"/>
          </a:ln>
        </p:spPr>
      </p:pic>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8" name="Shape 348"/>
          <p:cNvSpPr/>
          <p:nvPr>
            <p:ph type="title"/>
          </p:nvPr>
        </p:nvSpPr>
        <p:spPr>
          <a:prstGeom prst="rect">
            <a:avLst/>
          </a:prstGeom>
        </p:spPr>
        <p:txBody>
          <a:bodyPr/>
          <a:lstStyle/>
          <a:p>
            <a:pPr lvl="0">
              <a:defRPr sz="1800">
                <a:uFillTx/>
              </a:defRPr>
            </a:pPr>
            <a:r>
              <a:rPr sz="5800">
                <a:uFill>
                  <a:solidFill/>
                </a:uFill>
              </a:rPr>
              <a:t>nProbe and GTP [5/5]</a:t>
            </a:r>
          </a:p>
        </p:txBody>
      </p:sp>
      <p:sp>
        <p:nvSpPr>
          <p:cNvPr id="349" name="Shape 349"/>
          <p:cNvSpPr/>
          <p:nvPr>
            <p:ph type="body" idx="1"/>
          </p:nvPr>
        </p:nvSpPr>
        <p:spPr>
          <a:prstGeom prst="rect">
            <a:avLst/>
          </a:prstGeom>
        </p:spPr>
        <p:txBody>
          <a:bodyPr/>
          <a:lstStyle/>
          <a:p>
            <a:pPr lvl="0">
              <a:defRPr sz="1800">
                <a:uFillTx/>
              </a:defRPr>
            </a:pPr>
            <a:r>
              <a:rPr sz="4400">
                <a:uFill>
                  <a:solidFill/>
                </a:uFill>
              </a:rPr>
              <a:t>Example of GTP cache manipulation:</a:t>
            </a:r>
          </a:p>
        </p:txBody>
      </p:sp>
      <p:sp>
        <p:nvSpPr>
          <p:cNvPr id="350" name="Shape 35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51" name="pasted-image.pdf"/>
          <p:cNvPicPr/>
          <p:nvPr/>
        </p:nvPicPr>
        <p:blipFill>
          <a:blip r:embed="rId3">
            <a:extLst/>
          </a:blip>
          <a:stretch>
            <a:fillRect/>
          </a:stretch>
        </p:blipFill>
        <p:spPr>
          <a:xfrm>
            <a:off x="2448983" y="2946218"/>
            <a:ext cx="9196130" cy="4889649"/>
          </a:xfrm>
          <a:prstGeom prst="rect">
            <a:avLst/>
          </a:prstGeom>
          <a:ln w="12700">
            <a:miter lim="400000"/>
          </a:ln>
        </p:spPr>
      </p:pic>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3" name="Shape 353"/>
          <p:cNvSpPr/>
          <p:nvPr>
            <p:ph type="title"/>
          </p:nvPr>
        </p:nvSpPr>
        <p:spPr>
          <a:prstGeom prst="rect">
            <a:avLst/>
          </a:prstGeom>
        </p:spPr>
        <p:txBody>
          <a:bodyPr/>
          <a:lstStyle/>
          <a:p>
            <a:pPr lvl="0">
              <a:defRPr sz="1800">
                <a:uFillTx/>
              </a:defRPr>
            </a:pPr>
            <a:r>
              <a:rPr sz="5800">
                <a:uFill>
                  <a:solidFill/>
                </a:uFill>
              </a:rPr>
              <a:t>nProbe and Redis [1/4]</a:t>
            </a:r>
          </a:p>
        </p:txBody>
      </p:sp>
      <p:sp>
        <p:nvSpPr>
          <p:cNvPr id="354" name="Shape 354"/>
          <p:cNvSpPr/>
          <p:nvPr>
            <p:ph type="body" idx="1"/>
          </p:nvPr>
        </p:nvSpPr>
        <p:spPr>
          <a:prstGeom prst="rect">
            <a:avLst/>
          </a:prstGeom>
        </p:spPr>
        <p:txBody>
          <a:bodyPr/>
          <a:lstStyle/>
          <a:p>
            <a:pPr lvl="0">
              <a:defRPr sz="1800">
                <a:uFillTx/>
              </a:defRPr>
            </a:pPr>
            <a:r>
              <a:rPr sz="4400">
                <a:uFill>
                  <a:solidFill/>
                </a:uFill>
              </a:rPr>
              <a:t>nProbe opens several connections to the redis cache.</a:t>
            </a:r>
            <a:endParaRPr sz="4400">
              <a:uFill>
                <a:solidFill/>
              </a:uFill>
            </a:endParaRPr>
          </a:p>
          <a:p>
            <a:pPr lvl="1">
              <a:defRPr sz="1800">
                <a:uFillTx/>
              </a:defRPr>
            </a:pPr>
            <a:r>
              <a:rPr sz="3800">
                <a:uFill>
                  <a:solidFill/>
                </a:uFill>
              </a:rPr>
              <a:t>Write to cache: these operations have lower priority and are queued and executed in batches.</a:t>
            </a:r>
            <a:endParaRPr sz="3800">
              <a:uFill>
                <a:solidFill/>
              </a:uFill>
            </a:endParaRPr>
          </a:p>
          <a:p>
            <a:pPr lvl="1">
              <a:defRPr sz="1800">
                <a:uFillTx/>
              </a:defRPr>
            </a:pPr>
            <a:r>
              <a:rPr sz="3800">
                <a:uFill>
                  <a:solidFill/>
                </a:uFill>
              </a:rPr>
              <a:t>Read from cache: high-priority synchronous (i.e. the probe cannot continue the operations until an answer is received) operation performed when the probe needs to export GTP-U data. </a:t>
            </a:r>
          </a:p>
        </p:txBody>
      </p:sp>
      <p:sp>
        <p:nvSpPr>
          <p:cNvPr id="355" name="Shape 3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7" name="Shape 357"/>
          <p:cNvSpPr/>
          <p:nvPr>
            <p:ph type="title"/>
          </p:nvPr>
        </p:nvSpPr>
        <p:spPr>
          <a:prstGeom prst="rect">
            <a:avLst/>
          </a:prstGeom>
        </p:spPr>
        <p:txBody>
          <a:bodyPr/>
          <a:lstStyle/>
          <a:p>
            <a:pPr lvl="0">
              <a:defRPr sz="1800">
                <a:uFillTx/>
              </a:defRPr>
            </a:pPr>
            <a:r>
              <a:rPr sz="5800">
                <a:uFill>
                  <a:solidFill/>
                </a:uFill>
              </a:rPr>
              <a:t>nProbe and Redis [2/4]</a:t>
            </a:r>
          </a:p>
        </p:txBody>
      </p:sp>
      <p:sp>
        <p:nvSpPr>
          <p:cNvPr id="358" name="Shape 358"/>
          <p:cNvSpPr/>
          <p:nvPr>
            <p:ph type="body" idx="1"/>
          </p:nvPr>
        </p:nvSpPr>
        <p:spPr>
          <a:xfrm>
            <a:off x="647700" y="2106777"/>
            <a:ext cx="11740258" cy="6735823"/>
          </a:xfrm>
          <a:prstGeom prst="rect">
            <a:avLst/>
          </a:prstGeom>
        </p:spPr>
        <p:txBody>
          <a:bodyPr/>
          <a:lstStyle/>
          <a:p>
            <a:pPr lvl="0" marL="336665" indent="-226937">
              <a:defRPr sz="1800">
                <a:uFillTx/>
              </a:defRPr>
            </a:pPr>
            <a:r>
              <a:rPr sz="3900">
                <a:uFill>
                  <a:solidFill/>
                </a:uFill>
              </a:rPr>
              <a:t>In average a single redis process can handle up to 50/70k requests/sec in total.</a:t>
            </a:r>
            <a:endParaRPr sz="3900">
              <a:uFill>
                <a:solidFill/>
              </a:uFill>
            </a:endParaRPr>
          </a:p>
          <a:p>
            <a:pPr lvl="0" marL="336665" indent="-226937">
              <a:defRPr sz="1800">
                <a:uFillTx/>
              </a:defRPr>
            </a:pPr>
            <a:r>
              <a:rPr sz="3900">
                <a:uFill>
                  <a:solidFill/>
                </a:uFill>
              </a:rPr>
              <a:t>It is a good practice to run redis on the same host where the probes are working to avoid putting network latency into the equation and thus reduce the number of redis operations.</a:t>
            </a:r>
            <a:endParaRPr sz="3900">
              <a:uFill>
                <a:solidFill/>
              </a:uFill>
            </a:endParaRPr>
          </a:p>
          <a:p>
            <a:pPr lvl="0" marL="336665" indent="-226937">
              <a:defRPr sz="1800">
                <a:uFillTx/>
              </a:defRPr>
            </a:pPr>
            <a:r>
              <a:rPr sz="3900">
                <a:uFill>
                  <a:solidFill/>
                </a:uFill>
              </a:rPr>
              <a:t>In order to add redundancy and increase resiliency it is possible to setup a redis cluster or use a proxy (e.g. https://github.com/twitter/twemproxy) to share keys across the various nodes.</a:t>
            </a:r>
          </a:p>
        </p:txBody>
      </p:sp>
      <p:sp>
        <p:nvSpPr>
          <p:cNvPr id="359" name="Shape 35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1" name="Shape 361"/>
          <p:cNvSpPr/>
          <p:nvPr>
            <p:ph type="title"/>
          </p:nvPr>
        </p:nvSpPr>
        <p:spPr>
          <a:prstGeom prst="rect">
            <a:avLst/>
          </a:prstGeom>
        </p:spPr>
        <p:txBody>
          <a:bodyPr/>
          <a:lstStyle/>
          <a:p>
            <a:pPr lvl="0">
              <a:defRPr sz="1800">
                <a:uFillTx/>
              </a:defRPr>
            </a:pPr>
            <a:r>
              <a:rPr sz="5800">
                <a:uFill>
                  <a:solidFill/>
                </a:uFill>
              </a:rPr>
              <a:t>nProbe and Redis [3/4]</a:t>
            </a:r>
          </a:p>
        </p:txBody>
      </p:sp>
      <p:sp>
        <p:nvSpPr>
          <p:cNvPr id="362" name="Shape 362"/>
          <p:cNvSpPr/>
          <p:nvPr>
            <p:ph type="body" idx="1"/>
          </p:nvPr>
        </p:nvSpPr>
        <p:spPr>
          <a:prstGeom prst="rect">
            <a:avLst/>
          </a:prstGeom>
        </p:spPr>
        <p:txBody>
          <a:bodyPr/>
          <a:lstStyle/>
          <a:p>
            <a:pPr lvl="0" marL="0" indent="0">
              <a:buSzTx/>
              <a:buNone/>
              <a:defRPr sz="1800">
                <a:uFillTx/>
              </a:defRPr>
            </a:pPr>
            <a:r>
              <a:rPr sz="4400">
                <a:uFill>
                  <a:solidFill/>
                </a:uFill>
              </a:rPr>
              <a:t>Advantages of using redis:</a:t>
            </a:r>
            <a:endParaRPr sz="4400">
              <a:uFill>
                <a:solidFill/>
              </a:uFill>
            </a:endParaRPr>
          </a:p>
          <a:p>
            <a:pPr lvl="1">
              <a:defRPr sz="1800">
                <a:uFillTx/>
              </a:defRPr>
            </a:pPr>
            <a:r>
              <a:rPr sz="3800">
                <a:uFill>
                  <a:solidFill/>
                </a:uFill>
              </a:rPr>
              <a:t>The GTP state is kept on a central location regardless of the number of probes.</a:t>
            </a:r>
            <a:endParaRPr sz="3800">
              <a:uFill>
                <a:solidFill/>
              </a:uFill>
            </a:endParaRPr>
          </a:p>
          <a:p>
            <a:pPr lvl="1">
              <a:defRPr sz="1800">
                <a:uFillTx/>
              </a:defRPr>
            </a:pPr>
            <a:r>
              <a:rPr sz="3800">
                <a:uFill>
                  <a:solidFill/>
                </a:uFill>
              </a:rPr>
              <a:t>It can be used to aggregate the traffic monitored by each individual probe. For instance if it is necessary to compute the total amount of traffic per cellId, nProbe can increment the cell-bytes counter after a flow is expired.</a:t>
            </a:r>
          </a:p>
        </p:txBody>
      </p:sp>
      <p:sp>
        <p:nvSpPr>
          <p:cNvPr id="363" name="Shape 3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uFillTx/>
              </a:defRPr>
            </a:pPr>
            <a:r>
              <a:rPr sz="5800">
                <a:uFill>
                  <a:solidFill/>
                </a:uFill>
              </a:rPr>
              <a:t>Motivation</a:t>
            </a:r>
          </a:p>
        </p:txBody>
      </p:sp>
      <p:sp>
        <p:nvSpPr>
          <p:cNvPr id="35" name="Shape 35"/>
          <p:cNvSpPr/>
          <p:nvPr>
            <p:ph type="body" idx="1"/>
          </p:nvPr>
        </p:nvSpPr>
        <p:spPr>
          <a:xfrm>
            <a:off x="647700" y="2106777"/>
            <a:ext cx="11709400" cy="6891610"/>
          </a:xfrm>
          <a:prstGeom prst="rect">
            <a:avLst/>
          </a:prstGeom>
        </p:spPr>
        <p:txBody>
          <a:bodyPr/>
          <a:lstStyle/>
          <a:p>
            <a:pPr lvl="0" marL="359941" indent="-250213">
              <a:defRPr sz="1800">
                <a:uFillTx/>
              </a:defRPr>
            </a:pPr>
            <a:r>
              <a:rPr sz="4300">
                <a:uFill>
                  <a:solidFill/>
                </a:uFill>
              </a:rPr>
              <a:t>Bring benefits of open-source and open-data to mobile traffic monitoring.</a:t>
            </a:r>
            <a:endParaRPr sz="4300">
              <a:uFill>
                <a:solidFill/>
              </a:uFill>
            </a:endParaRPr>
          </a:p>
          <a:p>
            <a:pPr lvl="0" marL="359941" indent="-250213">
              <a:defRPr sz="1800">
                <a:uFillTx/>
              </a:defRPr>
            </a:pPr>
            <a:r>
              <a:rPr sz="4300">
                <a:uFill>
                  <a:solidFill/>
                </a:uFill>
              </a:rPr>
              <a:t>Exploit wireshark for mobile-traffic troubleshooting.</a:t>
            </a:r>
            <a:endParaRPr sz="4300">
              <a:uFill>
                <a:solidFill/>
              </a:uFill>
            </a:endParaRPr>
          </a:p>
          <a:p>
            <a:pPr lvl="0" marL="359941" indent="-250213">
              <a:defRPr sz="1800">
                <a:uFillTx/>
              </a:defRPr>
            </a:pPr>
            <a:r>
              <a:rPr sz="4300">
                <a:uFill>
                  <a:solidFill/>
                </a:uFill>
              </a:rPr>
              <a:t>Create comprehensive mobile traffic monitoring tools leveraging on code and lessons learnt on Internet traffic monitoring.</a:t>
            </a:r>
            <a:endParaRPr sz="4300">
              <a:uFill>
                <a:solidFill/>
              </a:uFill>
            </a:endParaRPr>
          </a:p>
          <a:p>
            <a:pPr lvl="0" marL="359941" indent="-250213">
              <a:defRPr sz="1800">
                <a:uFillTx/>
              </a:defRPr>
            </a:pPr>
            <a:r>
              <a:rPr sz="4300">
                <a:uFill>
                  <a:solidFill/>
                </a:uFill>
              </a:rPr>
              <a:t>In essence “open” the world of mobile traffic monitoring as happened with Internet monitoring.</a:t>
            </a:r>
          </a:p>
        </p:txBody>
      </p:sp>
      <p:sp>
        <p:nvSpPr>
          <p:cNvPr id="36" name="Shape 36"/>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5" name="Shape 365"/>
          <p:cNvSpPr/>
          <p:nvPr>
            <p:ph type="title"/>
          </p:nvPr>
        </p:nvSpPr>
        <p:spPr>
          <a:prstGeom prst="rect">
            <a:avLst/>
          </a:prstGeom>
        </p:spPr>
        <p:txBody>
          <a:bodyPr/>
          <a:lstStyle/>
          <a:p>
            <a:pPr lvl="0">
              <a:defRPr sz="1800">
                <a:uFillTx/>
              </a:defRPr>
            </a:pPr>
            <a:r>
              <a:rPr sz="5800">
                <a:uFill>
                  <a:solidFill/>
                </a:uFill>
              </a:rPr>
              <a:t>nProbe and Redis [4/4]</a:t>
            </a:r>
          </a:p>
        </p:txBody>
      </p:sp>
      <p:sp>
        <p:nvSpPr>
          <p:cNvPr id="366" name="Shape 366"/>
          <p:cNvSpPr/>
          <p:nvPr>
            <p:ph type="body" idx="1"/>
          </p:nvPr>
        </p:nvSpPr>
        <p:spPr>
          <a:prstGeom prst="rect">
            <a:avLst/>
          </a:prstGeom>
        </p:spPr>
        <p:txBody>
          <a:bodyPr/>
          <a:lstStyle/>
          <a:p>
            <a:pPr lvl="0" marL="0" indent="0">
              <a:buSzTx/>
              <a:buNone/>
              <a:defRPr sz="1800">
                <a:uFillTx/>
              </a:defRPr>
            </a:pPr>
            <a:r>
              <a:rPr sz="4400">
                <a:uFill>
                  <a:solidFill/>
                </a:uFill>
              </a:rPr>
              <a:t>Disadvantages of using redis:</a:t>
            </a:r>
            <a:endParaRPr sz="4400">
              <a:uFill>
                <a:solidFill/>
              </a:uFill>
            </a:endParaRPr>
          </a:p>
          <a:p>
            <a:pPr lvl="1">
              <a:defRPr sz="1800">
                <a:uFillTx/>
              </a:defRPr>
            </a:pPr>
            <a:r>
              <a:rPr sz="3800">
                <a:uFill>
                  <a:solidFill/>
                </a:uFill>
              </a:rPr>
              <a:t>It is a central point of failure thus it is important to use a cluster/proxy.</a:t>
            </a:r>
            <a:endParaRPr sz="3800">
              <a:uFill>
                <a:solidFill/>
              </a:uFill>
            </a:endParaRPr>
          </a:p>
          <a:p>
            <a:pPr lvl="1">
              <a:defRPr sz="1800">
                <a:uFillTx/>
              </a:defRPr>
            </a:pPr>
            <a:r>
              <a:rPr sz="3800">
                <a:uFill>
                  <a:solidFill/>
                </a:uFill>
              </a:rPr>
              <a:t>Read operations are synchronous and thus they are influenced by the network latency: keep redis and the nProbe instances on the same host and do not put them on a WAN.</a:t>
            </a:r>
          </a:p>
        </p:txBody>
      </p:sp>
      <p:sp>
        <p:nvSpPr>
          <p:cNvPr id="367" name="Shape 3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9" name="Shape 369"/>
          <p:cNvSpPr/>
          <p:nvPr>
            <p:ph type="title"/>
          </p:nvPr>
        </p:nvSpPr>
        <p:spPr>
          <a:prstGeom prst="rect">
            <a:avLst/>
          </a:prstGeom>
        </p:spPr>
        <p:txBody>
          <a:bodyPr/>
          <a:lstStyle/>
          <a:p>
            <a:pPr lvl="0">
              <a:defRPr sz="1800">
                <a:uFillTx/>
              </a:defRPr>
            </a:pPr>
            <a:r>
              <a:rPr sz="5800">
                <a:uFill>
                  <a:solidFill/>
                </a:uFill>
              </a:rPr>
              <a:t>GTP Traffic Reports [1/3]</a:t>
            </a:r>
          </a:p>
        </p:txBody>
      </p:sp>
      <p:sp>
        <p:nvSpPr>
          <p:cNvPr id="370" name="Shape 370"/>
          <p:cNvSpPr/>
          <p:nvPr>
            <p:ph type="body" idx="1"/>
          </p:nvPr>
        </p:nvSpPr>
        <p:spPr>
          <a:xfrm>
            <a:off x="647700" y="2106777"/>
            <a:ext cx="11709400" cy="6696681"/>
          </a:xfrm>
          <a:prstGeom prst="rect">
            <a:avLst/>
          </a:prstGeom>
        </p:spPr>
        <p:txBody>
          <a:bodyPr/>
          <a:lstStyle/>
          <a:p>
            <a:pPr lvl="0" marL="0" indent="0">
              <a:buSzTx/>
              <a:buNone/>
              <a:defRPr sz="1800">
                <a:uFillTx/>
              </a:defRPr>
            </a:pPr>
            <a:r>
              <a:rPr sz="4000">
                <a:uFill>
                  <a:solidFill/>
                </a:uFill>
              </a:rPr>
              <a:t>The probe can produce two type of reports:</a:t>
            </a:r>
            <a:endParaRPr sz="4000">
              <a:uFill>
                <a:solidFill/>
              </a:uFill>
            </a:endParaRPr>
          </a:p>
          <a:p>
            <a:pPr lvl="0" marL="342484" indent="-232756">
              <a:defRPr sz="1800">
                <a:uFillTx/>
              </a:defRPr>
            </a:pPr>
            <a:r>
              <a:rPr sz="4000">
                <a:uFill>
                  <a:solidFill/>
                </a:uFill>
              </a:rPr>
              <a:t>GTP-C reports that contain aggregate signalling information.</a:t>
            </a:r>
            <a:endParaRPr sz="4000">
              <a:uFill>
                <a:solidFill/>
              </a:uFill>
            </a:endParaRPr>
          </a:p>
          <a:p>
            <a:pPr lvl="0" marL="342484" indent="-232756">
              <a:defRPr sz="1800">
                <a:uFillTx/>
              </a:defRPr>
            </a:pPr>
            <a:r>
              <a:rPr sz="4000">
                <a:uFill>
                  <a:solidFill/>
                </a:uFill>
              </a:rPr>
              <a:t>GTP-U traffic reports that contain standard flow fields (e.g. IPs/ports, bytes/packets) in addition to mobile terminal information (e.g. IMSI and cell Id).</a:t>
            </a:r>
            <a:endParaRPr sz="4000">
              <a:uFill>
                <a:solidFill/>
              </a:uFill>
            </a:endParaRPr>
          </a:p>
          <a:p>
            <a:pPr lvl="0" marL="0" indent="0">
              <a:buSzTx/>
              <a:buNone/>
              <a:defRPr sz="1800">
                <a:uFillTx/>
              </a:defRPr>
            </a:pPr>
            <a:r>
              <a:rPr sz="4000">
                <a:uFill>
                  <a:solidFill/>
                </a:uFill>
              </a:rPr>
              <a:t>In essence nProbe handles GTP signalling similar to what happens with Radius: it is use to map a user (IMSI) to a traffic (flow) along with metadata (e.g cell Id).</a:t>
            </a:r>
          </a:p>
        </p:txBody>
      </p:sp>
      <p:sp>
        <p:nvSpPr>
          <p:cNvPr id="371" name="Shape 3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3" name="Shape 373"/>
          <p:cNvSpPr/>
          <p:nvPr>
            <p:ph type="title"/>
          </p:nvPr>
        </p:nvSpPr>
        <p:spPr>
          <a:prstGeom prst="rect">
            <a:avLst/>
          </a:prstGeom>
        </p:spPr>
        <p:txBody>
          <a:bodyPr/>
          <a:lstStyle/>
          <a:p>
            <a:pPr lvl="0">
              <a:defRPr sz="1800">
                <a:uFillTx/>
              </a:defRPr>
            </a:pPr>
            <a:r>
              <a:rPr sz="5800">
                <a:uFill>
                  <a:solidFill/>
                </a:uFill>
              </a:rPr>
              <a:t>GTP Traffic Reports [2/3]</a:t>
            </a:r>
          </a:p>
        </p:txBody>
      </p:sp>
      <p:sp>
        <p:nvSpPr>
          <p:cNvPr id="374" name="Shape 374"/>
          <p:cNvSpPr/>
          <p:nvPr>
            <p:ph type="body" idx="1"/>
          </p:nvPr>
        </p:nvSpPr>
        <p:spPr>
          <a:prstGeom prst="rect">
            <a:avLst/>
          </a:prstGeom>
        </p:spPr>
        <p:txBody>
          <a:bodyPr/>
          <a:lstStyle/>
          <a:p>
            <a:pPr lvl="0">
              <a:defRPr sz="1800">
                <a:uFillTx/>
              </a:defRPr>
            </a:pPr>
            <a:r>
              <a:rPr sz="4400">
                <a:uFill>
                  <a:solidFill/>
                </a:uFill>
              </a:rPr>
              <a:t>GTP-C report</a:t>
            </a:r>
          </a:p>
        </p:txBody>
      </p:sp>
      <p:sp>
        <p:nvSpPr>
          <p:cNvPr id="375" name="Shape 3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376" name="Shape 376"/>
          <p:cNvSpPr/>
          <p:nvPr/>
        </p:nvSpPr>
        <p:spPr>
          <a:xfrm>
            <a:off x="1090141" y="2730500"/>
            <a:ext cx="10824518" cy="579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a:t>
            </a: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 StartTime[epoch]	Duration(ms)[float]	GTP_version[uint]	Peers[ascii:64]	SeqId[hex:4]	RspCause[ascii:64]	c2s_s2c_msg_type[ascii:64]	c2s_s2c_teid[hex:20]	c2s_s2c_teid_data[hex:20]	c2s_s2c_teid_ctrl[ascii:32]	c2s_gsn_addr[ascii:32]	</a:t>
            </a:r>
            <a:r>
              <a:rPr sz="1400">
                <a:solidFill>
                  <a:srgbClr val="FF2600"/>
                </a:solidFill>
                <a:latin typeface="Menlo Regular"/>
                <a:ea typeface="Menlo Regular"/>
                <a:cs typeface="Menlo Regular"/>
                <a:sym typeface="Menlo Regular"/>
              </a:rPr>
              <a:t>APN</a:t>
            </a:r>
            <a:r>
              <a:rPr sz="1400">
                <a:latin typeface="Menlo Regular"/>
                <a:ea typeface="Menlo Regular"/>
                <a:cs typeface="Menlo Regular"/>
                <a:sym typeface="Menlo Regular"/>
              </a:rPr>
              <a:t>[ascii:64]	</a:t>
            </a:r>
            <a:r>
              <a:rPr sz="1400">
                <a:solidFill>
                  <a:srgbClr val="FF2600"/>
                </a:solidFill>
                <a:latin typeface="Menlo Regular"/>
                <a:ea typeface="Menlo Regular"/>
                <a:cs typeface="Menlo Regular"/>
                <a:sym typeface="Menlo Regular"/>
              </a:rPr>
              <a:t>IMSI</a:t>
            </a:r>
            <a:r>
              <a:rPr sz="1400">
                <a:latin typeface="Menlo Regular"/>
                <a:ea typeface="Menlo Regular"/>
                <a:cs typeface="Menlo Regular"/>
                <a:sym typeface="Menlo Regular"/>
              </a:rPr>
              <a:t>[ascii:32]	</a:t>
            </a:r>
            <a:r>
              <a:rPr sz="1400">
                <a:solidFill>
                  <a:srgbClr val="FF2600"/>
                </a:solidFill>
                <a:latin typeface="Menlo Regular"/>
                <a:ea typeface="Menlo Regular"/>
                <a:cs typeface="Menlo Regular"/>
                <a:sym typeface="Menlo Regular"/>
              </a:rPr>
              <a:t>MSISDN</a:t>
            </a:r>
            <a:r>
              <a:rPr sz="1400">
                <a:latin typeface="Menlo Regular"/>
                <a:ea typeface="Menlo Regular"/>
                <a:cs typeface="Menlo Regular"/>
                <a:sym typeface="Menlo Regular"/>
              </a:rPr>
              <a:t>[ascii:32]	</a:t>
            </a:r>
            <a:r>
              <a:rPr sz="1400">
                <a:solidFill>
                  <a:srgbClr val="FF2600"/>
                </a:solidFill>
                <a:latin typeface="Menlo Regular"/>
                <a:ea typeface="Menlo Regular"/>
                <a:cs typeface="Menlo Regular"/>
                <a:sym typeface="Menlo Regular"/>
              </a:rPr>
              <a:t>IMEI</a:t>
            </a:r>
            <a:r>
              <a:rPr sz="1400">
                <a:latin typeface="Menlo Regular"/>
                <a:ea typeface="Menlo Regular"/>
                <a:cs typeface="Menlo Regular"/>
                <a:sym typeface="Menlo Regular"/>
              </a:rPr>
              <a:t>[ascii:32]	NSAPI[uint]	rai_mcc[uint]	rai_mnc[uint]	rai_lac[uint]	rai_rac[uint]	uli_mcc[uint]	uli_mnc[uint]	uli_cell_lac[uint]	uli_cell_ci[uint]uli_sac[uint]	s2c_gsn_addr[ascii:32]	s2c_end_user_ip[ascii:32]	s2c_charging_gw[ascii:32]	s2c_charging_id[uint]	Req_QoS[ascii:255]	Rsp_QoS[ascii:255]</a:t>
            </a: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a:t>
            </a: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1399325474	0.000	1	194.33.24.58,194.33.27.26	45	Request accepted(128)	</a:t>
            </a:r>
            <a:r>
              <a:rPr b="1" sz="1400">
                <a:solidFill>
                  <a:srgbClr val="FF2600"/>
                </a:solidFill>
                <a:latin typeface="Menlo Regular"/>
                <a:ea typeface="Menlo Regular"/>
                <a:cs typeface="Menlo Regular"/>
                <a:sym typeface="Menlo Regular"/>
              </a:rPr>
              <a:t>CreateContextRequest(16),CreateContextResponse(17)	</a:t>
            </a:r>
            <a:r>
              <a:rPr sz="1400">
                <a:latin typeface="Menlo Regular"/>
                <a:ea typeface="Menlo Regular"/>
                <a:cs typeface="Menlo Regular"/>
                <a:sym typeface="Menlo Regular"/>
              </a:rPr>
              <a:t>00000000,0600170A	06001908,00000001	0600170A,00000044	194.33.24.58,194.33.24.52 </a:t>
            </a:r>
            <a:r>
              <a:rPr sz="1400">
                <a:solidFill>
                  <a:srgbClr val="FF2600"/>
                </a:solidFill>
                <a:latin typeface="Menlo Regular"/>
                <a:ea typeface="Menlo Regular"/>
                <a:cs typeface="Menlo Regular"/>
                <a:sym typeface="Menlo Regular"/>
              </a:rPr>
              <a:t>orange	23486000002XXXX	+44797335XXXX		</a:t>
            </a:r>
            <a:r>
              <a:rPr sz="1400">
                <a:latin typeface="Menlo Regular"/>
                <a:ea typeface="Menlo Regular"/>
                <a:cs typeface="Menlo Regular"/>
                <a:sym typeface="Menlo Regular"/>
              </a:rPr>
              <a:t>5	0	0	0	0	0	0	0	0	0	194.33.26.17,194.33.26.17	10.32.0.36	0.0.0.0	12481267	delay=4,reliability=3,peak=6,precedence=2,mean=31,class=4,del_order=2,del_err_sdu=3,max_sdu=1500,max_ul=64,max_dl=384,res_ber=7,err_ratio=4,transfer_delay=2,traf_prio=3,guar_ul=16,guar_dl=64,src_stat_desc=0,sig_ind=0	delay=4,reliability=3,peak=6,precedence=2,mean=31,class=4,del_order=2,del_err_sdu=3,max_sdu=1500,max_ul=64,max_dl=384,res_ber=7,err_ratio=4,transfer_delay=2,traf_prio=3,guar_ul=16,guar_dl=64,src_stat_desc=0,sig_ind=0</a:t>
            </a: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1399325474	0.000	1	194.33.24.58,194.33.26.17	46	Request accepted(128)	</a:t>
            </a:r>
            <a:r>
              <a:rPr b="1" sz="1400">
                <a:solidFill>
                  <a:srgbClr val="FF2600"/>
                </a:solidFill>
                <a:latin typeface="Menlo Regular"/>
                <a:ea typeface="Menlo Regular"/>
                <a:cs typeface="Menlo Regular"/>
                <a:sym typeface="Menlo Regular"/>
              </a:rPr>
              <a:t>DeleteContextRequest(20),DeleteContextResponse(21)	</a:t>
            </a:r>
            <a:r>
              <a:rPr sz="1400">
                <a:latin typeface="Menlo Regular"/>
                <a:ea typeface="Menlo Regular"/>
                <a:cs typeface="Menlo Regular"/>
                <a:sym typeface="Menlo Regular"/>
              </a:rPr>
              <a:t>00000044,0600170A	00000000,00000000	00000000,00000000	0.0.0.0,0.0.0.0			0.0.0.0,0.0.0.0	0.0.0.0	0.0.0.0	0	delay=0,reliability=0,peak=0,precedence=0,mean=0,class=0,del_order=0,del_err_sdu=0,max_sdu=0,max_ul=0,max_dl=0,res_ber=0,err_ratio=0,transfer_delay=0,traf_prio=0,guar_ul=0,guar_dl=0,src_stat_desc=0,sig_ind=0	delay=0,reliability=0,peak=0,precedence=0,mean=0,class=0,del_order=0,del_err_sdu=0,max_sdu=0,max_ul=0,max_dl=0,res_ber=0,err_ratio=0,transfer_delay=0,traf_prio=0,guar_ul=0,guar_dl=0,src_stat_desc=0,sig_ind=0</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8" name="Shape 378"/>
          <p:cNvSpPr/>
          <p:nvPr>
            <p:ph type="title"/>
          </p:nvPr>
        </p:nvSpPr>
        <p:spPr>
          <a:prstGeom prst="rect">
            <a:avLst/>
          </a:prstGeom>
        </p:spPr>
        <p:txBody>
          <a:bodyPr/>
          <a:lstStyle/>
          <a:p>
            <a:pPr lvl="0">
              <a:defRPr sz="1800">
                <a:uFillTx/>
              </a:defRPr>
            </a:pPr>
            <a:r>
              <a:rPr sz="5800">
                <a:uFill>
                  <a:solidFill/>
                </a:uFill>
              </a:rPr>
              <a:t>GTP Traffic Reports [3/3]</a:t>
            </a:r>
          </a:p>
        </p:txBody>
      </p:sp>
      <p:sp>
        <p:nvSpPr>
          <p:cNvPr id="379" name="Shape 379"/>
          <p:cNvSpPr/>
          <p:nvPr>
            <p:ph type="body" idx="1"/>
          </p:nvPr>
        </p:nvSpPr>
        <p:spPr>
          <a:prstGeom prst="rect">
            <a:avLst/>
          </a:prstGeom>
        </p:spPr>
        <p:txBody>
          <a:bodyPr/>
          <a:lstStyle/>
          <a:p>
            <a:pPr lvl="0">
              <a:defRPr sz="1800">
                <a:uFillTx/>
              </a:defRPr>
            </a:pPr>
            <a:r>
              <a:rPr sz="4400">
                <a:uFill>
                  <a:solidFill/>
                </a:uFill>
              </a:rPr>
              <a:t>GTP-U Report (HTTP)</a:t>
            </a:r>
          </a:p>
        </p:txBody>
      </p:sp>
      <p:sp>
        <p:nvSpPr>
          <p:cNvPr id="380" name="Shape 3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381" name="Shape 381"/>
          <p:cNvSpPr/>
          <p:nvPr/>
        </p:nvSpPr>
        <p:spPr>
          <a:xfrm>
            <a:off x="2105210" y="3105298"/>
            <a:ext cx="10074896"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a:t>
            </a: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 Client[ascii:32]	Server[ascii:32]	Protocol[ascii:8]	Method[ascii:8]	URL[ascii:255]	HTTPReturnCode[uint]	Location[ascii:255]	Referer[ascii:255]	UserAgent[ascii:255]	ContentType[ascii:96]	Bytes[uint]	BeginTime[epoch]	EndTimeWithPayload[epoch]	FlowHash[ascii:16]	Cookie[ascii:255]	Terminator[ascii:4]	ApplLatency(ms)[uint]	ClientLatency(ms)[uint]	ServerLatency(ms)[uint]	ApplicationID[uint]	Application[ascii:32]	BalancerHost[ascii:32]	ServerIP[ascii:32]	RehttpPkts[uint]	Client2Server_TEID[ascii:8]	Server2Client_TEID[ascii:8]	</a:t>
            </a:r>
            <a:r>
              <a:rPr b="1" sz="1400">
                <a:solidFill>
                  <a:srgbClr val="FF2600"/>
                </a:solidFill>
                <a:latin typeface="Menlo Regular"/>
                <a:ea typeface="Menlo Regular"/>
                <a:cs typeface="Menlo Regular"/>
                <a:sym typeface="Menlo Regular"/>
              </a:rPr>
              <a:t>FlowUserName (User or IMSI/LAC/CCI/CSAC)[ascii:32]	</a:t>
            </a:r>
            <a:r>
              <a:rPr sz="1400">
                <a:latin typeface="Menlo Regular"/>
                <a:ea typeface="Menlo Regular"/>
                <a:cs typeface="Menlo Regular"/>
                <a:sym typeface="Menlo Regular"/>
              </a:rPr>
              <a:t>AdditionalInfo[ascii:32]	OOO_Cli2Srv[uint]	OOO_Svr2Cli[uint]		POSTParams[ascii:256]</a:t>
            </a: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a:t>
            </a: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400">
              <a:latin typeface="Menlo Regular"/>
              <a:ea typeface="Menlo Regular"/>
              <a:cs typeface="Menlo Regular"/>
              <a:sym typeface="Menlo Regular"/>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enlo Regular"/>
                <a:ea typeface="Menlo Regular"/>
                <a:cs typeface="Menlo Regular"/>
                <a:sym typeface="Menlo Regular"/>
              </a:rPr>
              <a:t>10.68.78.155	web.icq.com	http	GET		302	www.icq.com/whitepages/online?icq=601004214&amp;img=5	www.google.com	Mozilla/5.0 (Linux; U; Android 4.1.2; ru-ru; GT-I9300 Build/JZO54K) AppleWebKit/534.30 (KHTML, like Gecko) Version/4.0 Mobile Safari/534.30	text/html	1170	1399325662	1399325664	838964263	0	U	40.173	23.091	20.200	7	HTTP		205.188.95.190	1	86048DB0	0001D69D	</a:t>
            </a:r>
            <a:r>
              <a:rPr b="1" sz="1400">
                <a:solidFill>
                  <a:srgbClr val="FF2600"/>
                </a:solidFill>
                <a:latin typeface="Menlo Regular"/>
                <a:ea typeface="Menlo Regular"/>
                <a:cs typeface="Menlo Regular"/>
                <a:sym typeface="Menlo Regular"/>
              </a:rPr>
              <a:t>"25001686073XXXX;592;54073;0;183493424"		</a:t>
            </a:r>
            <a:r>
              <a:rPr sz="1400">
                <a:latin typeface="Menlo Regular"/>
                <a:ea typeface="Menlo Regular"/>
                <a:cs typeface="Menlo Regular"/>
                <a:sym typeface="Menlo Regular"/>
              </a:rPr>
              <a:t>0	0</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3" name="Shape 383"/>
          <p:cNvSpPr/>
          <p:nvPr>
            <p:ph type="title"/>
          </p:nvPr>
        </p:nvSpPr>
        <p:spPr>
          <a:prstGeom prst="rect">
            <a:avLst/>
          </a:prstGeom>
        </p:spPr>
        <p:txBody>
          <a:bodyPr/>
          <a:lstStyle/>
          <a:p>
            <a:pPr lvl="0">
              <a:defRPr sz="1800">
                <a:uFillTx/>
              </a:defRPr>
            </a:pPr>
            <a:r>
              <a:rPr sz="5800">
                <a:uFill>
                  <a:solidFill/>
                </a:uFill>
              </a:rPr>
              <a:t>Advanced GTP Monitoring [1/2]</a:t>
            </a:r>
          </a:p>
        </p:txBody>
      </p:sp>
      <p:sp>
        <p:nvSpPr>
          <p:cNvPr id="384" name="Shape 384"/>
          <p:cNvSpPr/>
          <p:nvPr>
            <p:ph type="body" idx="1"/>
          </p:nvPr>
        </p:nvSpPr>
        <p:spPr>
          <a:prstGeom prst="rect">
            <a:avLst/>
          </a:prstGeom>
        </p:spPr>
        <p:txBody>
          <a:bodyPr/>
          <a:lstStyle/>
          <a:p>
            <a:pPr lvl="0">
              <a:defRPr sz="1800">
                <a:uFillTx/>
              </a:defRPr>
            </a:pPr>
            <a:r>
              <a:rPr sz="4400">
                <a:uFill>
                  <a:solidFill/>
                </a:uFill>
              </a:rPr>
              <a:t>The use of redis allows the simple creation of application that would have been much more difficult to create otherwise.</a:t>
            </a:r>
            <a:endParaRPr sz="4400">
              <a:uFill>
                <a:solidFill/>
              </a:uFill>
            </a:endParaRPr>
          </a:p>
          <a:p>
            <a:pPr lvl="0">
              <a:defRPr sz="1800">
                <a:uFillTx/>
              </a:defRPr>
            </a:pPr>
            <a:r>
              <a:rPr sz="4400">
                <a:uFill>
                  <a:solidFill/>
                </a:uFill>
              </a:rPr>
              <a:t>Suppose you want to have every 5 minutes the total amount of application protocol traffic per IMSI. Namely you want to know for all active network users, what are the protocols in use (e.g.  HTTP, email, Whatspp, Skype) and the traffic volume for each of it.</a:t>
            </a:r>
          </a:p>
        </p:txBody>
      </p:sp>
      <p:sp>
        <p:nvSpPr>
          <p:cNvPr id="385" name="Shape 38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7" name="Shape 387"/>
          <p:cNvSpPr/>
          <p:nvPr>
            <p:ph type="title"/>
          </p:nvPr>
        </p:nvSpPr>
        <p:spPr>
          <a:prstGeom prst="rect">
            <a:avLst/>
          </a:prstGeom>
        </p:spPr>
        <p:txBody>
          <a:bodyPr/>
          <a:lstStyle/>
          <a:p>
            <a:pPr lvl="0">
              <a:defRPr sz="1800">
                <a:uFillTx/>
              </a:defRPr>
            </a:pPr>
            <a:r>
              <a:rPr sz="5800">
                <a:uFill>
                  <a:solidFill/>
                </a:uFill>
              </a:rPr>
              <a:t>Advanced GTP Monitoring [2/3]</a:t>
            </a:r>
          </a:p>
        </p:txBody>
      </p:sp>
      <p:sp>
        <p:nvSpPr>
          <p:cNvPr id="388" name="Shape 388"/>
          <p:cNvSpPr/>
          <p:nvPr>
            <p:ph type="body" idx="1"/>
          </p:nvPr>
        </p:nvSpPr>
        <p:spPr>
          <a:xfrm>
            <a:off x="647700" y="2106777"/>
            <a:ext cx="11709400" cy="6904309"/>
          </a:xfrm>
          <a:prstGeom prst="rect">
            <a:avLst/>
          </a:prstGeom>
        </p:spPr>
        <p:txBody>
          <a:bodyPr/>
          <a:lstStyle/>
          <a:p>
            <a:pPr lvl="0" marL="342484" indent="-232756">
              <a:defRPr sz="1800">
                <a:uFillTx/>
              </a:defRPr>
            </a:pPr>
            <a:r>
              <a:rPr sz="4000">
                <a:uFill>
                  <a:solidFill/>
                </a:uFill>
              </a:rPr>
              <a:t>Using a specified command line option (—imsi-aggregation) it is possible to tell nProbe that when a flow expires, it must increment in redis for the &lt;5 mins epoch&gt;&lt;IMSI&gt; hash key, the number of bytes of the subkey &lt;application protocol&gt;.</a:t>
            </a:r>
            <a:endParaRPr sz="4000">
              <a:uFill>
                <a:solidFill/>
              </a:uFill>
            </a:endParaRPr>
          </a:p>
          <a:p>
            <a:pPr lvl="0" marL="342484" indent="-232756">
              <a:defRPr sz="1800">
                <a:uFillTx/>
              </a:defRPr>
            </a:pPr>
            <a:r>
              <a:rPr sz="4000">
                <a:uFill>
                  <a:solidFill/>
                </a:uFill>
              </a:rPr>
              <a:t>Redis guarantees that increment operations are properly executed even if two simultaneous clients want to increment the same key.</a:t>
            </a:r>
            <a:endParaRPr sz="4000">
              <a:uFill>
                <a:solidFill/>
              </a:uFill>
            </a:endParaRPr>
          </a:p>
          <a:p>
            <a:pPr lvl="0" marL="342484" indent="-232756">
              <a:defRPr sz="1800">
                <a:uFillTx/>
              </a:defRPr>
            </a:pPr>
            <a:r>
              <a:rPr sz="4000">
                <a:uFill>
                  <a:solidFill/>
                </a:uFill>
              </a:rPr>
              <a:t>Periodically a simple python script can access redis and read the aggregated values.</a:t>
            </a:r>
          </a:p>
        </p:txBody>
      </p:sp>
      <p:sp>
        <p:nvSpPr>
          <p:cNvPr id="389" name="Shape 3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1" name="Shape 391"/>
          <p:cNvSpPr/>
          <p:nvPr>
            <p:ph type="title"/>
          </p:nvPr>
        </p:nvSpPr>
        <p:spPr>
          <a:prstGeom prst="rect">
            <a:avLst/>
          </a:prstGeom>
        </p:spPr>
        <p:txBody>
          <a:bodyPr/>
          <a:lstStyle/>
          <a:p>
            <a:pPr lvl="0">
              <a:defRPr sz="1800">
                <a:uFillTx/>
              </a:defRPr>
            </a:pPr>
            <a:r>
              <a:rPr sz="5800">
                <a:uFill>
                  <a:solidFill/>
                </a:uFill>
              </a:rPr>
              <a:t>Advanced GTP Monitoring [3/3]</a:t>
            </a:r>
          </a:p>
        </p:txBody>
      </p:sp>
      <p:sp>
        <p:nvSpPr>
          <p:cNvPr id="392" name="Shape 392"/>
          <p:cNvSpPr/>
          <p:nvPr>
            <p:ph type="body" idx="1"/>
          </p:nvPr>
        </p:nvSpPr>
        <p:spPr>
          <a:prstGeom prst="rect">
            <a:avLst/>
          </a:prstGeom>
        </p:spPr>
        <p:txBody>
          <a:bodyPr/>
          <a:lstStyle/>
          <a:p>
            <a:pPr lvl="0">
              <a:defRPr sz="1800">
                <a:uFillTx/>
              </a:defRPr>
            </a:pPr>
            <a:r>
              <a:rPr sz="4400">
                <a:uFill>
                  <a:solidFill/>
                </a:uFill>
              </a:rPr>
              <a:t>Companion script</a:t>
            </a:r>
            <a:endParaRPr sz="4400">
              <a:uFill>
                <a:solidFill/>
              </a:uFill>
            </a:endParaRPr>
          </a:p>
          <a:p>
            <a:pPr lvl="0">
              <a:defRPr sz="1800">
                <a:uFillTx/>
              </a:defRPr>
            </a:pPr>
            <a:endParaRPr sz="4400">
              <a:uFill>
                <a:solidFill/>
              </a:uFill>
            </a:endParaRPr>
          </a:p>
          <a:p>
            <a:pPr lvl="0">
              <a:defRPr sz="1800">
                <a:uFillTx/>
              </a:defRPr>
            </a:pPr>
            <a:endParaRPr sz="4400">
              <a:uFill>
                <a:solidFill/>
              </a:uFill>
            </a:endParaRPr>
          </a:p>
          <a:p>
            <a:pPr lvl="0">
              <a:defRPr sz="1800">
                <a:uFillTx/>
              </a:defRPr>
            </a:pPr>
            <a:r>
              <a:rPr sz="4400">
                <a:uFill>
                  <a:solidFill/>
                </a:uFill>
              </a:rPr>
              <a:t>Example of traffic reports</a:t>
            </a:r>
          </a:p>
        </p:txBody>
      </p:sp>
      <p:sp>
        <p:nvSpPr>
          <p:cNvPr id="393" name="Shape 3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394" name="Shape 394"/>
          <p:cNvSpPr/>
          <p:nvPr/>
        </p:nvSpPr>
        <p:spPr>
          <a:xfrm>
            <a:off x="2247053" y="2829495"/>
            <a:ext cx="10032858"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defRPr sz="1800"/>
            </a:pPr>
            <a:r>
              <a:rPr sz="2100">
                <a:latin typeface="Courier"/>
                <a:ea typeface="Courier"/>
                <a:cs typeface="Courier"/>
                <a:sym typeface="Courier"/>
              </a:rPr>
              <a:t>$ crontab -l|grep ggrega</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*/5 * * * * /home/imsi/imsiAggregator.py --redis localhost  </a:t>
            </a:r>
            <a:br>
              <a:rPr sz="2100">
                <a:latin typeface="Courier"/>
                <a:ea typeface="Courier"/>
                <a:cs typeface="Courier"/>
                <a:sym typeface="Courier"/>
              </a:rPr>
            </a:br>
            <a:r>
              <a:rPr sz="2100">
                <a:latin typeface="Courier"/>
                <a:ea typeface="Courier"/>
                <a:cs typeface="Courier"/>
                <a:sym typeface="Courier"/>
              </a:rPr>
              <a:t>--epoch -2 --outdir /export/working_dir/imsi</a:t>
            </a:r>
            <a:endParaRPr sz="2100">
              <a:latin typeface="Courier"/>
              <a:ea typeface="Courier"/>
              <a:cs typeface="Courier"/>
              <a:sym typeface="Courier"/>
            </a:endParaRPr>
          </a:p>
        </p:txBody>
      </p:sp>
      <p:sp>
        <p:nvSpPr>
          <p:cNvPr id="395" name="Shape 395"/>
          <p:cNvSpPr/>
          <p:nvPr/>
        </p:nvSpPr>
        <p:spPr>
          <a:xfrm>
            <a:off x="1545009" y="5403850"/>
            <a:ext cx="10677340" cy="2959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defRPr sz="1800"/>
            </a:pPr>
            <a:r>
              <a:rPr sz="2100">
                <a:latin typeface="Courier"/>
                <a:ea typeface="Courier"/>
                <a:cs typeface="Courier"/>
                <a:sym typeface="Courier"/>
              </a:rPr>
              <a:t>#</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 Timestamp IMSI Granularity Protocol Packets Bytes Flows Duration</a:t>
            </a:r>
            <a:br>
              <a:rPr sz="2100">
                <a:latin typeface="Courier"/>
                <a:ea typeface="Courier"/>
                <a:cs typeface="Courier"/>
                <a:sym typeface="Courier"/>
              </a:rPr>
            </a:br>
            <a:r>
              <a:rPr sz="2100">
                <a:latin typeface="Courier"/>
                <a:ea typeface="Courier"/>
                <a:cs typeface="Courier"/>
                <a:sym typeface="Courier"/>
              </a:rPr>
              <a:t>#</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1374938100 XXXXX2001106796 300 Unknown 3 298 2 2</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1374938100 XXXXX1100485374 300 HTTP 393 283553 13 114</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1374938100 XXXXX2001110729 300 SSL 49 14269 10 18</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1374938100 XXXXX2001338233 300 Skype 15 1411 1 7</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1374938100 XXXXX1101335045 300 DNS 2 385 1 1</a:t>
            </a:r>
            <a:endParaRPr sz="2100">
              <a:latin typeface="Courier"/>
              <a:ea typeface="Courier"/>
              <a:cs typeface="Courier"/>
              <a:sym typeface="Courier"/>
            </a:endParaRPr>
          </a:p>
          <a:p>
            <a:pPr lvl="0" algn="l" defTabSz="457200">
              <a:defRPr sz="1800"/>
            </a:pPr>
            <a:r>
              <a:rPr sz="2100">
                <a:latin typeface="Courier"/>
                <a:ea typeface="Courier"/>
                <a:cs typeface="Courier"/>
                <a:sym typeface="Courier"/>
              </a:rPr>
              <a:t>1374938100 XXXXX2001931139 300 Viber 17 1487 4 35</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7" name="Shape 397"/>
          <p:cNvSpPr/>
          <p:nvPr>
            <p:ph type="title"/>
          </p:nvPr>
        </p:nvSpPr>
        <p:spPr>
          <a:prstGeom prst="rect">
            <a:avLst/>
          </a:prstGeom>
        </p:spPr>
        <p:txBody>
          <a:bodyPr/>
          <a:lstStyle>
            <a:lvl1pPr>
              <a:defRPr sz="4900"/>
            </a:lvl1pPr>
          </a:lstStyle>
          <a:p>
            <a:pPr lvl="0">
              <a:defRPr sz="1800">
                <a:uFillTx/>
              </a:defRPr>
            </a:pPr>
            <a:r>
              <a:rPr sz="4900">
                <a:uFill>
                  <a:solidFill/>
                </a:uFill>
              </a:rPr>
              <a:t>Using ntopng as Monitoring Console [1/2]</a:t>
            </a:r>
          </a:p>
        </p:txBody>
      </p:sp>
      <p:sp>
        <p:nvSpPr>
          <p:cNvPr id="398" name="Shape 3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99" name="pasted-image.pdf"/>
          <p:cNvPicPr/>
          <p:nvPr/>
        </p:nvPicPr>
        <p:blipFill>
          <a:blip r:embed="rId3">
            <a:extLst/>
          </a:blip>
          <a:stretch>
            <a:fillRect/>
          </a:stretch>
        </p:blipFill>
        <p:spPr>
          <a:xfrm>
            <a:off x="3051885" y="2315628"/>
            <a:ext cx="6901030" cy="7154878"/>
          </a:xfrm>
          <a:prstGeom prst="rect">
            <a:avLst/>
          </a:prstGeom>
          <a:ln w="12700">
            <a:miter lim="400000"/>
          </a:ln>
        </p:spPr>
      </p:pic>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1" name="Shape 401"/>
          <p:cNvSpPr/>
          <p:nvPr>
            <p:ph type="title"/>
          </p:nvPr>
        </p:nvSpPr>
        <p:spPr>
          <a:prstGeom prst="rect">
            <a:avLst/>
          </a:prstGeom>
        </p:spPr>
        <p:txBody>
          <a:bodyPr/>
          <a:lstStyle>
            <a:lvl1pPr>
              <a:defRPr sz="4900"/>
            </a:lvl1pPr>
          </a:lstStyle>
          <a:p>
            <a:pPr lvl="0">
              <a:defRPr sz="1800">
                <a:uFillTx/>
              </a:defRPr>
            </a:pPr>
            <a:r>
              <a:rPr sz="4900">
                <a:uFill>
                  <a:solidFill/>
                </a:uFill>
              </a:rPr>
              <a:t>Using ntopng as Monitoring Console [2/2]</a:t>
            </a:r>
          </a:p>
        </p:txBody>
      </p:sp>
      <p:sp>
        <p:nvSpPr>
          <p:cNvPr id="402" name="Shape 4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03" name="pasted-image.png"/>
          <p:cNvPicPr/>
          <p:nvPr/>
        </p:nvPicPr>
        <p:blipFill>
          <a:blip r:embed="rId3">
            <a:extLst/>
          </a:blip>
          <a:stretch>
            <a:fillRect/>
          </a:stretch>
        </p:blipFill>
        <p:spPr>
          <a:xfrm>
            <a:off x="520700" y="2072737"/>
            <a:ext cx="11709400" cy="1962065"/>
          </a:xfrm>
          <a:prstGeom prst="rect">
            <a:avLst/>
          </a:prstGeom>
          <a:ln w="12700">
            <a:miter lim="400000"/>
          </a:ln>
        </p:spPr>
      </p:pic>
      <p:pic>
        <p:nvPicPr>
          <p:cNvPr id="404" name="pasted-image.png"/>
          <p:cNvPicPr/>
          <p:nvPr/>
        </p:nvPicPr>
        <p:blipFill>
          <a:blip r:embed="rId4">
            <a:extLst/>
          </a:blip>
          <a:stretch>
            <a:fillRect/>
          </a:stretch>
        </p:blipFill>
        <p:spPr>
          <a:xfrm>
            <a:off x="2112000" y="4205642"/>
            <a:ext cx="8526800" cy="4765183"/>
          </a:xfrm>
          <a:prstGeom prst="rect">
            <a:avLst/>
          </a:prstGeom>
          <a:ln w="12700">
            <a:miter lim="400000"/>
          </a:ln>
        </p:spPr>
      </p:pic>
      <p:sp>
        <p:nvSpPr>
          <p:cNvPr id="405" name="Shape 405"/>
          <p:cNvSpPr/>
          <p:nvPr/>
        </p:nvSpPr>
        <p:spPr>
          <a:xfrm>
            <a:off x="3405683" y="3651795"/>
            <a:ext cx="1534171" cy="279401"/>
          </a:xfrm>
          <a:prstGeom prst="rect">
            <a:avLst/>
          </a:prstGeom>
          <a:ln w="25400">
            <a:solidFill>
              <a:srgbClr val="FF2600">
                <a:alpha val="71000"/>
              </a:srgbClr>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406" name="Shape 406"/>
          <p:cNvSpPr/>
          <p:nvPr/>
        </p:nvSpPr>
        <p:spPr>
          <a:xfrm>
            <a:off x="4662983" y="7423695"/>
            <a:ext cx="5944395" cy="1452613"/>
          </a:xfrm>
          <a:prstGeom prst="rect">
            <a:avLst/>
          </a:prstGeom>
          <a:ln w="38100">
            <a:solidFill>
              <a:srgbClr val="FF2600">
                <a:alpha val="71000"/>
              </a:srgbClr>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8" name="Shape 408"/>
          <p:cNvSpPr/>
          <p:nvPr>
            <p:ph type="title"/>
          </p:nvPr>
        </p:nvSpPr>
        <p:spPr>
          <a:prstGeom prst="rect">
            <a:avLst/>
          </a:prstGeom>
        </p:spPr>
        <p:txBody>
          <a:bodyPr/>
          <a:lstStyle/>
          <a:p>
            <a:pPr lvl="0">
              <a:defRPr sz="1800">
                <a:uFillTx/>
              </a:defRPr>
            </a:pPr>
            <a:r>
              <a:rPr sz="5800">
                <a:uFill>
                  <a:solidFill/>
                </a:uFill>
              </a:rPr>
              <a:t>Final Remarks</a:t>
            </a:r>
          </a:p>
        </p:txBody>
      </p:sp>
      <p:sp>
        <p:nvSpPr>
          <p:cNvPr id="409" name="Shape 409"/>
          <p:cNvSpPr/>
          <p:nvPr>
            <p:ph type="body" idx="1"/>
          </p:nvPr>
        </p:nvSpPr>
        <p:spPr>
          <a:xfrm>
            <a:off x="647700" y="2106777"/>
            <a:ext cx="11722646" cy="6794312"/>
          </a:xfrm>
          <a:prstGeom prst="rect">
            <a:avLst/>
          </a:prstGeom>
        </p:spPr>
        <p:txBody>
          <a:bodyPr/>
          <a:lstStyle/>
          <a:p>
            <a:pPr lvl="0" marL="0" indent="0">
              <a:buSzTx/>
              <a:buNone/>
              <a:defRPr sz="1800">
                <a:uFillTx/>
              </a:defRPr>
            </a:pPr>
            <a:r>
              <a:rPr sz="3900">
                <a:uFill>
                  <a:solidFill/>
                </a:uFill>
              </a:rPr>
              <a:t>In this talk we have learnt:</a:t>
            </a:r>
            <a:endParaRPr sz="3900">
              <a:uFill>
                <a:solidFill/>
              </a:uFill>
            </a:endParaRPr>
          </a:p>
          <a:p>
            <a:pPr lvl="0" marL="336665" indent="-226937">
              <a:defRPr sz="1800">
                <a:uFillTx/>
              </a:defRPr>
            </a:pPr>
            <a:r>
              <a:rPr sz="3900">
                <a:uFill>
                  <a:solidFill/>
                </a:uFill>
              </a:rPr>
              <a:t>Introduction to mobile traffic monitoring.</a:t>
            </a:r>
            <a:endParaRPr sz="3900">
              <a:uFill>
                <a:solidFill/>
              </a:uFill>
            </a:endParaRPr>
          </a:p>
          <a:p>
            <a:pPr lvl="0" marL="336665" indent="-226937">
              <a:defRPr sz="1800">
                <a:uFillTx/>
              </a:defRPr>
            </a:pPr>
            <a:r>
              <a:rPr sz="3900">
                <a:uFill>
                  <a:solidFill/>
                </a:uFill>
              </a:rPr>
              <a:t>How to use Wireshark to analyse mobile traffic.</a:t>
            </a:r>
            <a:endParaRPr sz="3900">
              <a:uFill>
                <a:solidFill/>
              </a:uFill>
            </a:endParaRPr>
          </a:p>
          <a:p>
            <a:pPr lvl="0" marL="336665" indent="-226937">
              <a:defRPr sz="1800">
                <a:uFillTx/>
              </a:defRPr>
            </a:pPr>
            <a:r>
              <a:rPr sz="3900">
                <a:uFill>
                  <a:solidFill/>
                </a:uFill>
              </a:rPr>
              <a:t>Versatile software traffic merging/balancing using PF_RING.</a:t>
            </a:r>
            <a:endParaRPr sz="3900">
              <a:uFill>
                <a:solidFill/>
              </a:uFill>
            </a:endParaRPr>
          </a:p>
          <a:p>
            <a:pPr lvl="0" marL="336665" indent="-226937">
              <a:defRPr sz="1800">
                <a:uFillTx/>
              </a:defRPr>
            </a:pPr>
            <a:r>
              <a:rPr sz="3900">
                <a:uFill>
                  <a:solidFill/>
                </a:uFill>
              </a:rPr>
              <a:t>Permanent GTP traffic monitoring using the open-source nProbe application.</a:t>
            </a:r>
            <a:br>
              <a:rPr sz="3900">
                <a:uFill>
                  <a:solidFill/>
                </a:uFill>
              </a:rPr>
            </a:br>
            <a:r>
              <a:rPr sz="3900">
                <a:uFill>
                  <a:solidFill/>
                </a:uFill>
              </a:rPr>
              <a:t>Thanks to Wireshark and the open source ntop tools presented, it is possible to effectively analyse mobile traffic without using costly proprietary tools.</a:t>
            </a:r>
          </a:p>
        </p:txBody>
      </p:sp>
      <p:sp>
        <p:nvSpPr>
          <p:cNvPr id="410" name="Shape 41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uFillTx/>
              </a:defRPr>
            </a:pPr>
            <a:r>
              <a:rPr sz="5800">
                <a:uFill>
                  <a:solidFill/>
                </a:uFill>
              </a:rPr>
              <a:t>Let’s Start From The End…</a:t>
            </a:r>
          </a:p>
        </p:txBody>
      </p:sp>
      <p:sp>
        <p:nvSpPr>
          <p:cNvPr id="39" name="Shape 39"/>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0" name="pasted-image.png"/>
          <p:cNvPicPr/>
          <p:nvPr/>
        </p:nvPicPr>
        <p:blipFill>
          <a:blip r:embed="rId3">
            <a:extLst/>
          </a:blip>
          <a:stretch>
            <a:fillRect/>
          </a:stretch>
        </p:blipFill>
        <p:spPr>
          <a:xfrm>
            <a:off x="748754" y="2117318"/>
            <a:ext cx="11709401" cy="6543772"/>
          </a:xfrm>
          <a:prstGeom prst="rect">
            <a:avLst/>
          </a:prstGeom>
          <a:ln w="12700">
            <a:miter lim="400000"/>
          </a:ln>
        </p:spPr>
      </p:pic>
      <p:sp>
        <p:nvSpPr>
          <p:cNvPr id="41" name="Shape 41"/>
          <p:cNvSpPr/>
          <p:nvPr/>
        </p:nvSpPr>
        <p:spPr>
          <a:xfrm flipV="1">
            <a:off x="2016231" y="6832276"/>
            <a:ext cx="2005453" cy="566885"/>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42" name="Shape 42"/>
          <p:cNvSpPr/>
          <p:nvPr/>
        </p:nvSpPr>
        <p:spPr>
          <a:xfrm>
            <a:off x="296998" y="6743700"/>
            <a:ext cx="2288904"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600">
                <a:latin typeface="Helvetica"/>
                <a:ea typeface="Helvetica"/>
                <a:cs typeface="Helvetica"/>
                <a:sym typeface="Helvetica"/>
              </a:defRPr>
            </a:lvl1pPr>
          </a:lstStyle>
          <a:p>
            <a:pPr lvl="0">
              <a:defRPr sz="1800"/>
            </a:pPr>
            <a:r>
              <a:rPr sz="3600"/>
              <a:t>Who</a:t>
            </a:r>
          </a:p>
        </p:txBody>
      </p:sp>
      <p:sp>
        <p:nvSpPr>
          <p:cNvPr id="43" name="Shape 43"/>
          <p:cNvSpPr/>
          <p:nvPr/>
        </p:nvSpPr>
        <p:spPr>
          <a:xfrm>
            <a:off x="411298" y="7327900"/>
            <a:ext cx="2288904"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600">
                <a:latin typeface="Helvetica"/>
                <a:ea typeface="Helvetica"/>
                <a:cs typeface="Helvetica"/>
                <a:sym typeface="Helvetica"/>
              </a:defRPr>
            </a:lvl1pPr>
          </a:lstStyle>
          <a:p>
            <a:pPr lvl="0">
              <a:defRPr sz="1800"/>
            </a:pPr>
            <a:r>
              <a:rPr sz="3600"/>
              <a:t>Where</a:t>
            </a:r>
          </a:p>
        </p:txBody>
      </p:sp>
      <p:sp>
        <p:nvSpPr>
          <p:cNvPr id="44" name="Shape 44"/>
          <p:cNvSpPr/>
          <p:nvPr/>
        </p:nvSpPr>
        <p:spPr>
          <a:xfrm flipV="1">
            <a:off x="2350698" y="7530776"/>
            <a:ext cx="1874186" cy="411409"/>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45" name="Shape 45"/>
          <p:cNvSpPr/>
          <p:nvPr/>
        </p:nvSpPr>
        <p:spPr>
          <a:xfrm>
            <a:off x="6939098" y="2133600"/>
            <a:ext cx="2288904"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600">
                <a:latin typeface="Helvetica"/>
                <a:ea typeface="Helvetica"/>
                <a:cs typeface="Helvetica"/>
                <a:sym typeface="Helvetica"/>
              </a:defRPr>
            </a:lvl1pPr>
          </a:lstStyle>
          <a:p>
            <a:pPr lvl="0">
              <a:defRPr sz="1800"/>
            </a:pPr>
            <a:r>
              <a:rPr sz="3600"/>
              <a:t>What</a:t>
            </a:r>
          </a:p>
        </p:txBody>
      </p:sp>
      <p:sp>
        <p:nvSpPr>
          <p:cNvPr id="46" name="Shape 46"/>
          <p:cNvSpPr/>
          <p:nvPr/>
        </p:nvSpPr>
        <p:spPr>
          <a:xfrm flipH="1">
            <a:off x="6418758" y="2754035"/>
            <a:ext cx="980935" cy="408637"/>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47" name="Shape 47"/>
          <p:cNvSpPr/>
          <p:nvPr/>
        </p:nvSpPr>
        <p:spPr>
          <a:xfrm>
            <a:off x="4241800" y="3048000"/>
            <a:ext cx="2365326" cy="1270000"/>
          </a:xfrm>
          <a:prstGeom prst="rect">
            <a:avLst/>
          </a:prstGeom>
          <a:ln w="50800">
            <a:solidFill>
              <a:srgbClr val="FF2600">
                <a:alpha val="71000"/>
              </a:srgbClr>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48" name="Shape 48"/>
          <p:cNvSpPr/>
          <p:nvPr/>
        </p:nvSpPr>
        <p:spPr>
          <a:xfrm>
            <a:off x="4356100" y="6573728"/>
            <a:ext cx="6889155" cy="638573"/>
          </a:xfrm>
          <a:prstGeom prst="rect">
            <a:avLst/>
          </a:prstGeom>
          <a:ln w="50800">
            <a:solidFill>
              <a:srgbClr val="FF2600">
                <a:alpha val="71000"/>
              </a:srgbClr>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49" name="Shape 49"/>
          <p:cNvSpPr/>
          <p:nvPr/>
        </p:nvSpPr>
        <p:spPr>
          <a:xfrm>
            <a:off x="4356100" y="7284928"/>
            <a:ext cx="6889155" cy="863138"/>
          </a:xfrm>
          <a:prstGeom prst="rect">
            <a:avLst/>
          </a:prstGeom>
          <a:ln w="50800">
            <a:solidFill>
              <a:srgbClr val="FF2600">
                <a:alpha val="71000"/>
              </a:srgbClr>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50" name="Shape 50"/>
          <p:cNvSpPr/>
          <p:nvPr/>
        </p:nvSpPr>
        <p:spPr>
          <a:xfrm>
            <a:off x="1049244" y="8559800"/>
            <a:ext cx="10639612"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atin typeface="Helvetica"/>
                <a:ea typeface="Helvetica"/>
                <a:cs typeface="Helvetica"/>
                <a:sym typeface="Helvetica"/>
              </a:defRPr>
            </a:lvl1pPr>
          </a:lstStyle>
          <a:p>
            <a:pPr lvl="0">
              <a:defRPr sz="1800"/>
            </a:pPr>
            <a:r>
              <a:rPr sz="3000"/>
              <a:t>Important: All realtime, using open source software, at 10 Gbit.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a:defRPr sz="1800">
                <a:uFillTx/>
              </a:defRPr>
            </a:pPr>
            <a:r>
              <a:rPr sz="5800">
                <a:uFill>
                  <a:solidFill/>
                </a:uFill>
              </a:rPr>
              <a:t>Mobile Network Architecture</a:t>
            </a:r>
          </a:p>
        </p:txBody>
      </p:sp>
      <p:sp>
        <p:nvSpPr>
          <p:cNvPr id="53" name="Shape 53"/>
          <p:cNvSpPr/>
          <p:nvPr>
            <p:ph type="body" idx="1"/>
          </p:nvPr>
        </p:nvSpPr>
        <p:spPr>
          <a:prstGeom prst="rect">
            <a:avLst/>
          </a:prstGeom>
        </p:spPr>
        <p:txBody>
          <a:bodyPr/>
          <a:lstStyle/>
          <a:p>
            <a:pPr lvl="0">
              <a:defRPr sz="1800">
                <a:uFillTx/>
              </a:defRPr>
            </a:pPr>
            <a:r>
              <a:rPr sz="4400">
                <a:uFill>
                  <a:solidFill/>
                </a:uFill>
              </a:rPr>
              <a:t>Body Level One</a:t>
            </a:r>
            <a:endParaRPr sz="4400">
              <a:uFill>
                <a:solidFill/>
              </a:uFill>
            </a:endParaRPr>
          </a:p>
          <a:p>
            <a:pPr lvl="1">
              <a:defRPr sz="1800">
                <a:uFillTx/>
              </a:defRPr>
            </a:pPr>
            <a:r>
              <a:rPr sz="3800">
                <a:uFill>
                  <a:solidFill/>
                </a:uFill>
              </a:rPr>
              <a:t>Body Level Two</a:t>
            </a:r>
            <a:endParaRPr sz="3800">
              <a:uFill>
                <a:solidFill/>
              </a:uFill>
            </a:endParaRPr>
          </a:p>
          <a:p>
            <a:pPr lvl="2">
              <a:defRPr sz="1800">
                <a:uFillTx/>
              </a:defRPr>
            </a:pPr>
            <a:r>
              <a:rPr sz="3400">
                <a:uFill>
                  <a:solidFill/>
                </a:uFill>
              </a:rPr>
              <a:t>Body Level Three</a:t>
            </a:r>
            <a:endParaRPr sz="3400">
              <a:uFill>
                <a:solidFill/>
              </a:uFill>
            </a:endParaRPr>
          </a:p>
          <a:p>
            <a:pPr lvl="3">
              <a:defRPr sz="1800">
                <a:uFillTx/>
              </a:defRPr>
            </a:pPr>
            <a:r>
              <a:rPr sz="2800">
                <a:uFill>
                  <a:solidFill/>
                </a:uFill>
              </a:rPr>
              <a:t>Body Level Four</a:t>
            </a:r>
            <a:endParaRPr sz="2800">
              <a:uFill>
                <a:solidFill/>
              </a:uFill>
            </a:endParaRPr>
          </a:p>
          <a:p>
            <a:pPr lvl="4">
              <a:defRPr sz="1800">
                <a:uFillTx/>
              </a:defRPr>
            </a:pPr>
            <a:r>
              <a:rPr sz="2400">
                <a:uFill>
                  <a:solidFill/>
                </a:uFill>
              </a:rPr>
              <a:t>Body Level Five</a:t>
            </a:r>
          </a:p>
        </p:txBody>
      </p:sp>
      <p:sp>
        <p:nvSpPr>
          <p:cNvPr id="54" name="Shape 54"/>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55" name="pasted-image.png"/>
          <p:cNvPicPr/>
          <p:nvPr/>
        </p:nvPicPr>
        <p:blipFill>
          <a:blip r:embed="rId3">
            <a:extLst/>
          </a:blip>
          <a:srcRect l="0" t="0" r="0" b="0"/>
          <a:stretch>
            <a:fillRect/>
          </a:stretch>
        </p:blipFill>
        <p:spPr>
          <a:xfrm>
            <a:off x="812800" y="1985271"/>
            <a:ext cx="11011063" cy="5783058"/>
          </a:xfrm>
          <a:prstGeom prst="rect">
            <a:avLst/>
          </a:prstGeom>
          <a:ln w="12700">
            <a:miter lim="400000"/>
          </a:ln>
        </p:spPr>
      </p:pic>
      <p:sp>
        <p:nvSpPr>
          <p:cNvPr id="56" name="Shape 56"/>
          <p:cNvSpPr/>
          <p:nvPr/>
        </p:nvSpPr>
        <p:spPr>
          <a:xfrm flipH="1" flipV="1">
            <a:off x="4927600" y="7029263"/>
            <a:ext cx="538411" cy="1432970"/>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57" name="Shape 57"/>
          <p:cNvSpPr/>
          <p:nvPr/>
        </p:nvSpPr>
        <p:spPr>
          <a:xfrm flipV="1">
            <a:off x="5766502" y="7029326"/>
            <a:ext cx="1129599" cy="1424282"/>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58" name="Shape 58"/>
          <p:cNvSpPr/>
          <p:nvPr/>
        </p:nvSpPr>
        <p:spPr>
          <a:xfrm>
            <a:off x="2391229" y="3676174"/>
            <a:ext cx="6229145" cy="2834039"/>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59" name="Shape 59"/>
          <p:cNvSpPr/>
          <p:nvPr/>
        </p:nvSpPr>
        <p:spPr>
          <a:xfrm>
            <a:off x="2242615" y="3943272"/>
            <a:ext cx="3621214" cy="2520790"/>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60" name="Shape 60"/>
          <p:cNvSpPr/>
          <p:nvPr/>
        </p:nvSpPr>
        <p:spPr>
          <a:xfrm>
            <a:off x="37566" y="2743200"/>
            <a:ext cx="237596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latin typeface="Helvetica"/>
                <a:ea typeface="Helvetica"/>
                <a:cs typeface="Helvetica"/>
                <a:sym typeface="Helvetica"/>
              </a:rPr>
              <a:t>Monitoring</a:t>
            </a:r>
            <a:endParaRPr sz="3600">
              <a:latin typeface="Helvetica"/>
              <a:ea typeface="Helvetica"/>
              <a:cs typeface="Helvetica"/>
              <a:sym typeface="Helvetica"/>
            </a:endParaRPr>
          </a:p>
          <a:p>
            <a:pPr lvl="0">
              <a:defRPr sz="1800"/>
            </a:pPr>
            <a:r>
              <a:rPr sz="3600">
                <a:latin typeface="Helvetica"/>
                <a:ea typeface="Helvetica"/>
                <a:cs typeface="Helvetica"/>
                <a:sym typeface="Helvetica"/>
              </a:rPr>
              <a:t>Interfaces</a:t>
            </a:r>
          </a:p>
        </p:txBody>
      </p:sp>
      <p:sp>
        <p:nvSpPr>
          <p:cNvPr id="61" name="Shape 61"/>
          <p:cNvSpPr/>
          <p:nvPr/>
        </p:nvSpPr>
        <p:spPr>
          <a:xfrm>
            <a:off x="3120224" y="8460637"/>
            <a:ext cx="475101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atin typeface="Helvetica"/>
                <a:ea typeface="Helvetica"/>
                <a:cs typeface="Helvetica"/>
                <a:sym typeface="Helvetica"/>
              </a:defRPr>
            </a:lvl1pPr>
          </a:lstStyle>
          <a:p>
            <a:pPr lvl="0">
              <a:defRPr sz="1800"/>
            </a:pPr>
            <a:r>
              <a:rPr sz="3600"/>
              <a:t>Core Gateways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lvl1pPr>
              <a:defRPr sz="5700"/>
            </a:lvl1pPr>
          </a:lstStyle>
          <a:p>
            <a:pPr lvl="0">
              <a:defRPr sz="1800">
                <a:uFillTx/>
              </a:defRPr>
            </a:pPr>
            <a:r>
              <a:rPr sz="5700">
                <a:uFill>
                  <a:solidFill/>
                </a:uFill>
              </a:rPr>
              <a:t>GPRS Core Network Nodes [1/2]</a:t>
            </a:r>
          </a:p>
        </p:txBody>
      </p:sp>
      <p:sp>
        <p:nvSpPr>
          <p:cNvPr id="64" name="Shape 64"/>
          <p:cNvSpPr/>
          <p:nvPr>
            <p:ph type="body" idx="1"/>
          </p:nvPr>
        </p:nvSpPr>
        <p:spPr>
          <a:prstGeom prst="rect">
            <a:avLst/>
          </a:prstGeom>
        </p:spPr>
        <p:txBody>
          <a:bodyPr/>
          <a:lstStyle/>
          <a:p>
            <a:pPr lvl="0" marL="0" indent="0">
              <a:buSzTx/>
              <a:buNone/>
              <a:defRPr sz="1800">
                <a:uFillTx/>
              </a:defRPr>
            </a:pPr>
            <a:r>
              <a:rPr sz="4400">
                <a:uFill>
                  <a:solidFill/>
                </a:uFill>
              </a:rPr>
              <a:t>SGSN (Serving GPRS [General Packet Radio System] Support Node) is a node responsible for:</a:t>
            </a:r>
            <a:endParaRPr sz="4400">
              <a:uFill>
                <a:solidFill/>
              </a:uFill>
            </a:endParaRPr>
          </a:p>
          <a:p>
            <a:pPr lvl="1">
              <a:defRPr sz="1800">
                <a:uFillTx/>
              </a:defRPr>
            </a:pPr>
            <a:r>
              <a:rPr sz="3800">
                <a:uFill>
                  <a:solidFill/>
                </a:uFill>
              </a:rPr>
              <a:t>User authentication</a:t>
            </a:r>
            <a:endParaRPr sz="3800">
              <a:uFill>
                <a:solidFill/>
              </a:uFill>
            </a:endParaRPr>
          </a:p>
          <a:p>
            <a:pPr lvl="1">
              <a:defRPr sz="1800">
                <a:uFillTx/>
              </a:defRPr>
            </a:pPr>
            <a:r>
              <a:rPr sz="3800">
                <a:uFill>
                  <a:solidFill/>
                </a:uFill>
              </a:rPr>
              <a:t>Data session management including QoS (based on subscription type).</a:t>
            </a:r>
            <a:endParaRPr sz="3800">
              <a:uFill>
                <a:solidFill/>
              </a:uFill>
            </a:endParaRPr>
          </a:p>
          <a:p>
            <a:pPr lvl="1">
              <a:defRPr sz="1800">
                <a:uFillTx/>
              </a:defRPr>
            </a:pPr>
            <a:r>
              <a:rPr sz="3800">
                <a:uFill>
                  <a:solidFill/>
                </a:uFill>
              </a:rPr>
              <a:t>Gateway towards the radio access.</a:t>
            </a:r>
            <a:endParaRPr sz="3800">
              <a:uFill>
                <a:solidFill/>
              </a:uFill>
            </a:endParaRPr>
          </a:p>
          <a:p>
            <a:pPr lvl="1">
              <a:defRPr sz="1800">
                <a:uFillTx/>
              </a:defRPr>
            </a:pPr>
            <a:r>
              <a:rPr sz="3800">
                <a:uFill>
                  <a:solidFill/>
                </a:uFill>
              </a:rPr>
              <a:t>Traffic routing towards GGSN.</a:t>
            </a:r>
            <a:endParaRPr sz="3800">
              <a:uFill>
                <a:solidFill/>
              </a:uFill>
            </a:endParaRPr>
          </a:p>
          <a:p>
            <a:pPr lvl="1">
              <a:defRPr sz="1800">
                <a:uFillTx/>
              </a:defRPr>
            </a:pPr>
            <a:r>
              <a:rPr sz="3800">
                <a:uFill>
                  <a:solidFill/>
                </a:uFill>
              </a:rPr>
              <a:t>Management of roaming users.</a:t>
            </a:r>
          </a:p>
        </p:txBody>
      </p:sp>
      <p:sp>
        <p:nvSpPr>
          <p:cNvPr id="65" name="Shape 65"/>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