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8"/>
  </p:notesMasterIdLst>
  <p:sldIdLst>
    <p:sldId id="256" r:id="rId2"/>
    <p:sldId id="436" r:id="rId3"/>
    <p:sldId id="437" r:id="rId4"/>
    <p:sldId id="471" r:id="rId5"/>
    <p:sldId id="470" r:id="rId6"/>
    <p:sldId id="438" r:id="rId7"/>
    <p:sldId id="472" r:id="rId8"/>
    <p:sldId id="439" r:id="rId9"/>
    <p:sldId id="440" r:id="rId10"/>
    <p:sldId id="441" r:id="rId11"/>
    <p:sldId id="442" r:id="rId12"/>
    <p:sldId id="476" r:id="rId13"/>
    <p:sldId id="477" r:id="rId14"/>
    <p:sldId id="478" r:id="rId15"/>
    <p:sldId id="479" r:id="rId16"/>
    <p:sldId id="379" r:id="rId17"/>
    <p:sldId id="380" r:id="rId18"/>
    <p:sldId id="381" r:id="rId19"/>
    <p:sldId id="382" r:id="rId20"/>
    <p:sldId id="383" r:id="rId21"/>
    <p:sldId id="473" r:id="rId22"/>
    <p:sldId id="474" r:id="rId23"/>
    <p:sldId id="475" r:id="rId24"/>
    <p:sldId id="392" r:id="rId25"/>
    <p:sldId id="391" r:id="rId26"/>
    <p:sldId id="390" r:id="rId27"/>
    <p:sldId id="388" r:id="rId28"/>
    <p:sldId id="393" r:id="rId29"/>
    <p:sldId id="402" r:id="rId30"/>
    <p:sldId id="395" r:id="rId31"/>
    <p:sldId id="480" r:id="rId32"/>
    <p:sldId id="481" r:id="rId33"/>
    <p:sldId id="443" r:id="rId34"/>
    <p:sldId id="444" r:id="rId35"/>
    <p:sldId id="396" r:id="rId36"/>
    <p:sldId id="397" r:id="rId37"/>
    <p:sldId id="482" r:id="rId38"/>
    <p:sldId id="483" r:id="rId39"/>
    <p:sldId id="484" r:id="rId40"/>
    <p:sldId id="485" r:id="rId41"/>
    <p:sldId id="445" r:id="rId42"/>
    <p:sldId id="486" r:id="rId43"/>
    <p:sldId id="487" r:id="rId44"/>
    <p:sldId id="488" r:id="rId45"/>
    <p:sldId id="411" r:id="rId46"/>
    <p:sldId id="399" r:id="rId47"/>
    <p:sldId id="400" r:id="rId48"/>
    <p:sldId id="401" r:id="rId49"/>
    <p:sldId id="403" r:id="rId50"/>
    <p:sldId id="404" r:id="rId51"/>
    <p:sldId id="491" r:id="rId52"/>
    <p:sldId id="489" r:id="rId53"/>
    <p:sldId id="406" r:id="rId54"/>
    <p:sldId id="405" r:id="rId55"/>
    <p:sldId id="492" r:id="rId56"/>
    <p:sldId id="493" r:id="rId57"/>
    <p:sldId id="494" r:id="rId58"/>
    <p:sldId id="495" r:id="rId59"/>
    <p:sldId id="496" r:id="rId60"/>
    <p:sldId id="446" r:id="rId61"/>
    <p:sldId id="459" r:id="rId62"/>
    <p:sldId id="460" r:id="rId63"/>
    <p:sldId id="461" r:id="rId64"/>
    <p:sldId id="407" r:id="rId65"/>
    <p:sldId id="408" r:id="rId66"/>
    <p:sldId id="497" r:id="rId67"/>
    <p:sldId id="498" r:id="rId68"/>
    <p:sldId id="499" r:id="rId69"/>
    <p:sldId id="409" r:id="rId70"/>
    <p:sldId id="412" r:id="rId71"/>
    <p:sldId id="457" r:id="rId72"/>
    <p:sldId id="456" r:id="rId73"/>
    <p:sldId id="455" r:id="rId74"/>
    <p:sldId id="458" r:id="rId75"/>
    <p:sldId id="416" r:id="rId76"/>
    <p:sldId id="447" r:id="rId77"/>
    <p:sldId id="448" r:id="rId78"/>
    <p:sldId id="449" r:id="rId79"/>
    <p:sldId id="415" r:id="rId80"/>
    <p:sldId id="500" r:id="rId81"/>
    <p:sldId id="501" r:id="rId82"/>
    <p:sldId id="503" r:id="rId83"/>
    <p:sldId id="502" r:id="rId84"/>
    <p:sldId id="413" r:id="rId85"/>
    <p:sldId id="414" r:id="rId86"/>
    <p:sldId id="417" r:id="rId87"/>
    <p:sldId id="418" r:id="rId88"/>
    <p:sldId id="419" r:id="rId89"/>
    <p:sldId id="504" r:id="rId90"/>
    <p:sldId id="514" r:id="rId91"/>
    <p:sldId id="515" r:id="rId92"/>
    <p:sldId id="516" r:id="rId93"/>
    <p:sldId id="517" r:id="rId94"/>
    <p:sldId id="505" r:id="rId95"/>
    <p:sldId id="506" r:id="rId96"/>
    <p:sldId id="518" r:id="rId97"/>
    <p:sldId id="519" r:id="rId98"/>
    <p:sldId id="520" r:id="rId99"/>
    <p:sldId id="507" r:id="rId100"/>
    <p:sldId id="508" r:id="rId101"/>
    <p:sldId id="509" r:id="rId102"/>
    <p:sldId id="510" r:id="rId103"/>
    <p:sldId id="511" r:id="rId104"/>
    <p:sldId id="512" r:id="rId105"/>
    <p:sldId id="513" r:id="rId106"/>
    <p:sldId id="432" r:id="rId107"/>
    <p:sldId id="521" r:id="rId108"/>
    <p:sldId id="450" r:id="rId109"/>
    <p:sldId id="451" r:id="rId110"/>
    <p:sldId id="452" r:id="rId111"/>
    <p:sldId id="453" r:id="rId112"/>
    <p:sldId id="454" r:id="rId113"/>
    <p:sldId id="433" r:id="rId114"/>
    <p:sldId id="428" r:id="rId115"/>
    <p:sldId id="429" r:id="rId116"/>
    <p:sldId id="462" r:id="rId117"/>
    <p:sldId id="463" r:id="rId118"/>
    <p:sldId id="464" r:id="rId119"/>
    <p:sldId id="467" r:id="rId120"/>
    <p:sldId id="468" r:id="rId121"/>
    <p:sldId id="469" r:id="rId122"/>
    <p:sldId id="465" r:id="rId123"/>
    <p:sldId id="466" r:id="rId124"/>
    <p:sldId id="434" r:id="rId125"/>
    <p:sldId id="435" r:id="rId126"/>
    <p:sldId id="378" r:id="rId1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00F0"/>
    <a:srgbClr val="C0C0C0"/>
    <a:srgbClr val="000000"/>
    <a:srgbClr val="DDDDDD"/>
    <a:srgbClr val="FFFFFF"/>
    <a:srgbClr val="292929"/>
    <a:srgbClr val="1C1C1C"/>
    <a:srgbClr val="111111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6E0DB-73DB-4345-8FD1-78909A7EFA42}" type="datetimeFigureOut">
              <a:rPr lang="en-US" smtClean="0"/>
              <a:t>2012-10-03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640B7-FBB3-4D9D-9CEB-838A4E34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2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52400" y="609600"/>
            <a:ext cx="8839200" cy="54864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FontTx/>
              <a:buNone/>
              <a:defRPr sz="4800">
                <a:latin typeface="Constantia" pitchFamily="18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09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52400" y="609600"/>
            <a:ext cx="8839200" cy="54864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FontTx/>
              <a:buNone/>
              <a:defRPr sz="4800">
                <a:latin typeface="Candara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6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Inverse">
    <p:bg>
      <p:bgPr>
        <a:gradFill>
          <a:gsLst>
            <a:gs pos="0">
              <a:srgbClr val="FFFFFF"/>
            </a:gs>
            <a:gs pos="100000">
              <a:srgbClr val="C0C0C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52400" y="609600"/>
            <a:ext cx="8839200" cy="54864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FontTx/>
              <a:buNone/>
              <a:defRPr sz="4800" b="1">
                <a:solidFill>
                  <a:srgbClr val="000000"/>
                </a:solidFill>
                <a:latin typeface="Candara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6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8686800" cy="1470025"/>
          </a:xfrm>
        </p:spPr>
        <p:txBody>
          <a:bodyPr>
            <a:noAutofit/>
          </a:bodyPr>
          <a:lstStyle>
            <a:lvl1pPr>
              <a:defRPr sz="5400" b="1">
                <a:latin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C0C0C0"/>
                </a:solidFill>
                <a:latin typeface="Constant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25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100000">
              <a:srgbClr val="29292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08080"/>
                </a:solidFill>
                <a:latin typeface="Cronos Pro Display" pitchFamily="34" charset="0"/>
              </a:defRPr>
            </a:lvl1pPr>
          </a:lstStyle>
          <a:p>
            <a:fld id="{BC4876B8-7FD7-4CC5-B827-EDCA72432488}" type="datetimeFigureOut">
              <a:rPr lang="en-US" smtClean="0"/>
              <a:pPr/>
              <a:t>2012-10-03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08080"/>
                </a:solidFill>
                <a:latin typeface="Warnock Pro Captio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08080"/>
                </a:solidFill>
                <a:latin typeface="Warnock Pro Caption" pitchFamily="18" charset="0"/>
              </a:defRPr>
            </a:lvl1pPr>
          </a:lstStyle>
          <a:p>
            <a:fld id="{7877D201-028B-4CBF-B89F-EBED64136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33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3" r:id="rId2"/>
    <p:sldLayoutId id="2147483661" r:id="rId3"/>
    <p:sldLayoutId id="2147483649" r:id="rId4"/>
    <p:sldLayoutId id="2147483655" r:id="rId5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FFFF"/>
          </a:solidFill>
          <a:latin typeface="Constant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FFFF"/>
          </a:solidFill>
          <a:latin typeface="Constant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FFFF"/>
          </a:solidFill>
          <a:latin typeface="Constant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FFFF"/>
          </a:solidFill>
          <a:latin typeface="Constant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FFFF"/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00200"/>
            <a:ext cx="8686800" cy="2209800"/>
          </a:xfrm>
        </p:spPr>
        <p:txBody>
          <a:bodyPr>
            <a:noAutofit/>
          </a:bodyPr>
          <a:lstStyle/>
          <a:p>
            <a:r>
              <a:rPr lang="en-US" sz="4800" i="1" dirty="0" smtClean="0"/>
              <a:t>Softening the Network:</a:t>
            </a:r>
            <a:br>
              <a:rPr lang="en-US" sz="4800" i="1" dirty="0" smtClean="0"/>
            </a:br>
            <a:r>
              <a:rPr lang="en-US" sz="4800" i="1" dirty="0" smtClean="0"/>
              <a:t>Virtualization’s Final Frontier</a:t>
            </a:r>
            <a:endParaRPr lang="en-US" sz="4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905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Steve Riley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i="1" dirty="0" smtClean="0"/>
              <a:t>Technical Director, Office of the CTO</a:t>
            </a:r>
            <a:br>
              <a:rPr lang="en-US" sz="2000" i="1" dirty="0" smtClean="0"/>
            </a:br>
            <a:r>
              <a:rPr lang="en-US" sz="2000" i="1" dirty="0" smtClean="0"/>
              <a:t>Riverbed Technology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steve.riley@riverbed.com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http://blog.riverbed.com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61148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33400" y="1447800"/>
            <a:ext cx="3505200" cy="38862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PM-1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105400" y="1447800"/>
            <a:ext cx="3505200" cy="38862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PM-2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04900" y="18288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VM-1</a:t>
            </a:r>
            <a:endParaRPr lang="en-US" sz="28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17600" y="27432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VM-2</a:t>
            </a:r>
            <a:endParaRPr lang="en-US" sz="28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87600" y="18288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VM-3</a:t>
            </a:r>
            <a:endParaRPr lang="en-US" sz="28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00300" y="27432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VM-4</a:t>
            </a:r>
            <a:endParaRPr lang="en-US" sz="28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0" y="18288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VM-1</a:t>
            </a:r>
            <a:endParaRPr lang="en-US" sz="28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27700" y="27432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VM-2</a:t>
            </a:r>
            <a:endParaRPr lang="en-US" sz="28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997700" y="18288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VM-3</a:t>
            </a:r>
            <a:endParaRPr lang="en-US" sz="28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246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0.50417 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0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V="1">
            <a:off x="3289300" y="4419600"/>
            <a:ext cx="0" cy="76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03700" y="4419600"/>
            <a:ext cx="0" cy="1447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876800" y="4427855"/>
            <a:ext cx="0" cy="38099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905500" y="4437846"/>
            <a:ext cx="0" cy="1219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558708" y="5189854"/>
            <a:ext cx="937092" cy="10333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58708" y="5832008"/>
            <a:ext cx="375584" cy="1469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46208" y="5459262"/>
            <a:ext cx="489884" cy="3093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71600" y="4419600"/>
            <a:ext cx="6400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1" idx="4"/>
          </p:cNvCxnSpPr>
          <p:nvPr/>
        </p:nvCxnSpPr>
        <p:spPr>
          <a:xfrm>
            <a:off x="2286000" y="3810000"/>
            <a:ext cx="0" cy="62784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4" idx="4"/>
          </p:cNvCxnSpPr>
          <p:nvPr/>
        </p:nvCxnSpPr>
        <p:spPr>
          <a:xfrm>
            <a:off x="3124200" y="2743200"/>
            <a:ext cx="0" cy="1676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2" idx="4"/>
          </p:cNvCxnSpPr>
          <p:nvPr/>
        </p:nvCxnSpPr>
        <p:spPr>
          <a:xfrm>
            <a:off x="4495800" y="3581400"/>
            <a:ext cx="0" cy="838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5" idx="4"/>
          </p:cNvCxnSpPr>
          <p:nvPr/>
        </p:nvCxnSpPr>
        <p:spPr>
          <a:xfrm flipH="1">
            <a:off x="5636092" y="3048000"/>
            <a:ext cx="2708" cy="1371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3" idx="4"/>
          </p:cNvCxnSpPr>
          <p:nvPr/>
        </p:nvCxnSpPr>
        <p:spPr>
          <a:xfrm>
            <a:off x="6781800" y="39624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1" idx="7"/>
            <a:endCxn id="34" idx="3"/>
          </p:cNvCxnSpPr>
          <p:nvPr/>
        </p:nvCxnSpPr>
        <p:spPr>
          <a:xfrm flipV="1">
            <a:off x="2555408" y="2631608"/>
            <a:ext cx="299384" cy="5279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1" idx="6"/>
            <a:endCxn id="42" idx="2"/>
          </p:cNvCxnSpPr>
          <p:nvPr/>
        </p:nvCxnSpPr>
        <p:spPr>
          <a:xfrm flipV="1">
            <a:off x="2667000" y="3200400"/>
            <a:ext cx="1447800" cy="228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4" idx="6"/>
            <a:endCxn id="35" idx="2"/>
          </p:cNvCxnSpPr>
          <p:nvPr/>
        </p:nvCxnSpPr>
        <p:spPr>
          <a:xfrm>
            <a:off x="3505200" y="2362200"/>
            <a:ext cx="1752600" cy="30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2" idx="6"/>
            <a:endCxn id="43" idx="2"/>
          </p:cNvCxnSpPr>
          <p:nvPr/>
        </p:nvCxnSpPr>
        <p:spPr>
          <a:xfrm>
            <a:off x="4876800" y="3200400"/>
            <a:ext cx="152400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371600" y="1676400"/>
            <a:ext cx="6400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1" idx="0"/>
          </p:cNvCxnSpPr>
          <p:nvPr/>
        </p:nvCxnSpPr>
        <p:spPr>
          <a:xfrm flipV="1">
            <a:off x="2286000" y="1676400"/>
            <a:ext cx="0" cy="1371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4" idx="0"/>
          </p:cNvCxnSpPr>
          <p:nvPr/>
        </p:nvCxnSpPr>
        <p:spPr>
          <a:xfrm flipV="1">
            <a:off x="3124200" y="1676400"/>
            <a:ext cx="0" cy="30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2" idx="0"/>
          </p:cNvCxnSpPr>
          <p:nvPr/>
        </p:nvCxnSpPr>
        <p:spPr>
          <a:xfrm flipV="1">
            <a:off x="4495800" y="1676400"/>
            <a:ext cx="0" cy="1143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35" idx="0"/>
          </p:cNvCxnSpPr>
          <p:nvPr/>
        </p:nvCxnSpPr>
        <p:spPr>
          <a:xfrm flipH="1" flipV="1">
            <a:off x="5636092" y="1676400"/>
            <a:ext cx="2708" cy="609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43" idx="0"/>
          </p:cNvCxnSpPr>
          <p:nvPr/>
        </p:nvCxnSpPr>
        <p:spPr>
          <a:xfrm flipV="1">
            <a:off x="6781800" y="1676400"/>
            <a:ext cx="0" cy="1524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9" idx="2"/>
          </p:cNvCxnSpPr>
          <p:nvPr/>
        </p:nvCxnSpPr>
        <p:spPr>
          <a:xfrm>
            <a:off x="28638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23622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cxnSp>
        <p:nvCxnSpPr>
          <p:cNvPr id="72" name="Straight Connector 71"/>
          <p:cNvCxnSpPr>
            <a:stCxn id="73" idx="2"/>
          </p:cNvCxnSpPr>
          <p:nvPr/>
        </p:nvCxnSpPr>
        <p:spPr>
          <a:xfrm>
            <a:off x="40068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35052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cxnSp>
        <p:nvCxnSpPr>
          <p:cNvPr id="74" name="Straight Connector 73"/>
          <p:cNvCxnSpPr>
            <a:stCxn id="75" idx="2"/>
          </p:cNvCxnSpPr>
          <p:nvPr/>
        </p:nvCxnSpPr>
        <p:spPr>
          <a:xfrm>
            <a:off x="51371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46355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cxnSp>
        <p:nvCxnSpPr>
          <p:cNvPr id="76" name="Straight Connector 75"/>
          <p:cNvCxnSpPr>
            <a:stCxn id="77" idx="2"/>
          </p:cNvCxnSpPr>
          <p:nvPr/>
        </p:nvCxnSpPr>
        <p:spPr>
          <a:xfrm>
            <a:off x="62801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57785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sp>
        <p:nvSpPr>
          <p:cNvPr id="37" name="Flowchart: Summing Junction 36"/>
          <p:cNvSpPr/>
          <p:nvPr/>
        </p:nvSpPr>
        <p:spPr>
          <a:xfrm>
            <a:off x="2908300" y="51816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8" name="Flowchart: Summing Junction 37"/>
          <p:cNvSpPr/>
          <p:nvPr/>
        </p:nvSpPr>
        <p:spPr>
          <a:xfrm>
            <a:off x="3822700" y="58674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Flowchart: Summing Junction 38"/>
          <p:cNvSpPr/>
          <p:nvPr/>
        </p:nvSpPr>
        <p:spPr>
          <a:xfrm>
            <a:off x="4495800" y="48133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0" name="Flowchart: Summing Junction 39"/>
          <p:cNvSpPr/>
          <p:nvPr/>
        </p:nvSpPr>
        <p:spPr>
          <a:xfrm>
            <a:off x="5537200" y="56642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4" name="Flowchart: Summing Junction 33"/>
          <p:cNvSpPr/>
          <p:nvPr/>
        </p:nvSpPr>
        <p:spPr>
          <a:xfrm>
            <a:off x="2743200" y="19812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5" name="Flowchart: Summing Junction 34"/>
          <p:cNvSpPr/>
          <p:nvPr/>
        </p:nvSpPr>
        <p:spPr>
          <a:xfrm>
            <a:off x="5257800" y="22860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1" name="Flowchart: Summing Junction 40"/>
          <p:cNvSpPr/>
          <p:nvPr/>
        </p:nvSpPr>
        <p:spPr>
          <a:xfrm>
            <a:off x="1905000" y="30480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2" name="Flowchart: Summing Junction 41"/>
          <p:cNvSpPr/>
          <p:nvPr/>
        </p:nvSpPr>
        <p:spPr>
          <a:xfrm>
            <a:off x="4114800" y="28194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3" name="Flowchart: Summing Junction 42"/>
          <p:cNvSpPr/>
          <p:nvPr/>
        </p:nvSpPr>
        <p:spPr>
          <a:xfrm>
            <a:off x="6400800" y="32004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04800" y="1991261"/>
            <a:ext cx="125867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“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656722" y="1981200"/>
            <a:ext cx="125867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4286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virtual IP</a:t>
            </a:r>
          </a:p>
          <a:p>
            <a:r>
              <a:rPr lang="en-US" dirty="0" smtClean="0"/>
              <a:t>virtual MAC</a:t>
            </a: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857353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route my packets/frames</a:t>
            </a:r>
          </a:p>
          <a:p>
            <a:r>
              <a:rPr lang="en-US" dirty="0" smtClean="0"/>
              <a:t>without collisions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44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move v-net</a:t>
            </a:r>
          </a:p>
          <a:p>
            <a:r>
              <a:rPr lang="en-US" dirty="0" smtClean="0"/>
              <a:t>without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631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tear down when finished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11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separately alter</a:t>
            </a:r>
          </a:p>
          <a:p>
            <a:r>
              <a:rPr lang="en-US" dirty="0" smtClean="0"/>
              <a:t>physical and virtual</a:t>
            </a:r>
          </a:p>
          <a:p>
            <a:r>
              <a:rPr lang="en-US" dirty="0" smtClean="0"/>
              <a:t>topologies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558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i="1" dirty="0" smtClean="0"/>
              <a:t>consider:</a:t>
            </a:r>
            <a:endParaRPr lang="en-US" dirty="0" smtClean="0"/>
          </a:p>
          <a:p>
            <a:r>
              <a:rPr lang="en-US" dirty="0" smtClean="0"/>
              <a:t>on-demand HA/DR</a:t>
            </a:r>
          </a:p>
        </p:txBody>
      </p:sp>
    </p:spTree>
    <p:extLst>
      <p:ext uri="{BB962C8B-B14F-4D97-AF65-F5344CB8AC3E}">
        <p14:creationId xmlns:p14="http://schemas.microsoft.com/office/powerpoint/2010/main" val="405638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i="1" dirty="0" smtClean="0"/>
              <a:t>consider:</a:t>
            </a:r>
            <a:endParaRPr lang="en-US" dirty="0" smtClean="0"/>
          </a:p>
          <a:p>
            <a:r>
              <a:rPr lang="en-US" dirty="0" smtClean="0"/>
              <a:t>on-demand HA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72943" y="3378200"/>
            <a:ext cx="10342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Constantia" pitchFamily="18" charset="0"/>
                <a:cs typeface="Consolas" pitchFamily="49" charset="0"/>
              </a:rPr>
              <a:t>DR</a:t>
            </a:r>
          </a:p>
        </p:txBody>
      </p:sp>
    </p:spTree>
    <p:extLst>
      <p:ext uri="{BB962C8B-B14F-4D97-AF65-F5344CB8AC3E}">
        <p14:creationId xmlns:p14="http://schemas.microsoft.com/office/powerpoint/2010/main" val="17889662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SDN (*) manages state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4605" y="5905500"/>
            <a:ext cx="3744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latin typeface="Constantia" pitchFamily="18" charset="0"/>
                <a:cs typeface="Consolas" pitchFamily="49" charset="0"/>
              </a:rPr>
              <a:t>* As defined previously</a:t>
            </a:r>
          </a:p>
        </p:txBody>
      </p:sp>
    </p:spTree>
    <p:extLst>
      <p:ext uri="{BB962C8B-B14F-4D97-AF65-F5344CB8AC3E}">
        <p14:creationId xmlns:p14="http://schemas.microsoft.com/office/powerpoint/2010/main" val="3966194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V="1">
            <a:off x="3289300" y="4419600"/>
            <a:ext cx="0" cy="76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03700" y="4419600"/>
            <a:ext cx="0" cy="1447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876800" y="4427855"/>
            <a:ext cx="0" cy="38099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905500" y="4437846"/>
            <a:ext cx="0" cy="1219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558708" y="5189854"/>
            <a:ext cx="937092" cy="10333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58708" y="5832008"/>
            <a:ext cx="375584" cy="1469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46208" y="5459262"/>
            <a:ext cx="489884" cy="3093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71600" y="4419600"/>
            <a:ext cx="6400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1" idx="4"/>
          </p:cNvCxnSpPr>
          <p:nvPr/>
        </p:nvCxnSpPr>
        <p:spPr>
          <a:xfrm>
            <a:off x="2286000" y="3810000"/>
            <a:ext cx="0" cy="62784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4" idx="4"/>
          </p:cNvCxnSpPr>
          <p:nvPr/>
        </p:nvCxnSpPr>
        <p:spPr>
          <a:xfrm>
            <a:off x="3124200" y="2743200"/>
            <a:ext cx="0" cy="1676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2" idx="4"/>
          </p:cNvCxnSpPr>
          <p:nvPr/>
        </p:nvCxnSpPr>
        <p:spPr>
          <a:xfrm>
            <a:off x="4495800" y="3581400"/>
            <a:ext cx="0" cy="838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5" idx="4"/>
          </p:cNvCxnSpPr>
          <p:nvPr/>
        </p:nvCxnSpPr>
        <p:spPr>
          <a:xfrm flipH="1">
            <a:off x="5636092" y="3048000"/>
            <a:ext cx="2708" cy="1371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3" idx="4"/>
          </p:cNvCxnSpPr>
          <p:nvPr/>
        </p:nvCxnSpPr>
        <p:spPr>
          <a:xfrm>
            <a:off x="6781800" y="39624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1" idx="7"/>
            <a:endCxn id="34" idx="3"/>
          </p:cNvCxnSpPr>
          <p:nvPr/>
        </p:nvCxnSpPr>
        <p:spPr>
          <a:xfrm flipV="1">
            <a:off x="2555408" y="2631608"/>
            <a:ext cx="299384" cy="5279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1" idx="6"/>
            <a:endCxn id="42" idx="2"/>
          </p:cNvCxnSpPr>
          <p:nvPr/>
        </p:nvCxnSpPr>
        <p:spPr>
          <a:xfrm flipV="1">
            <a:off x="2667000" y="3200400"/>
            <a:ext cx="1447800" cy="228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4" idx="6"/>
            <a:endCxn id="35" idx="2"/>
          </p:cNvCxnSpPr>
          <p:nvPr/>
        </p:nvCxnSpPr>
        <p:spPr>
          <a:xfrm>
            <a:off x="3505200" y="2362200"/>
            <a:ext cx="1752600" cy="30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2" idx="6"/>
            <a:endCxn id="43" idx="2"/>
          </p:cNvCxnSpPr>
          <p:nvPr/>
        </p:nvCxnSpPr>
        <p:spPr>
          <a:xfrm>
            <a:off x="4876800" y="3200400"/>
            <a:ext cx="152400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371600" y="1676400"/>
            <a:ext cx="6400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1" idx="0"/>
          </p:cNvCxnSpPr>
          <p:nvPr/>
        </p:nvCxnSpPr>
        <p:spPr>
          <a:xfrm flipV="1">
            <a:off x="2286000" y="1676400"/>
            <a:ext cx="0" cy="1371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4" idx="0"/>
          </p:cNvCxnSpPr>
          <p:nvPr/>
        </p:nvCxnSpPr>
        <p:spPr>
          <a:xfrm flipV="1">
            <a:off x="3124200" y="1676400"/>
            <a:ext cx="0" cy="30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2" idx="0"/>
          </p:cNvCxnSpPr>
          <p:nvPr/>
        </p:nvCxnSpPr>
        <p:spPr>
          <a:xfrm flipV="1">
            <a:off x="4495800" y="1676400"/>
            <a:ext cx="0" cy="1143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35" idx="0"/>
          </p:cNvCxnSpPr>
          <p:nvPr/>
        </p:nvCxnSpPr>
        <p:spPr>
          <a:xfrm flipH="1" flipV="1">
            <a:off x="5636092" y="1676400"/>
            <a:ext cx="2708" cy="609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43" idx="0"/>
          </p:cNvCxnSpPr>
          <p:nvPr/>
        </p:nvCxnSpPr>
        <p:spPr>
          <a:xfrm flipV="1">
            <a:off x="6781800" y="1676400"/>
            <a:ext cx="0" cy="1524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9" idx="2"/>
          </p:cNvCxnSpPr>
          <p:nvPr/>
        </p:nvCxnSpPr>
        <p:spPr>
          <a:xfrm>
            <a:off x="28638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23622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cxnSp>
        <p:nvCxnSpPr>
          <p:cNvPr id="72" name="Straight Connector 71"/>
          <p:cNvCxnSpPr>
            <a:stCxn id="73" idx="2"/>
          </p:cNvCxnSpPr>
          <p:nvPr/>
        </p:nvCxnSpPr>
        <p:spPr>
          <a:xfrm>
            <a:off x="40068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35052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cxnSp>
        <p:nvCxnSpPr>
          <p:cNvPr id="74" name="Straight Connector 73"/>
          <p:cNvCxnSpPr>
            <a:stCxn id="75" idx="2"/>
          </p:cNvCxnSpPr>
          <p:nvPr/>
        </p:nvCxnSpPr>
        <p:spPr>
          <a:xfrm>
            <a:off x="51371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46355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cxnSp>
        <p:nvCxnSpPr>
          <p:cNvPr id="76" name="Straight Connector 75"/>
          <p:cNvCxnSpPr>
            <a:stCxn id="77" idx="2"/>
          </p:cNvCxnSpPr>
          <p:nvPr/>
        </p:nvCxnSpPr>
        <p:spPr>
          <a:xfrm>
            <a:off x="62801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57785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sp>
        <p:nvSpPr>
          <p:cNvPr id="37" name="Flowchart: Summing Junction 36"/>
          <p:cNvSpPr/>
          <p:nvPr/>
        </p:nvSpPr>
        <p:spPr>
          <a:xfrm>
            <a:off x="2908300" y="51816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8" name="Flowchart: Summing Junction 37"/>
          <p:cNvSpPr/>
          <p:nvPr/>
        </p:nvSpPr>
        <p:spPr>
          <a:xfrm>
            <a:off x="3822700" y="58674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Flowchart: Summing Junction 38"/>
          <p:cNvSpPr/>
          <p:nvPr/>
        </p:nvSpPr>
        <p:spPr>
          <a:xfrm>
            <a:off x="4495800" y="48133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0" name="Flowchart: Summing Junction 39"/>
          <p:cNvSpPr/>
          <p:nvPr/>
        </p:nvSpPr>
        <p:spPr>
          <a:xfrm>
            <a:off x="5537200" y="56642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4" name="Flowchart: Summing Junction 33"/>
          <p:cNvSpPr/>
          <p:nvPr/>
        </p:nvSpPr>
        <p:spPr>
          <a:xfrm>
            <a:off x="2743200" y="19812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5" name="Flowchart: Summing Junction 34"/>
          <p:cNvSpPr/>
          <p:nvPr/>
        </p:nvSpPr>
        <p:spPr>
          <a:xfrm>
            <a:off x="5257800" y="22860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1" name="Flowchart: Summing Junction 40"/>
          <p:cNvSpPr/>
          <p:nvPr/>
        </p:nvSpPr>
        <p:spPr>
          <a:xfrm>
            <a:off x="1905000" y="30480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2" name="Flowchart: Summing Junction 41"/>
          <p:cNvSpPr/>
          <p:nvPr/>
        </p:nvSpPr>
        <p:spPr>
          <a:xfrm>
            <a:off x="4114800" y="28194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3" name="Flowchart: Summing Junction 42"/>
          <p:cNvSpPr/>
          <p:nvPr/>
        </p:nvSpPr>
        <p:spPr>
          <a:xfrm>
            <a:off x="6400800" y="32004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04800" y="1991261"/>
            <a:ext cx="125867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“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656722" y="1981200"/>
            <a:ext cx="125867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3239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">
        <p:fade/>
      </p:transition>
    </mc:Choice>
    <mc:Fallback>
      <p:transition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meets needs</a:t>
            </a:r>
          </a:p>
        </p:txBody>
      </p:sp>
    </p:spTree>
    <p:extLst>
      <p:ext uri="{BB962C8B-B14F-4D97-AF65-F5344CB8AC3E}">
        <p14:creationId xmlns:p14="http://schemas.microsoft.com/office/powerpoint/2010/main" val="2806349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V="1">
            <a:off x="3289300" y="4419600"/>
            <a:ext cx="0" cy="76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03700" y="4419600"/>
            <a:ext cx="0" cy="1447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876800" y="4427855"/>
            <a:ext cx="0" cy="38099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905500" y="4437846"/>
            <a:ext cx="0" cy="1219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558708" y="5189854"/>
            <a:ext cx="937092" cy="10333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58708" y="5832008"/>
            <a:ext cx="375584" cy="1469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46208" y="5459262"/>
            <a:ext cx="489884" cy="3093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71600" y="4419600"/>
            <a:ext cx="6400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4" idx="4"/>
          </p:cNvCxnSpPr>
          <p:nvPr/>
        </p:nvCxnSpPr>
        <p:spPr>
          <a:xfrm>
            <a:off x="3124200" y="2743200"/>
            <a:ext cx="0" cy="1676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2" idx="4"/>
          </p:cNvCxnSpPr>
          <p:nvPr/>
        </p:nvCxnSpPr>
        <p:spPr>
          <a:xfrm>
            <a:off x="4495800" y="3581400"/>
            <a:ext cx="0" cy="838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5" idx="4"/>
          </p:cNvCxnSpPr>
          <p:nvPr/>
        </p:nvCxnSpPr>
        <p:spPr>
          <a:xfrm flipH="1">
            <a:off x="5636092" y="3048000"/>
            <a:ext cx="2708" cy="1371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3" idx="4"/>
          </p:cNvCxnSpPr>
          <p:nvPr/>
        </p:nvCxnSpPr>
        <p:spPr>
          <a:xfrm>
            <a:off x="6781800" y="39624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4" idx="5"/>
            <a:endCxn id="42" idx="2"/>
          </p:cNvCxnSpPr>
          <p:nvPr/>
        </p:nvCxnSpPr>
        <p:spPr>
          <a:xfrm>
            <a:off x="3393608" y="2631608"/>
            <a:ext cx="721192" cy="56879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4" idx="6"/>
            <a:endCxn id="35" idx="2"/>
          </p:cNvCxnSpPr>
          <p:nvPr/>
        </p:nvCxnSpPr>
        <p:spPr>
          <a:xfrm>
            <a:off x="3505200" y="2362200"/>
            <a:ext cx="1752600" cy="30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2" idx="6"/>
            <a:endCxn id="43" idx="2"/>
          </p:cNvCxnSpPr>
          <p:nvPr/>
        </p:nvCxnSpPr>
        <p:spPr>
          <a:xfrm>
            <a:off x="4876800" y="3200400"/>
            <a:ext cx="152400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371600" y="1676400"/>
            <a:ext cx="6400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4" idx="0"/>
          </p:cNvCxnSpPr>
          <p:nvPr/>
        </p:nvCxnSpPr>
        <p:spPr>
          <a:xfrm flipV="1">
            <a:off x="3124200" y="1676400"/>
            <a:ext cx="0" cy="30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2" idx="0"/>
          </p:cNvCxnSpPr>
          <p:nvPr/>
        </p:nvCxnSpPr>
        <p:spPr>
          <a:xfrm flipV="1">
            <a:off x="4495800" y="1676400"/>
            <a:ext cx="0" cy="1143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35" idx="0"/>
          </p:cNvCxnSpPr>
          <p:nvPr/>
        </p:nvCxnSpPr>
        <p:spPr>
          <a:xfrm flipH="1" flipV="1">
            <a:off x="5636092" y="1676400"/>
            <a:ext cx="2708" cy="609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43" idx="0"/>
          </p:cNvCxnSpPr>
          <p:nvPr/>
        </p:nvCxnSpPr>
        <p:spPr>
          <a:xfrm flipV="1">
            <a:off x="6781800" y="1676400"/>
            <a:ext cx="0" cy="1524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9" idx="2"/>
          </p:cNvCxnSpPr>
          <p:nvPr/>
        </p:nvCxnSpPr>
        <p:spPr>
          <a:xfrm>
            <a:off x="28638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23622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cxnSp>
        <p:nvCxnSpPr>
          <p:cNvPr id="72" name="Straight Connector 71"/>
          <p:cNvCxnSpPr>
            <a:stCxn id="73" idx="2"/>
          </p:cNvCxnSpPr>
          <p:nvPr/>
        </p:nvCxnSpPr>
        <p:spPr>
          <a:xfrm>
            <a:off x="40068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35052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cxnSp>
        <p:nvCxnSpPr>
          <p:cNvPr id="74" name="Straight Connector 73"/>
          <p:cNvCxnSpPr>
            <a:stCxn id="75" idx="2"/>
          </p:cNvCxnSpPr>
          <p:nvPr/>
        </p:nvCxnSpPr>
        <p:spPr>
          <a:xfrm>
            <a:off x="51371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46355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cxnSp>
        <p:nvCxnSpPr>
          <p:cNvPr id="76" name="Straight Connector 75"/>
          <p:cNvCxnSpPr>
            <a:stCxn id="77" idx="2"/>
          </p:cNvCxnSpPr>
          <p:nvPr/>
        </p:nvCxnSpPr>
        <p:spPr>
          <a:xfrm>
            <a:off x="62801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57785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sp>
        <p:nvSpPr>
          <p:cNvPr id="37" name="Flowchart: Summing Junction 36"/>
          <p:cNvSpPr/>
          <p:nvPr/>
        </p:nvSpPr>
        <p:spPr>
          <a:xfrm>
            <a:off x="2908300" y="51816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8" name="Flowchart: Summing Junction 37"/>
          <p:cNvSpPr/>
          <p:nvPr/>
        </p:nvSpPr>
        <p:spPr>
          <a:xfrm>
            <a:off x="3822700" y="58674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Flowchart: Summing Junction 38"/>
          <p:cNvSpPr/>
          <p:nvPr/>
        </p:nvSpPr>
        <p:spPr>
          <a:xfrm>
            <a:off x="4495800" y="48133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0" name="Flowchart: Summing Junction 39"/>
          <p:cNvSpPr/>
          <p:nvPr/>
        </p:nvSpPr>
        <p:spPr>
          <a:xfrm>
            <a:off x="5537200" y="56642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4" name="Flowchart: Summing Junction 33"/>
          <p:cNvSpPr/>
          <p:nvPr/>
        </p:nvSpPr>
        <p:spPr>
          <a:xfrm>
            <a:off x="2743200" y="19812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5" name="Flowchart: Summing Junction 34"/>
          <p:cNvSpPr/>
          <p:nvPr/>
        </p:nvSpPr>
        <p:spPr>
          <a:xfrm>
            <a:off x="5257800" y="22860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2" name="Flowchart: Summing Junction 41"/>
          <p:cNvSpPr/>
          <p:nvPr/>
        </p:nvSpPr>
        <p:spPr>
          <a:xfrm>
            <a:off x="4114800" y="28194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3" name="Flowchart: Summing Junction 42"/>
          <p:cNvSpPr/>
          <p:nvPr/>
        </p:nvSpPr>
        <p:spPr>
          <a:xfrm>
            <a:off x="6400800" y="32004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04800" y="1991261"/>
            <a:ext cx="125867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“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656722" y="1981200"/>
            <a:ext cx="125867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”</a:t>
            </a:r>
          </a:p>
        </p:txBody>
      </p:sp>
      <p:sp>
        <p:nvSpPr>
          <p:cNvPr id="45" name="Flowchart: Summing Junction 44"/>
          <p:cNvSpPr/>
          <p:nvPr/>
        </p:nvSpPr>
        <p:spPr>
          <a:xfrm>
            <a:off x="6629400" y="49530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>
            <a:stCxn id="45" idx="0"/>
          </p:cNvCxnSpPr>
          <p:nvPr/>
        </p:nvCxnSpPr>
        <p:spPr>
          <a:xfrm flipV="1">
            <a:off x="7010400" y="4419600"/>
            <a:ext cx="0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5" idx="2"/>
            <a:endCxn id="39" idx="6"/>
          </p:cNvCxnSpPr>
          <p:nvPr/>
        </p:nvCxnSpPr>
        <p:spPr>
          <a:xfrm flipH="1" flipV="1">
            <a:off x="5257800" y="5194300"/>
            <a:ext cx="1371600" cy="1397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5" idx="3"/>
            <a:endCxn id="40" idx="7"/>
          </p:cNvCxnSpPr>
          <p:nvPr/>
        </p:nvCxnSpPr>
        <p:spPr>
          <a:xfrm flipH="1">
            <a:off x="6187608" y="5603408"/>
            <a:ext cx="553384" cy="1723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288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1000">
        <p:fade/>
      </p:transition>
    </mc:Choice>
    <mc:Fallback>
      <p:transition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V="1">
            <a:off x="3289300" y="4419600"/>
            <a:ext cx="0" cy="76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209800" y="4419600"/>
            <a:ext cx="0" cy="1447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711700" y="4437846"/>
            <a:ext cx="0" cy="1219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5" idx="2"/>
          </p:cNvCxnSpPr>
          <p:nvPr/>
        </p:nvCxnSpPr>
        <p:spPr>
          <a:xfrm flipH="1" flipV="1">
            <a:off x="3558708" y="5293192"/>
            <a:ext cx="3070692" cy="408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71600" y="4419600"/>
            <a:ext cx="6400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4" idx="4"/>
          </p:cNvCxnSpPr>
          <p:nvPr/>
        </p:nvCxnSpPr>
        <p:spPr>
          <a:xfrm>
            <a:off x="2514600" y="2743200"/>
            <a:ext cx="0" cy="1676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2" idx="4"/>
          </p:cNvCxnSpPr>
          <p:nvPr/>
        </p:nvCxnSpPr>
        <p:spPr>
          <a:xfrm>
            <a:off x="3886200" y="3581400"/>
            <a:ext cx="0" cy="838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5" idx="4"/>
          </p:cNvCxnSpPr>
          <p:nvPr/>
        </p:nvCxnSpPr>
        <p:spPr>
          <a:xfrm flipH="1">
            <a:off x="6398092" y="3048000"/>
            <a:ext cx="2708" cy="1371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4" idx="5"/>
            <a:endCxn id="42" idx="2"/>
          </p:cNvCxnSpPr>
          <p:nvPr/>
        </p:nvCxnSpPr>
        <p:spPr>
          <a:xfrm>
            <a:off x="2784008" y="2631608"/>
            <a:ext cx="721192" cy="56879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4" idx="6"/>
            <a:endCxn id="35" idx="1"/>
          </p:cNvCxnSpPr>
          <p:nvPr/>
        </p:nvCxnSpPr>
        <p:spPr>
          <a:xfrm>
            <a:off x="2895600" y="2362200"/>
            <a:ext cx="3235792" cy="3539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371600" y="1676400"/>
            <a:ext cx="6400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4" idx="0"/>
          </p:cNvCxnSpPr>
          <p:nvPr/>
        </p:nvCxnSpPr>
        <p:spPr>
          <a:xfrm flipV="1">
            <a:off x="2514600" y="1676400"/>
            <a:ext cx="0" cy="30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2" idx="0"/>
          </p:cNvCxnSpPr>
          <p:nvPr/>
        </p:nvCxnSpPr>
        <p:spPr>
          <a:xfrm flipV="1">
            <a:off x="3886200" y="1676400"/>
            <a:ext cx="0" cy="1143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35" idx="0"/>
          </p:cNvCxnSpPr>
          <p:nvPr/>
        </p:nvCxnSpPr>
        <p:spPr>
          <a:xfrm flipH="1" flipV="1">
            <a:off x="6398092" y="1676400"/>
            <a:ext cx="2708" cy="609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9" idx="2"/>
          </p:cNvCxnSpPr>
          <p:nvPr/>
        </p:nvCxnSpPr>
        <p:spPr>
          <a:xfrm>
            <a:off x="28638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23622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cxnSp>
        <p:nvCxnSpPr>
          <p:cNvPr id="72" name="Straight Connector 71"/>
          <p:cNvCxnSpPr>
            <a:stCxn id="73" idx="2"/>
          </p:cNvCxnSpPr>
          <p:nvPr/>
        </p:nvCxnSpPr>
        <p:spPr>
          <a:xfrm>
            <a:off x="40068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35052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cxnSp>
        <p:nvCxnSpPr>
          <p:cNvPr id="74" name="Straight Connector 73"/>
          <p:cNvCxnSpPr>
            <a:stCxn id="75" idx="2"/>
          </p:cNvCxnSpPr>
          <p:nvPr/>
        </p:nvCxnSpPr>
        <p:spPr>
          <a:xfrm>
            <a:off x="51371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46355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cxnSp>
        <p:nvCxnSpPr>
          <p:cNvPr id="76" name="Straight Connector 75"/>
          <p:cNvCxnSpPr>
            <a:stCxn id="77" idx="2"/>
          </p:cNvCxnSpPr>
          <p:nvPr/>
        </p:nvCxnSpPr>
        <p:spPr>
          <a:xfrm>
            <a:off x="6280150" y="1295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5778500" y="685800"/>
            <a:ext cx="10033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sp>
        <p:nvSpPr>
          <p:cNvPr id="37" name="Flowchart: Summing Junction 36"/>
          <p:cNvSpPr/>
          <p:nvPr/>
        </p:nvSpPr>
        <p:spPr>
          <a:xfrm>
            <a:off x="2908300" y="51816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8" name="Flowchart: Summing Junction 37"/>
          <p:cNvSpPr/>
          <p:nvPr/>
        </p:nvSpPr>
        <p:spPr>
          <a:xfrm>
            <a:off x="1828800" y="58674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0" name="Flowchart: Summing Junction 39"/>
          <p:cNvSpPr/>
          <p:nvPr/>
        </p:nvSpPr>
        <p:spPr>
          <a:xfrm>
            <a:off x="4343400" y="56642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4" name="Flowchart: Summing Junction 33"/>
          <p:cNvSpPr/>
          <p:nvPr/>
        </p:nvSpPr>
        <p:spPr>
          <a:xfrm>
            <a:off x="2133600" y="19812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5" name="Flowchart: Summing Junction 34"/>
          <p:cNvSpPr/>
          <p:nvPr/>
        </p:nvSpPr>
        <p:spPr>
          <a:xfrm>
            <a:off x="6019800" y="22860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2" name="Flowchart: Summing Junction 41"/>
          <p:cNvSpPr/>
          <p:nvPr/>
        </p:nvSpPr>
        <p:spPr>
          <a:xfrm>
            <a:off x="3505200" y="28194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04800" y="1991261"/>
            <a:ext cx="125867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“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656722" y="1981200"/>
            <a:ext cx="125867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”</a:t>
            </a:r>
          </a:p>
        </p:txBody>
      </p:sp>
      <p:sp>
        <p:nvSpPr>
          <p:cNvPr id="45" name="Flowchart: Summing Junction 44"/>
          <p:cNvSpPr/>
          <p:nvPr/>
        </p:nvSpPr>
        <p:spPr>
          <a:xfrm>
            <a:off x="6629400" y="49530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>
            <a:stCxn id="45" idx="0"/>
          </p:cNvCxnSpPr>
          <p:nvPr/>
        </p:nvCxnSpPr>
        <p:spPr>
          <a:xfrm flipV="1">
            <a:off x="7010400" y="4419600"/>
            <a:ext cx="0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5" idx="3"/>
            <a:endCxn id="40" idx="7"/>
          </p:cNvCxnSpPr>
          <p:nvPr/>
        </p:nvCxnSpPr>
        <p:spPr>
          <a:xfrm flipH="1">
            <a:off x="4993808" y="5603408"/>
            <a:ext cx="1747184" cy="1723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Summing Junction 45"/>
          <p:cNvSpPr/>
          <p:nvPr/>
        </p:nvSpPr>
        <p:spPr>
          <a:xfrm>
            <a:off x="4800600" y="3276600"/>
            <a:ext cx="762000" cy="762000"/>
          </a:xfrm>
          <a:prstGeom prst="flowChartSummingJunction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" name="Straight Connector 2"/>
          <p:cNvCxnSpPr>
            <a:stCxn id="46" idx="4"/>
          </p:cNvCxnSpPr>
          <p:nvPr/>
        </p:nvCxnSpPr>
        <p:spPr>
          <a:xfrm>
            <a:off x="5181600" y="4038600"/>
            <a:ext cx="0" cy="389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5" idx="2"/>
            <a:endCxn id="42" idx="6"/>
          </p:cNvCxnSpPr>
          <p:nvPr/>
        </p:nvCxnSpPr>
        <p:spPr>
          <a:xfrm flipH="1">
            <a:off x="4267200" y="2667000"/>
            <a:ext cx="1752600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5" idx="3"/>
            <a:endCxn id="46" idx="7"/>
          </p:cNvCxnSpPr>
          <p:nvPr/>
        </p:nvCxnSpPr>
        <p:spPr>
          <a:xfrm flipH="1">
            <a:off x="5451008" y="2936408"/>
            <a:ext cx="680384" cy="4517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7" idx="3"/>
            <a:endCxn id="38" idx="7"/>
          </p:cNvCxnSpPr>
          <p:nvPr/>
        </p:nvCxnSpPr>
        <p:spPr>
          <a:xfrm flipH="1">
            <a:off x="2479208" y="5832008"/>
            <a:ext cx="540684" cy="1469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66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rgbClr val="FFC000"/>
                </a:solidFill>
              </a:rPr>
              <a:t>abstractional</a:t>
            </a:r>
            <a:r>
              <a:rPr lang="en-US" i="1" dirty="0" smtClean="0">
                <a:solidFill>
                  <a:srgbClr val="FFC000"/>
                </a:solidFill>
              </a:rPr>
              <a:t> consistency</a:t>
            </a:r>
            <a:endParaRPr lang="en-US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591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(mature orchestration?)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583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servers</a:t>
            </a:r>
          </a:p>
          <a:p>
            <a:r>
              <a:rPr lang="en-US" dirty="0" smtClean="0"/>
              <a:t>=</a:t>
            </a:r>
          </a:p>
          <a:p>
            <a:r>
              <a:rPr lang="en-US" dirty="0" smtClean="0"/>
              <a:t>disposable horsepower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43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networks</a:t>
            </a:r>
          </a:p>
          <a:p>
            <a:r>
              <a:rPr lang="en-US" dirty="0" smtClean="0"/>
              <a:t>=</a:t>
            </a:r>
          </a:p>
          <a:p>
            <a:r>
              <a:rPr lang="en-US" dirty="0" smtClean="0"/>
              <a:t>disposable pathways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51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026162"/>
              </p:ext>
            </p:extLst>
          </p:nvPr>
        </p:nvGraphicFramePr>
        <p:xfrm>
          <a:off x="152400" y="1371600"/>
          <a:ext cx="8839200" cy="429768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2362200"/>
                <a:gridCol w="3124200"/>
                <a:gridCol w="3352800"/>
              </a:tblGrid>
              <a:tr h="370840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Datapath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Consistency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Virtual server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CPU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memory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device I/O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nanosecond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operation</a:t>
                      </a:r>
                    </a:p>
                    <a:p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Candara" pitchFamily="34" charset="0"/>
                        </a:rPr>
                        <a:t>= complexity at speed</a:t>
                      </a:r>
                      <a:endParaRPr lang="en-US" sz="2400" b="1" dirty="0" smtClean="0">
                        <a:solidFill>
                          <a:srgbClr val="FFC000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self-contained</a:t>
                      </a:r>
                      <a:endParaRPr lang="en-US" sz="2400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Virtual network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address contexts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all-port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knowledge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 instances of N states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consistency on all paths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timely distribution</a:t>
                      </a:r>
                    </a:p>
                    <a:p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Candara" pitchFamily="34" charset="0"/>
                        </a:rPr>
                        <a:t>= complexity at scale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619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450411"/>
              </p:ext>
            </p:extLst>
          </p:nvPr>
        </p:nvGraphicFramePr>
        <p:xfrm>
          <a:off x="152400" y="1371600"/>
          <a:ext cx="8839200" cy="429768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2362200"/>
                <a:gridCol w="3124200"/>
                <a:gridCol w="3352800"/>
              </a:tblGrid>
              <a:tr h="370840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Datapath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Consistency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Virtual server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CPU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memory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device I/O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nanosecond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operation</a:t>
                      </a:r>
                    </a:p>
                    <a:p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Candara" pitchFamily="34" charset="0"/>
                        </a:rPr>
                        <a:t>= complexity at speed</a:t>
                      </a:r>
                      <a:endParaRPr lang="en-US" sz="2400" b="1" dirty="0" smtClean="0">
                        <a:solidFill>
                          <a:srgbClr val="FFC000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self-contained</a:t>
                      </a:r>
                      <a:endParaRPr lang="en-US" sz="2400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Virtual network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address contexts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all-port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knowledge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 instances of N states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consistency on all paths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timely distribution</a:t>
                      </a:r>
                    </a:p>
                    <a:p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Candara" pitchFamily="34" charset="0"/>
                        </a:rPr>
                        <a:t>= complexity at scale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575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easy</a:t>
            </a:r>
          </a:p>
          <a:p>
            <a:r>
              <a:rPr lang="en-US" dirty="0" smtClean="0"/>
              <a:t>familiar</a:t>
            </a:r>
          </a:p>
          <a:p>
            <a:r>
              <a:rPr lang="en-US" dirty="0" smtClean="0">
                <a:sym typeface="Wingdings"/>
              </a:rPr>
              <a:t></a:t>
            </a:r>
          </a:p>
          <a:p>
            <a:r>
              <a:rPr lang="en-US" dirty="0" smtClean="0">
                <a:sym typeface="Wingdings"/>
              </a:rPr>
              <a:t>point solution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16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687419"/>
              </p:ext>
            </p:extLst>
          </p:nvPr>
        </p:nvGraphicFramePr>
        <p:xfrm>
          <a:off x="914400" y="685800"/>
          <a:ext cx="7315200" cy="1554480"/>
        </p:xfrm>
        <a:graphic>
          <a:graphicData uri="http://schemas.openxmlformats.org/drawingml/2006/table">
            <a:tbl>
              <a:tblPr firstRow="1" firstCol="1">
                <a:tableStyleId>{2D5ABB26-0587-4C30-8999-92F81FD0307C}</a:tableStyleId>
              </a:tblPr>
              <a:tblGrid>
                <a:gridCol w="20574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Tagging</a:t>
                      </a:r>
                      <a:endParaRPr lang="en-US" sz="2400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Segmentation, not isolation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Same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address in “both” worlds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Hardware has to understand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No mobility</a:t>
                      </a:r>
                      <a:endParaRPr lang="en-US" sz="2400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303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provisioning</a:t>
            </a:r>
          </a:p>
        </p:txBody>
      </p:sp>
    </p:spTree>
    <p:extLst>
      <p:ext uri="{BB962C8B-B14F-4D97-AF65-F5344CB8AC3E}">
        <p14:creationId xmlns:p14="http://schemas.microsoft.com/office/powerpoint/2010/main" val="3731501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352287"/>
              </p:ext>
            </p:extLst>
          </p:nvPr>
        </p:nvGraphicFramePr>
        <p:xfrm>
          <a:off x="914400" y="685800"/>
          <a:ext cx="7315200" cy="2743200"/>
        </p:xfrm>
        <a:graphic>
          <a:graphicData uri="http://schemas.openxmlformats.org/drawingml/2006/table">
            <a:tbl>
              <a:tblPr firstRow="1" firstCol="1">
                <a:tableStyleId>{2D5ABB26-0587-4C30-8999-92F81FD0307C}</a:tableStyleId>
              </a:tblPr>
              <a:tblGrid>
                <a:gridCol w="20574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Tagging</a:t>
                      </a:r>
                      <a:endParaRPr lang="en-US" sz="2400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Segmentation, not isolation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Same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address in “both” worlds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Hardware has to understand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No mobility</a:t>
                      </a:r>
                      <a:endParaRPr lang="en-US" sz="2400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Address</a:t>
                      </a:r>
                      <a:b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</a:b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mapping</a:t>
                      </a:r>
                      <a:endParaRPr lang="en-US" sz="2400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Like NAT: update address in place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Multiplex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large space into small: how?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Virtual-to-virtual: physical “punch”</a:t>
                      </a:r>
                      <a:endParaRPr lang="en-US" sz="2400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22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501675"/>
              </p:ext>
            </p:extLst>
          </p:nvPr>
        </p:nvGraphicFramePr>
        <p:xfrm>
          <a:off x="914400" y="685800"/>
          <a:ext cx="7315200" cy="4297680"/>
        </p:xfrm>
        <a:graphic>
          <a:graphicData uri="http://schemas.openxmlformats.org/drawingml/2006/table">
            <a:tbl>
              <a:tblPr firstRow="1" firstCol="1">
                <a:tableStyleId>{2D5ABB26-0587-4C30-8999-92F81FD0307C}</a:tableStyleId>
              </a:tblPr>
              <a:tblGrid>
                <a:gridCol w="20574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Tagging</a:t>
                      </a:r>
                      <a:endParaRPr lang="en-US" sz="2400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Segmentation, not isolation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Same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address in “both” worlds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Hardware has to understand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No mobility</a:t>
                      </a:r>
                      <a:endParaRPr lang="en-US" sz="2400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Address</a:t>
                      </a:r>
                      <a:b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</a:b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mapping</a:t>
                      </a:r>
                      <a:endParaRPr lang="en-US" sz="2400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Like NAT: update address in place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Multiplex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large space into small: how?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Virtual-to-virtual: physical “punch”</a:t>
                      </a:r>
                      <a:endParaRPr lang="en-US" sz="2400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Encapsulation</a:t>
                      </a:r>
                      <a:endParaRPr lang="en-US" sz="2400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Or tunnels,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or overlays (sigh)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Worlds can be totally distinct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Different forwarding for V and P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Strong isolation: no V on P w/o bridge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71600" y="5562600"/>
            <a:ext cx="1066800" cy="76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PA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8400" y="5562600"/>
            <a:ext cx="1066800" cy="76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demux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5562600"/>
            <a:ext cx="1066800" cy="76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nsolas" pitchFamily="49" charset="0"/>
                <a:cs typeface="Consolas" pitchFamily="49" charset="0"/>
              </a:rPr>
              <a:t>V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0" y="5562600"/>
            <a:ext cx="3200400" cy="76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payload</a:t>
            </a:r>
          </a:p>
        </p:txBody>
      </p:sp>
    </p:spTree>
    <p:extLst>
      <p:ext uri="{BB962C8B-B14F-4D97-AF65-F5344CB8AC3E}">
        <p14:creationId xmlns:p14="http://schemas.microsoft.com/office/powerpoint/2010/main" val="161622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034958"/>
              </p:ext>
            </p:extLst>
          </p:nvPr>
        </p:nvGraphicFramePr>
        <p:xfrm>
          <a:off x="152400" y="762000"/>
          <a:ext cx="8839200" cy="429768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2362200"/>
                <a:gridCol w="3124200"/>
                <a:gridCol w="3352800"/>
              </a:tblGrid>
              <a:tr h="370840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Datapath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Consistency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Virtual server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CPU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memory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device I/O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nanosecond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operation</a:t>
                      </a:r>
                    </a:p>
                    <a:p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Candara" pitchFamily="34" charset="0"/>
                        </a:rPr>
                        <a:t>= complexity at speed</a:t>
                      </a:r>
                      <a:endParaRPr lang="en-US" sz="2400" b="1" dirty="0" smtClean="0">
                        <a:solidFill>
                          <a:srgbClr val="FFC000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self-contained</a:t>
                      </a:r>
                      <a:endParaRPr lang="en-US" sz="2400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Virtual network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address contexts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all-port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knowledge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 instances of N states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consistency on all paths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timely distribution</a:t>
                      </a:r>
                    </a:p>
                    <a:p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Candara" pitchFamily="34" charset="0"/>
                        </a:rPr>
                        <a:t>= complexity at scale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71800" y="5486400"/>
            <a:ext cx="31708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onstantia" pitchFamily="18" charset="0"/>
                <a:cs typeface="Consolas" pitchFamily="49" charset="0"/>
              </a:rPr>
              <a:t>programmability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nstantia" pitchFamily="18" charset="0"/>
                <a:cs typeface="Consolas" pitchFamily="49" charset="0"/>
              </a:rPr>
              <a:t>and </a:t>
            </a:r>
            <a:r>
              <a:rPr lang="en-US" sz="3200" dirty="0" err="1" smtClean="0">
                <a:solidFill>
                  <a:schemeClr val="bg1"/>
                </a:solidFill>
                <a:latin typeface="Constantia" pitchFamily="18" charset="0"/>
                <a:cs typeface="Consolas" pitchFamily="49" charset="0"/>
              </a:rPr>
              <a:t>cloudability</a:t>
            </a:r>
            <a:endParaRPr lang="en-US" sz="3200" dirty="0" smtClean="0">
              <a:solidFill>
                <a:schemeClr val="bg1"/>
              </a:solidFill>
              <a:latin typeface="Constantia" pitchFamily="18" charset="0"/>
              <a:cs typeface="Consolas" pitchFamily="49" charset="0"/>
            </a:endParaRPr>
          </a:p>
        </p:txBody>
      </p:sp>
      <p:sp>
        <p:nvSpPr>
          <p:cNvPr id="4" name="Bent Arrow 3"/>
          <p:cNvSpPr/>
          <p:nvPr/>
        </p:nvSpPr>
        <p:spPr>
          <a:xfrm rot="5400000" flipH="1">
            <a:off x="6305550" y="5162550"/>
            <a:ext cx="1143000" cy="1257300"/>
          </a:xfrm>
          <a:prstGeom prst="ben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000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hard</a:t>
            </a:r>
          </a:p>
          <a:p>
            <a:r>
              <a:rPr lang="en-US" dirty="0" smtClean="0"/>
              <a:t>scary</a:t>
            </a:r>
          </a:p>
          <a:p>
            <a:r>
              <a:rPr lang="en-US" dirty="0" smtClean="0">
                <a:sym typeface="Wingdings"/>
              </a:rPr>
              <a:t></a:t>
            </a:r>
          </a:p>
          <a:p>
            <a:r>
              <a:rPr lang="en-US" dirty="0" smtClean="0">
                <a:sym typeface="Wingdings"/>
              </a:rPr>
              <a:t>innovative advancements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832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32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networkheresy.com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packetpushers.net</a:t>
            </a:r>
          </a:p>
          <a:p>
            <a:r>
              <a:rPr lang="en-US" dirty="0" err="1" smtClean="0">
                <a:solidFill>
                  <a:srgbClr val="FFC000"/>
                </a:solidFill>
              </a:rPr>
              <a:t>blog.ioshints.con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sdncentral.com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451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Thanks for coming!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Steve Riley</a:t>
            </a:r>
            <a:r>
              <a:rPr lang="en-US" dirty="0"/>
              <a:t/>
            </a:r>
            <a:br>
              <a:rPr lang="en-US" dirty="0"/>
            </a:br>
            <a:r>
              <a:rPr lang="en-US" sz="2400" i="1" dirty="0"/>
              <a:t>Technical </a:t>
            </a:r>
            <a:r>
              <a:rPr lang="en-US" sz="2400" i="1" dirty="0" smtClean="0"/>
              <a:t>Director, </a:t>
            </a:r>
            <a:r>
              <a:rPr lang="en-US" sz="2400" i="1" dirty="0"/>
              <a:t>Office of the CTO</a:t>
            </a:r>
            <a:br>
              <a:rPr lang="en-US" sz="2400" i="1" dirty="0"/>
            </a:br>
            <a:r>
              <a:rPr lang="en-US" sz="2400" i="1" dirty="0"/>
              <a:t>Riverbed Technology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steve.riley@riverbed.com</a:t>
            </a:r>
            <a:br>
              <a:rPr lang="en-US" sz="2400" dirty="0"/>
            </a:br>
            <a:r>
              <a:rPr lang="en-US" sz="2400" dirty="0"/>
              <a:t>http</a:t>
            </a:r>
            <a:r>
              <a:rPr lang="en-US" sz="2400" dirty="0" smtClean="0"/>
              <a:t>://blog.riverbed.com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1554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moving</a:t>
            </a:r>
          </a:p>
        </p:txBody>
      </p:sp>
    </p:spTree>
    <p:extLst>
      <p:ext uri="{BB962C8B-B14F-4D97-AF65-F5344CB8AC3E}">
        <p14:creationId xmlns:p14="http://schemas.microsoft.com/office/powerpoint/2010/main" val="3731501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snapshotting</a:t>
            </a:r>
          </a:p>
        </p:txBody>
      </p:sp>
    </p:spTree>
    <p:extLst>
      <p:ext uri="{BB962C8B-B14F-4D97-AF65-F5344CB8AC3E}">
        <p14:creationId xmlns:p14="http://schemas.microsoft.com/office/powerpoint/2010/main" val="3731501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roll back</a:t>
            </a:r>
          </a:p>
        </p:txBody>
      </p:sp>
    </p:spTree>
    <p:extLst>
      <p:ext uri="{BB962C8B-B14F-4D97-AF65-F5344CB8AC3E}">
        <p14:creationId xmlns:p14="http://schemas.microsoft.com/office/powerpoint/2010/main" val="3731501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ew?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057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" y="76200"/>
            <a:ext cx="8839200" cy="1066800"/>
          </a:xfrm>
        </p:spPr>
        <p:txBody>
          <a:bodyPr/>
          <a:lstStyle/>
          <a:p>
            <a:r>
              <a:rPr lang="en-US" dirty="0" smtClean="0"/>
              <a:t>crude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90600" y="3505200"/>
            <a:ext cx="7162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1371600" y="2362200"/>
            <a:ext cx="10668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1.A</a:t>
            </a:r>
            <a:endParaRPr lang="en-US" sz="28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05200" y="2362200"/>
            <a:ext cx="10668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1.B</a:t>
            </a:r>
            <a:endParaRPr lang="en-US" sz="28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638800" y="2362200"/>
            <a:ext cx="10668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1.C</a:t>
            </a:r>
            <a:endParaRPr lang="en-US" sz="28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38400" y="3962400"/>
            <a:ext cx="1066800" cy="6858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2.A</a:t>
            </a:r>
            <a:endParaRPr lang="en-US" sz="28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72000" y="3962400"/>
            <a:ext cx="1066800" cy="6858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2.B</a:t>
            </a:r>
            <a:endParaRPr lang="en-US" sz="28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705600" y="3962400"/>
            <a:ext cx="1066800" cy="6858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2.C</a:t>
            </a:r>
            <a:endParaRPr lang="en-US" sz="28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>
            <a:stCxn id="5" idx="2"/>
          </p:cNvCxnSpPr>
          <p:nvPr/>
        </p:nvCxnSpPr>
        <p:spPr>
          <a:xfrm>
            <a:off x="1905000" y="30480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2"/>
          </p:cNvCxnSpPr>
          <p:nvPr/>
        </p:nvCxnSpPr>
        <p:spPr>
          <a:xfrm>
            <a:off x="4038600" y="30480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2"/>
          </p:cNvCxnSpPr>
          <p:nvPr/>
        </p:nvCxnSpPr>
        <p:spPr>
          <a:xfrm>
            <a:off x="6172200" y="30480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0"/>
          </p:cNvCxnSpPr>
          <p:nvPr/>
        </p:nvCxnSpPr>
        <p:spPr>
          <a:xfrm flipV="1">
            <a:off x="2971800" y="35052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0"/>
          </p:cNvCxnSpPr>
          <p:nvPr/>
        </p:nvCxnSpPr>
        <p:spPr>
          <a:xfrm flipV="1">
            <a:off x="5105400" y="35052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0"/>
          </p:cNvCxnSpPr>
          <p:nvPr/>
        </p:nvCxnSpPr>
        <p:spPr>
          <a:xfrm flipV="1">
            <a:off x="7239000" y="35052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373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" y="76200"/>
            <a:ext cx="8839200" cy="1066800"/>
          </a:xfrm>
        </p:spPr>
        <p:txBody>
          <a:bodyPr/>
          <a:lstStyle/>
          <a:p>
            <a:r>
              <a:rPr lang="en-US" dirty="0" smtClean="0"/>
              <a:t>less crude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90600" y="2667000"/>
            <a:ext cx="7162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1371600" y="1524000"/>
            <a:ext cx="10668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1.A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05200" y="1524000"/>
            <a:ext cx="10668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1.B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638800" y="1524000"/>
            <a:ext cx="10668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1.C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38400" y="3124200"/>
            <a:ext cx="1066800" cy="6858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2.A</a:t>
            </a:r>
            <a:endParaRPr lang="en-US" sz="28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72000" y="3124200"/>
            <a:ext cx="1066800" cy="6858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2.B</a:t>
            </a:r>
            <a:endParaRPr lang="en-US" sz="28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705600" y="3124200"/>
            <a:ext cx="1066800" cy="6858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2.C</a:t>
            </a:r>
            <a:endParaRPr lang="en-US" sz="28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>
            <a:stCxn id="5" idx="2"/>
          </p:cNvCxnSpPr>
          <p:nvPr/>
        </p:nvCxnSpPr>
        <p:spPr>
          <a:xfrm>
            <a:off x="1905000" y="22098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2"/>
          </p:cNvCxnSpPr>
          <p:nvPr/>
        </p:nvCxnSpPr>
        <p:spPr>
          <a:xfrm>
            <a:off x="4038600" y="22098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2"/>
          </p:cNvCxnSpPr>
          <p:nvPr/>
        </p:nvCxnSpPr>
        <p:spPr>
          <a:xfrm>
            <a:off x="6172200" y="22098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0"/>
          </p:cNvCxnSpPr>
          <p:nvPr/>
        </p:nvCxnSpPr>
        <p:spPr>
          <a:xfrm flipV="1">
            <a:off x="2971800" y="26670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0"/>
          </p:cNvCxnSpPr>
          <p:nvPr/>
        </p:nvCxnSpPr>
        <p:spPr>
          <a:xfrm flipV="1">
            <a:off x="5105400" y="26670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0"/>
          </p:cNvCxnSpPr>
          <p:nvPr/>
        </p:nvCxnSpPr>
        <p:spPr>
          <a:xfrm flipV="1">
            <a:off x="7239000" y="26670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219200" y="1371600"/>
            <a:ext cx="5638800" cy="99060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0" y="2971800"/>
            <a:ext cx="5638800" cy="99060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349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" y="76200"/>
            <a:ext cx="8839200" cy="1066800"/>
          </a:xfrm>
        </p:spPr>
        <p:txBody>
          <a:bodyPr/>
          <a:lstStyle/>
          <a:p>
            <a:r>
              <a:rPr lang="en-US" dirty="0" smtClean="0"/>
              <a:t>less crude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90600" y="2667000"/>
            <a:ext cx="7162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1371600" y="1524000"/>
            <a:ext cx="10668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1.A</a:t>
            </a:r>
            <a:endParaRPr lang="en-US" sz="28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05200" y="1524000"/>
            <a:ext cx="10668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1.B</a:t>
            </a:r>
            <a:endParaRPr lang="en-US" sz="28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638800" y="1524000"/>
            <a:ext cx="10668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1.C</a:t>
            </a:r>
            <a:endParaRPr lang="en-US" sz="28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38400" y="3124200"/>
            <a:ext cx="1066800" cy="6858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2.A</a:t>
            </a:r>
            <a:endParaRPr lang="en-US" sz="28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72000" y="3124200"/>
            <a:ext cx="1066800" cy="6858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2.B</a:t>
            </a:r>
            <a:endParaRPr lang="en-US" sz="28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705600" y="3124200"/>
            <a:ext cx="1066800" cy="6858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2.C</a:t>
            </a:r>
            <a:endParaRPr lang="en-US" sz="28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>
            <a:stCxn id="5" idx="2"/>
          </p:cNvCxnSpPr>
          <p:nvPr/>
        </p:nvCxnSpPr>
        <p:spPr>
          <a:xfrm>
            <a:off x="1905000" y="22098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2"/>
          </p:cNvCxnSpPr>
          <p:nvPr/>
        </p:nvCxnSpPr>
        <p:spPr>
          <a:xfrm>
            <a:off x="4038600" y="22098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2"/>
          </p:cNvCxnSpPr>
          <p:nvPr/>
        </p:nvCxnSpPr>
        <p:spPr>
          <a:xfrm>
            <a:off x="6172200" y="22098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0"/>
          </p:cNvCxnSpPr>
          <p:nvPr/>
        </p:nvCxnSpPr>
        <p:spPr>
          <a:xfrm flipV="1">
            <a:off x="2971800" y="26670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0"/>
          </p:cNvCxnSpPr>
          <p:nvPr/>
        </p:nvCxnSpPr>
        <p:spPr>
          <a:xfrm flipV="1">
            <a:off x="5105400" y="26670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0"/>
          </p:cNvCxnSpPr>
          <p:nvPr/>
        </p:nvCxnSpPr>
        <p:spPr>
          <a:xfrm flipV="1">
            <a:off x="7239000" y="26670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219200" y="1371600"/>
            <a:ext cx="5638800" cy="99060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0" y="2971800"/>
            <a:ext cx="5638800" cy="99060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990600" y="6096000"/>
            <a:ext cx="7162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990600" y="3962400"/>
            <a:ext cx="838200" cy="838200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4" name="Straight Connector 13"/>
          <p:cNvCxnSpPr>
            <a:stCxn id="7" idx="0"/>
          </p:cNvCxnSpPr>
          <p:nvPr/>
        </p:nvCxnSpPr>
        <p:spPr>
          <a:xfrm flipV="1">
            <a:off x="1409700" y="2667000"/>
            <a:ext cx="0" cy="1295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4"/>
          </p:cNvCxnSpPr>
          <p:nvPr/>
        </p:nvCxnSpPr>
        <p:spPr>
          <a:xfrm>
            <a:off x="1409700" y="4800600"/>
            <a:ext cx="0" cy="1295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2438400" y="4953000"/>
            <a:ext cx="10668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1.D</a:t>
            </a:r>
            <a:endParaRPr lang="en-US" sz="28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7" name="Straight Connector 26"/>
          <p:cNvCxnSpPr>
            <a:stCxn id="26" idx="2"/>
          </p:cNvCxnSpPr>
          <p:nvPr/>
        </p:nvCxnSpPr>
        <p:spPr>
          <a:xfrm>
            <a:off x="2971800" y="56388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286000" y="4800600"/>
            <a:ext cx="1371600" cy="99060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572000" y="4953000"/>
            <a:ext cx="1066800" cy="6858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.D</a:t>
            </a:r>
            <a:endParaRPr lang="en-US" sz="28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2" name="Straight Connector 31"/>
          <p:cNvCxnSpPr>
            <a:stCxn id="31" idx="2"/>
          </p:cNvCxnSpPr>
          <p:nvPr/>
        </p:nvCxnSpPr>
        <p:spPr>
          <a:xfrm>
            <a:off x="5105400" y="5638800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419600" y="4800600"/>
            <a:ext cx="1371600" cy="99060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9" name="Elbow Connector 38"/>
          <p:cNvCxnSpPr>
            <a:stCxn id="30" idx="1"/>
          </p:cNvCxnSpPr>
          <p:nvPr/>
        </p:nvCxnSpPr>
        <p:spPr>
          <a:xfrm rot="10800000">
            <a:off x="1295400" y="2343150"/>
            <a:ext cx="990600" cy="2952750"/>
          </a:xfrm>
          <a:prstGeom prst="bentConnector2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33" idx="0"/>
          </p:cNvCxnSpPr>
          <p:nvPr/>
        </p:nvCxnSpPr>
        <p:spPr>
          <a:xfrm rot="16200000" flipV="1">
            <a:off x="3143250" y="2838450"/>
            <a:ext cx="419100" cy="3505200"/>
          </a:xfrm>
          <a:prstGeom prst="bentConnector2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endCxn id="18" idx="1"/>
          </p:cNvCxnSpPr>
          <p:nvPr/>
        </p:nvCxnSpPr>
        <p:spPr>
          <a:xfrm rot="5400000" flipH="1" flipV="1">
            <a:off x="1485900" y="3581400"/>
            <a:ext cx="914400" cy="685800"/>
          </a:xfrm>
          <a:prstGeom prst="bentConnector2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754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Abstractions</a:t>
            </a:r>
          </a:p>
          <a:p>
            <a:r>
              <a:rPr lang="en-US" dirty="0" smtClean="0"/>
              <a:t>We’ve Seen</a:t>
            </a:r>
          </a:p>
        </p:txBody>
      </p:sp>
    </p:spTree>
    <p:extLst>
      <p:ext uri="{BB962C8B-B14F-4D97-AF65-F5344CB8AC3E}">
        <p14:creationId xmlns:p14="http://schemas.microsoft.com/office/powerpoint/2010/main" val="511736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limitations</a:t>
            </a:r>
          </a:p>
        </p:txBody>
      </p:sp>
    </p:spTree>
    <p:extLst>
      <p:ext uri="{BB962C8B-B14F-4D97-AF65-F5344CB8AC3E}">
        <p14:creationId xmlns:p14="http://schemas.microsoft.com/office/powerpoint/2010/main" val="3742469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 &lt; ∞</a:t>
            </a:r>
          </a:p>
        </p:txBody>
      </p:sp>
    </p:spTree>
    <p:extLst>
      <p:ext uri="{BB962C8B-B14F-4D97-AF65-F5344CB8AC3E}">
        <p14:creationId xmlns:p14="http://schemas.microsoft.com/office/powerpoint/2010/main" val="2322885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topology</a:t>
            </a:r>
          </a:p>
        </p:txBody>
      </p:sp>
    </p:spTree>
    <p:extLst>
      <p:ext uri="{BB962C8B-B14F-4D97-AF65-F5344CB8AC3E}">
        <p14:creationId xmlns:p14="http://schemas.microsoft.com/office/powerpoint/2010/main" val="2322885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static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885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" y="76200"/>
            <a:ext cx="8839200" cy="1066800"/>
          </a:xfrm>
        </p:spPr>
        <p:txBody>
          <a:bodyPr/>
          <a:lstStyle/>
          <a:p>
            <a:r>
              <a:rPr lang="en-US" dirty="0" smtClean="0"/>
              <a:t>interesting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1447800"/>
            <a:ext cx="3505200" cy="3886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10.M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5867400"/>
            <a:ext cx="457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334000"/>
            <a:ext cx="10944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73208" y="2435012"/>
            <a:ext cx="32129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844112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1.A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801173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1.B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758235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1.C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2" name="Straight Connector 31"/>
          <p:cNvCxnSpPr>
            <a:stCxn id="26" idx="2"/>
          </p:cNvCxnSpPr>
          <p:nvPr/>
        </p:nvCxnSpPr>
        <p:spPr>
          <a:xfrm>
            <a:off x="1083377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7" idx="2"/>
          </p:cNvCxnSpPr>
          <p:nvPr/>
        </p:nvCxnSpPr>
        <p:spPr>
          <a:xfrm>
            <a:off x="2040439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8" idx="2"/>
          </p:cNvCxnSpPr>
          <p:nvPr/>
        </p:nvCxnSpPr>
        <p:spPr>
          <a:xfrm>
            <a:off x="2997500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865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" y="76200"/>
            <a:ext cx="8839200" cy="1066800"/>
          </a:xfrm>
        </p:spPr>
        <p:txBody>
          <a:bodyPr/>
          <a:lstStyle/>
          <a:p>
            <a:r>
              <a:rPr lang="en-US" dirty="0" smtClean="0"/>
              <a:t>interesting +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1447800"/>
            <a:ext cx="3505200" cy="3886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10.M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5867400"/>
            <a:ext cx="457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334000"/>
            <a:ext cx="10944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73208" y="2435012"/>
            <a:ext cx="32129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844112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1.A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801173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1.B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758235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1.C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322643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2.A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279704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2.B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236765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2.C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2" name="Straight Connector 31"/>
          <p:cNvCxnSpPr>
            <a:stCxn id="26" idx="2"/>
          </p:cNvCxnSpPr>
          <p:nvPr/>
        </p:nvCxnSpPr>
        <p:spPr>
          <a:xfrm>
            <a:off x="1083377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7" idx="2"/>
          </p:cNvCxnSpPr>
          <p:nvPr/>
        </p:nvCxnSpPr>
        <p:spPr>
          <a:xfrm>
            <a:off x="2040439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8" idx="2"/>
          </p:cNvCxnSpPr>
          <p:nvPr/>
        </p:nvCxnSpPr>
        <p:spPr>
          <a:xfrm>
            <a:off x="2997500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9" idx="0"/>
          </p:cNvCxnSpPr>
          <p:nvPr/>
        </p:nvCxnSpPr>
        <p:spPr>
          <a:xfrm flipV="1">
            <a:off x="1561908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0" idx="0"/>
          </p:cNvCxnSpPr>
          <p:nvPr/>
        </p:nvCxnSpPr>
        <p:spPr>
          <a:xfrm flipV="1">
            <a:off x="2518969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1" idx="0"/>
          </p:cNvCxnSpPr>
          <p:nvPr/>
        </p:nvCxnSpPr>
        <p:spPr>
          <a:xfrm flipV="1">
            <a:off x="3476031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800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" y="76200"/>
            <a:ext cx="8839200" cy="1066800"/>
          </a:xfrm>
        </p:spPr>
        <p:txBody>
          <a:bodyPr/>
          <a:lstStyle/>
          <a:p>
            <a:r>
              <a:rPr lang="en-US" dirty="0" smtClean="0"/>
              <a:t>interesting +?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1447800"/>
            <a:ext cx="3505200" cy="3886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10.M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5867400"/>
            <a:ext cx="457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334000"/>
            <a:ext cx="10944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73208" y="2435012"/>
            <a:ext cx="32129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844112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1.A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801173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1.B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758235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1.C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322643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2.A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279704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2.B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236765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2.C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2" name="Straight Connector 31"/>
          <p:cNvCxnSpPr>
            <a:stCxn id="26" idx="2"/>
          </p:cNvCxnSpPr>
          <p:nvPr/>
        </p:nvCxnSpPr>
        <p:spPr>
          <a:xfrm>
            <a:off x="1083377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7" idx="2"/>
          </p:cNvCxnSpPr>
          <p:nvPr/>
        </p:nvCxnSpPr>
        <p:spPr>
          <a:xfrm>
            <a:off x="2040439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8" idx="2"/>
          </p:cNvCxnSpPr>
          <p:nvPr/>
        </p:nvCxnSpPr>
        <p:spPr>
          <a:xfrm>
            <a:off x="2997500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9" idx="0"/>
          </p:cNvCxnSpPr>
          <p:nvPr/>
        </p:nvCxnSpPr>
        <p:spPr>
          <a:xfrm flipV="1">
            <a:off x="1561908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0" idx="0"/>
          </p:cNvCxnSpPr>
          <p:nvPr/>
        </p:nvCxnSpPr>
        <p:spPr>
          <a:xfrm flipV="1">
            <a:off x="2518969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1" idx="0"/>
          </p:cNvCxnSpPr>
          <p:nvPr/>
        </p:nvCxnSpPr>
        <p:spPr>
          <a:xfrm flipV="1">
            <a:off x="3476031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775750" y="1853939"/>
            <a:ext cx="2529377" cy="44435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254281" y="2571735"/>
            <a:ext cx="2529377" cy="44435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057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" y="76200"/>
            <a:ext cx="8839200" cy="1066800"/>
          </a:xfrm>
        </p:spPr>
        <p:txBody>
          <a:bodyPr/>
          <a:lstStyle/>
          <a:p>
            <a:r>
              <a:rPr lang="en-US" dirty="0" smtClean="0"/>
              <a:t>interesting +??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1447800"/>
            <a:ext cx="3505200" cy="3886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10.M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5867400"/>
            <a:ext cx="457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334000"/>
            <a:ext cx="10944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73208" y="2435012"/>
            <a:ext cx="32129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844112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1.A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801173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1.B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758235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1.C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322643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2.A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279704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2.B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236765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2.C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2" name="Straight Connector 31"/>
          <p:cNvCxnSpPr>
            <a:stCxn id="26" idx="2"/>
          </p:cNvCxnSpPr>
          <p:nvPr/>
        </p:nvCxnSpPr>
        <p:spPr>
          <a:xfrm>
            <a:off x="1083377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7" idx="2"/>
          </p:cNvCxnSpPr>
          <p:nvPr/>
        </p:nvCxnSpPr>
        <p:spPr>
          <a:xfrm>
            <a:off x="2040439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8" idx="2"/>
          </p:cNvCxnSpPr>
          <p:nvPr/>
        </p:nvCxnSpPr>
        <p:spPr>
          <a:xfrm>
            <a:off x="2997500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9" idx="0"/>
          </p:cNvCxnSpPr>
          <p:nvPr/>
        </p:nvCxnSpPr>
        <p:spPr>
          <a:xfrm flipV="1">
            <a:off x="1561908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0" idx="0"/>
          </p:cNvCxnSpPr>
          <p:nvPr/>
        </p:nvCxnSpPr>
        <p:spPr>
          <a:xfrm flipV="1">
            <a:off x="2518969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1" idx="0"/>
          </p:cNvCxnSpPr>
          <p:nvPr/>
        </p:nvCxnSpPr>
        <p:spPr>
          <a:xfrm flipV="1">
            <a:off x="3476031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775750" y="1853939"/>
            <a:ext cx="2529377" cy="44435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254281" y="2571735"/>
            <a:ext cx="2529377" cy="44435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73208" y="3973147"/>
            <a:ext cx="32129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73208" y="3016085"/>
            <a:ext cx="375988" cy="375989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2" name="Straight Connector 41"/>
          <p:cNvCxnSpPr>
            <a:stCxn id="41" idx="0"/>
          </p:cNvCxnSpPr>
          <p:nvPr/>
        </p:nvCxnSpPr>
        <p:spPr>
          <a:xfrm flipV="1">
            <a:off x="861202" y="2435012"/>
            <a:ext cx="0" cy="58107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41" idx="4"/>
          </p:cNvCxnSpPr>
          <p:nvPr/>
        </p:nvCxnSpPr>
        <p:spPr>
          <a:xfrm>
            <a:off x="861202" y="3392074"/>
            <a:ext cx="0" cy="58107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1322643" y="3460435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1.D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5" name="Straight Connector 44"/>
          <p:cNvCxnSpPr>
            <a:stCxn id="44" idx="2"/>
          </p:cNvCxnSpPr>
          <p:nvPr/>
        </p:nvCxnSpPr>
        <p:spPr>
          <a:xfrm>
            <a:off x="1561908" y="376806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254281" y="3392074"/>
            <a:ext cx="615254" cy="44435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2279704" y="3460435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.D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8" name="Straight Connector 47"/>
          <p:cNvCxnSpPr>
            <a:stCxn id="47" idx="2"/>
          </p:cNvCxnSpPr>
          <p:nvPr/>
        </p:nvCxnSpPr>
        <p:spPr>
          <a:xfrm>
            <a:off x="2518969" y="376806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211342" y="3392074"/>
            <a:ext cx="615254" cy="44435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50" name="Elbow Connector 49"/>
          <p:cNvCxnSpPr>
            <a:stCxn id="46" idx="1"/>
          </p:cNvCxnSpPr>
          <p:nvPr/>
        </p:nvCxnSpPr>
        <p:spPr>
          <a:xfrm rot="10800000">
            <a:off x="809931" y="2289744"/>
            <a:ext cx="444350" cy="1324505"/>
          </a:xfrm>
          <a:prstGeom prst="bentConnector2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49" idx="0"/>
          </p:cNvCxnSpPr>
          <p:nvPr/>
        </p:nvCxnSpPr>
        <p:spPr>
          <a:xfrm rot="16200000" flipV="1">
            <a:off x="1638815" y="2511919"/>
            <a:ext cx="187994" cy="1572315"/>
          </a:xfrm>
          <a:prstGeom prst="bentConnector2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endCxn id="39" idx="1"/>
          </p:cNvCxnSpPr>
          <p:nvPr/>
        </p:nvCxnSpPr>
        <p:spPr>
          <a:xfrm rot="5400000" flipH="1" flipV="1">
            <a:off x="895383" y="2845181"/>
            <a:ext cx="410169" cy="307627"/>
          </a:xfrm>
          <a:prstGeom prst="bentConnector2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982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" y="76200"/>
            <a:ext cx="8839200" cy="1066800"/>
          </a:xfrm>
        </p:spPr>
        <p:txBody>
          <a:bodyPr/>
          <a:lstStyle/>
          <a:p>
            <a:r>
              <a:rPr lang="en-US" dirty="0" smtClean="0"/>
              <a:t>interesting +!!!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1447800"/>
            <a:ext cx="3505200" cy="3886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10.M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5867400"/>
            <a:ext cx="838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334000"/>
            <a:ext cx="10944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73208" y="2435012"/>
            <a:ext cx="32129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844112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1.A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801173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1.B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758235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1.C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322643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2.A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279704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2.B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236765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2.C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2" name="Straight Connector 31"/>
          <p:cNvCxnSpPr>
            <a:stCxn id="26" idx="2"/>
          </p:cNvCxnSpPr>
          <p:nvPr/>
        </p:nvCxnSpPr>
        <p:spPr>
          <a:xfrm>
            <a:off x="1083377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7" idx="2"/>
          </p:cNvCxnSpPr>
          <p:nvPr/>
        </p:nvCxnSpPr>
        <p:spPr>
          <a:xfrm>
            <a:off x="2040439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8" idx="2"/>
          </p:cNvCxnSpPr>
          <p:nvPr/>
        </p:nvCxnSpPr>
        <p:spPr>
          <a:xfrm>
            <a:off x="2997500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9" idx="0"/>
          </p:cNvCxnSpPr>
          <p:nvPr/>
        </p:nvCxnSpPr>
        <p:spPr>
          <a:xfrm flipV="1">
            <a:off x="1561908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0" idx="0"/>
          </p:cNvCxnSpPr>
          <p:nvPr/>
        </p:nvCxnSpPr>
        <p:spPr>
          <a:xfrm flipV="1">
            <a:off x="2518969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1" idx="0"/>
          </p:cNvCxnSpPr>
          <p:nvPr/>
        </p:nvCxnSpPr>
        <p:spPr>
          <a:xfrm flipV="1">
            <a:off x="3476031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775750" y="1853939"/>
            <a:ext cx="2529377" cy="44435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254281" y="2571735"/>
            <a:ext cx="2529377" cy="44435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73208" y="3973147"/>
            <a:ext cx="32129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73208" y="3016085"/>
            <a:ext cx="375988" cy="375989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2" name="Straight Connector 41"/>
          <p:cNvCxnSpPr>
            <a:stCxn id="41" idx="0"/>
          </p:cNvCxnSpPr>
          <p:nvPr/>
        </p:nvCxnSpPr>
        <p:spPr>
          <a:xfrm flipV="1">
            <a:off x="861202" y="2435012"/>
            <a:ext cx="0" cy="58107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41" idx="4"/>
          </p:cNvCxnSpPr>
          <p:nvPr/>
        </p:nvCxnSpPr>
        <p:spPr>
          <a:xfrm>
            <a:off x="861202" y="3392074"/>
            <a:ext cx="0" cy="58107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1322643" y="3460435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1.D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5" name="Straight Connector 44"/>
          <p:cNvCxnSpPr>
            <a:stCxn id="44" idx="2"/>
          </p:cNvCxnSpPr>
          <p:nvPr/>
        </p:nvCxnSpPr>
        <p:spPr>
          <a:xfrm>
            <a:off x="1561908" y="376806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254281" y="3392074"/>
            <a:ext cx="615254" cy="44435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2279704" y="3460435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.D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8" name="Straight Connector 47"/>
          <p:cNvCxnSpPr>
            <a:stCxn id="47" idx="2"/>
          </p:cNvCxnSpPr>
          <p:nvPr/>
        </p:nvCxnSpPr>
        <p:spPr>
          <a:xfrm>
            <a:off x="2518969" y="376806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211342" y="3392074"/>
            <a:ext cx="615254" cy="44435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50" name="Elbow Connector 49"/>
          <p:cNvCxnSpPr>
            <a:stCxn id="46" idx="1"/>
          </p:cNvCxnSpPr>
          <p:nvPr/>
        </p:nvCxnSpPr>
        <p:spPr>
          <a:xfrm rot="10800000">
            <a:off x="809931" y="2289744"/>
            <a:ext cx="444350" cy="1324505"/>
          </a:xfrm>
          <a:prstGeom prst="bentConnector2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49" idx="0"/>
          </p:cNvCxnSpPr>
          <p:nvPr/>
        </p:nvCxnSpPr>
        <p:spPr>
          <a:xfrm rot="16200000" flipV="1">
            <a:off x="1638815" y="2511919"/>
            <a:ext cx="187994" cy="1572315"/>
          </a:xfrm>
          <a:prstGeom prst="bentConnector2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endCxn id="39" idx="1"/>
          </p:cNvCxnSpPr>
          <p:nvPr/>
        </p:nvCxnSpPr>
        <p:spPr>
          <a:xfrm rot="5400000" flipH="1" flipV="1">
            <a:off x="895383" y="2845181"/>
            <a:ext cx="410169" cy="307627"/>
          </a:xfrm>
          <a:prstGeom prst="bentConnector2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5105400" y="1447800"/>
            <a:ext cx="3505200" cy="3886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10.N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6858000" y="5334000"/>
            <a:ext cx="10944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245208" y="2435012"/>
            <a:ext cx="32129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5416112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1.E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6373173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1.F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5894643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2.E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6851704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2.F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7808765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2.G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63" name="Straight Connector 62"/>
          <p:cNvCxnSpPr>
            <a:stCxn id="57" idx="2"/>
          </p:cNvCxnSpPr>
          <p:nvPr/>
        </p:nvCxnSpPr>
        <p:spPr>
          <a:xfrm>
            <a:off x="5655377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8" idx="2"/>
          </p:cNvCxnSpPr>
          <p:nvPr/>
        </p:nvCxnSpPr>
        <p:spPr>
          <a:xfrm>
            <a:off x="6612439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0" idx="0"/>
          </p:cNvCxnSpPr>
          <p:nvPr/>
        </p:nvCxnSpPr>
        <p:spPr>
          <a:xfrm flipV="1">
            <a:off x="6133908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1" idx="0"/>
          </p:cNvCxnSpPr>
          <p:nvPr/>
        </p:nvCxnSpPr>
        <p:spPr>
          <a:xfrm flipV="1">
            <a:off x="7090969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2" idx="0"/>
          </p:cNvCxnSpPr>
          <p:nvPr/>
        </p:nvCxnSpPr>
        <p:spPr>
          <a:xfrm flipV="1">
            <a:off x="8048031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5347751" y="1853939"/>
            <a:ext cx="1586450" cy="44435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826281" y="2571735"/>
            <a:ext cx="2529377" cy="44435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5245208" y="3973147"/>
            <a:ext cx="32129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5245208" y="3016085"/>
            <a:ext cx="375988" cy="375989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3" name="Straight Connector 72"/>
          <p:cNvCxnSpPr>
            <a:stCxn id="72" idx="0"/>
          </p:cNvCxnSpPr>
          <p:nvPr/>
        </p:nvCxnSpPr>
        <p:spPr>
          <a:xfrm flipV="1">
            <a:off x="5433202" y="2435012"/>
            <a:ext cx="0" cy="58107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72" idx="4"/>
          </p:cNvCxnSpPr>
          <p:nvPr/>
        </p:nvCxnSpPr>
        <p:spPr>
          <a:xfrm>
            <a:off x="5433202" y="3392074"/>
            <a:ext cx="0" cy="58107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5894643" y="3460435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1.G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6" name="Straight Connector 75"/>
          <p:cNvCxnSpPr>
            <a:stCxn id="75" idx="2"/>
          </p:cNvCxnSpPr>
          <p:nvPr/>
        </p:nvCxnSpPr>
        <p:spPr>
          <a:xfrm>
            <a:off x="6133908" y="376806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5826281" y="3392074"/>
            <a:ext cx="615254" cy="44435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6851704" y="3460435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2.H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9" name="Straight Connector 78"/>
          <p:cNvCxnSpPr>
            <a:stCxn id="78" idx="2"/>
          </p:cNvCxnSpPr>
          <p:nvPr/>
        </p:nvCxnSpPr>
        <p:spPr>
          <a:xfrm>
            <a:off x="7090969" y="376806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783342" y="3392074"/>
            <a:ext cx="1572316" cy="44435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81" name="Elbow Connector 80"/>
          <p:cNvCxnSpPr>
            <a:stCxn id="77" idx="1"/>
          </p:cNvCxnSpPr>
          <p:nvPr/>
        </p:nvCxnSpPr>
        <p:spPr>
          <a:xfrm rot="10800000">
            <a:off x="5381931" y="2289744"/>
            <a:ext cx="444350" cy="1324505"/>
          </a:xfrm>
          <a:prstGeom prst="bentConnector2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80" idx="0"/>
          </p:cNvCxnSpPr>
          <p:nvPr/>
        </p:nvCxnSpPr>
        <p:spPr>
          <a:xfrm rot="16200000" flipV="1">
            <a:off x="6450081" y="2272655"/>
            <a:ext cx="187994" cy="2050844"/>
          </a:xfrm>
          <a:prstGeom prst="bentConnector2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endCxn id="70" idx="1"/>
          </p:cNvCxnSpPr>
          <p:nvPr/>
        </p:nvCxnSpPr>
        <p:spPr>
          <a:xfrm rot="5400000" flipH="1" flipV="1">
            <a:off x="5467383" y="2845181"/>
            <a:ext cx="410169" cy="307627"/>
          </a:xfrm>
          <a:prstGeom prst="bentConnector2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7828552" y="3465096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2.I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85" name="Straight Connector 84"/>
          <p:cNvCxnSpPr>
            <a:stCxn id="84" idx="2"/>
          </p:cNvCxnSpPr>
          <p:nvPr/>
        </p:nvCxnSpPr>
        <p:spPr>
          <a:xfrm>
            <a:off x="8067817" y="3772723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146880" y="4116252"/>
            <a:ext cx="816724" cy="81672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333321" y="3836424"/>
            <a:ext cx="0" cy="811776"/>
          </a:xfrm>
          <a:prstGeom prst="line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333321" y="4648200"/>
            <a:ext cx="4610279" cy="0"/>
          </a:xfrm>
          <a:prstGeom prst="line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5943600" y="3836424"/>
            <a:ext cx="0" cy="811776"/>
          </a:xfrm>
          <a:prstGeom prst="line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667000" y="3836424"/>
            <a:ext cx="0" cy="583176"/>
          </a:xfrm>
          <a:prstGeom prst="line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667000" y="4419600"/>
            <a:ext cx="4902500" cy="0"/>
          </a:xfrm>
          <a:prstGeom prst="line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endCxn id="80" idx="2"/>
          </p:cNvCxnSpPr>
          <p:nvPr/>
        </p:nvCxnSpPr>
        <p:spPr>
          <a:xfrm flipV="1">
            <a:off x="7569500" y="3836424"/>
            <a:ext cx="0" cy="583176"/>
          </a:xfrm>
          <a:prstGeom prst="line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356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" y="76200"/>
            <a:ext cx="8839200" cy="1066800"/>
          </a:xfrm>
        </p:spPr>
        <p:txBody>
          <a:bodyPr/>
          <a:lstStyle/>
          <a:p>
            <a:r>
              <a:rPr lang="en-US" sz="6600" i="1" dirty="0" smtClean="0"/>
              <a:t>insane</a:t>
            </a:r>
            <a:r>
              <a:rPr lang="en-US" sz="6600" dirty="0" smtClean="0"/>
              <a:t> ;)</a:t>
            </a:r>
            <a:endParaRPr lang="en-US" sz="6600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1447800"/>
            <a:ext cx="3505200" cy="3886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10.M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5867400"/>
            <a:ext cx="838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334000"/>
            <a:ext cx="10944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73208" y="2435012"/>
            <a:ext cx="32129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844112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1.A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801173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1.B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758235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1.C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322643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2.A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279704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2.B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236765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2.C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2" name="Straight Connector 31"/>
          <p:cNvCxnSpPr>
            <a:stCxn id="26" idx="2"/>
          </p:cNvCxnSpPr>
          <p:nvPr/>
        </p:nvCxnSpPr>
        <p:spPr>
          <a:xfrm>
            <a:off x="1083377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7" idx="2"/>
          </p:cNvCxnSpPr>
          <p:nvPr/>
        </p:nvCxnSpPr>
        <p:spPr>
          <a:xfrm>
            <a:off x="2040439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8" idx="2"/>
          </p:cNvCxnSpPr>
          <p:nvPr/>
        </p:nvCxnSpPr>
        <p:spPr>
          <a:xfrm>
            <a:off x="2997500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9" idx="0"/>
          </p:cNvCxnSpPr>
          <p:nvPr/>
        </p:nvCxnSpPr>
        <p:spPr>
          <a:xfrm flipV="1">
            <a:off x="1561908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0" idx="0"/>
          </p:cNvCxnSpPr>
          <p:nvPr/>
        </p:nvCxnSpPr>
        <p:spPr>
          <a:xfrm flipV="1">
            <a:off x="2518969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1" idx="0"/>
          </p:cNvCxnSpPr>
          <p:nvPr/>
        </p:nvCxnSpPr>
        <p:spPr>
          <a:xfrm flipV="1">
            <a:off x="3476031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775750" y="1853939"/>
            <a:ext cx="2529377" cy="44435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254281" y="2571735"/>
            <a:ext cx="2529377" cy="44435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73208" y="3973147"/>
            <a:ext cx="32129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73208" y="3016085"/>
            <a:ext cx="375988" cy="375989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2" name="Straight Connector 41"/>
          <p:cNvCxnSpPr>
            <a:stCxn id="41" idx="0"/>
          </p:cNvCxnSpPr>
          <p:nvPr/>
        </p:nvCxnSpPr>
        <p:spPr>
          <a:xfrm flipV="1">
            <a:off x="861202" y="2435012"/>
            <a:ext cx="0" cy="58107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41" idx="4"/>
          </p:cNvCxnSpPr>
          <p:nvPr/>
        </p:nvCxnSpPr>
        <p:spPr>
          <a:xfrm>
            <a:off x="861202" y="3392074"/>
            <a:ext cx="0" cy="58107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1322643" y="3460435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1.D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5" name="Straight Connector 44"/>
          <p:cNvCxnSpPr>
            <a:stCxn id="44" idx="2"/>
          </p:cNvCxnSpPr>
          <p:nvPr/>
        </p:nvCxnSpPr>
        <p:spPr>
          <a:xfrm>
            <a:off x="1561908" y="376806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254281" y="3392074"/>
            <a:ext cx="615254" cy="44435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2279704" y="3460435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.D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8" name="Straight Connector 47"/>
          <p:cNvCxnSpPr>
            <a:stCxn id="47" idx="2"/>
          </p:cNvCxnSpPr>
          <p:nvPr/>
        </p:nvCxnSpPr>
        <p:spPr>
          <a:xfrm>
            <a:off x="2518969" y="376806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211342" y="3392074"/>
            <a:ext cx="615254" cy="44435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50" name="Elbow Connector 49"/>
          <p:cNvCxnSpPr>
            <a:stCxn id="46" idx="1"/>
          </p:cNvCxnSpPr>
          <p:nvPr/>
        </p:nvCxnSpPr>
        <p:spPr>
          <a:xfrm rot="10800000">
            <a:off x="809931" y="2289744"/>
            <a:ext cx="444350" cy="1324505"/>
          </a:xfrm>
          <a:prstGeom prst="bentConnector2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49" idx="0"/>
          </p:cNvCxnSpPr>
          <p:nvPr/>
        </p:nvCxnSpPr>
        <p:spPr>
          <a:xfrm rot="16200000" flipV="1">
            <a:off x="1638815" y="2511919"/>
            <a:ext cx="187994" cy="1572315"/>
          </a:xfrm>
          <a:prstGeom prst="bentConnector2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endCxn id="39" idx="1"/>
          </p:cNvCxnSpPr>
          <p:nvPr/>
        </p:nvCxnSpPr>
        <p:spPr>
          <a:xfrm rot="5400000" flipH="1" flipV="1">
            <a:off x="895383" y="2845181"/>
            <a:ext cx="410169" cy="307627"/>
          </a:xfrm>
          <a:prstGeom prst="bentConnector2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5105400" y="1447800"/>
            <a:ext cx="3505200" cy="3886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10.N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6858000" y="5334000"/>
            <a:ext cx="10944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245208" y="2435012"/>
            <a:ext cx="32129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5416112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1.E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6373173" y="1922301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1.F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5894643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2.E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6851704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2.F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7808765" y="2640097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2.G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63" name="Straight Connector 62"/>
          <p:cNvCxnSpPr>
            <a:stCxn id="57" idx="2"/>
          </p:cNvCxnSpPr>
          <p:nvPr/>
        </p:nvCxnSpPr>
        <p:spPr>
          <a:xfrm>
            <a:off x="5655377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8" idx="2"/>
          </p:cNvCxnSpPr>
          <p:nvPr/>
        </p:nvCxnSpPr>
        <p:spPr>
          <a:xfrm>
            <a:off x="6612439" y="2229928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0" idx="0"/>
          </p:cNvCxnSpPr>
          <p:nvPr/>
        </p:nvCxnSpPr>
        <p:spPr>
          <a:xfrm flipV="1">
            <a:off x="6133908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1" idx="0"/>
          </p:cNvCxnSpPr>
          <p:nvPr/>
        </p:nvCxnSpPr>
        <p:spPr>
          <a:xfrm flipV="1">
            <a:off x="7090969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2" idx="0"/>
          </p:cNvCxnSpPr>
          <p:nvPr/>
        </p:nvCxnSpPr>
        <p:spPr>
          <a:xfrm flipV="1">
            <a:off x="8048031" y="243501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5347751" y="1853939"/>
            <a:ext cx="1586450" cy="44435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826281" y="2571735"/>
            <a:ext cx="2529377" cy="44435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5245208" y="3973147"/>
            <a:ext cx="32129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5245208" y="3016085"/>
            <a:ext cx="375988" cy="375989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3" name="Straight Connector 72"/>
          <p:cNvCxnSpPr>
            <a:stCxn id="72" idx="0"/>
          </p:cNvCxnSpPr>
          <p:nvPr/>
        </p:nvCxnSpPr>
        <p:spPr>
          <a:xfrm flipV="1">
            <a:off x="5433202" y="2435012"/>
            <a:ext cx="0" cy="58107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72" idx="4"/>
          </p:cNvCxnSpPr>
          <p:nvPr/>
        </p:nvCxnSpPr>
        <p:spPr>
          <a:xfrm>
            <a:off x="5433202" y="3392074"/>
            <a:ext cx="0" cy="58107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5894643" y="3460435"/>
            <a:ext cx="478531" cy="30762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1.G</a:t>
            </a:r>
            <a:endParaRPr lang="en-US" sz="12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6" name="Straight Connector 75"/>
          <p:cNvCxnSpPr>
            <a:stCxn id="75" idx="2"/>
          </p:cNvCxnSpPr>
          <p:nvPr/>
        </p:nvCxnSpPr>
        <p:spPr>
          <a:xfrm>
            <a:off x="6133908" y="376806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5826281" y="3392074"/>
            <a:ext cx="615254" cy="444350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6851704" y="3460435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2.H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9" name="Straight Connector 78"/>
          <p:cNvCxnSpPr>
            <a:stCxn id="78" idx="2"/>
          </p:cNvCxnSpPr>
          <p:nvPr/>
        </p:nvCxnSpPr>
        <p:spPr>
          <a:xfrm>
            <a:off x="7090969" y="3768062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783342" y="3392074"/>
            <a:ext cx="1572316" cy="44435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81" name="Elbow Connector 80"/>
          <p:cNvCxnSpPr>
            <a:stCxn id="77" idx="1"/>
          </p:cNvCxnSpPr>
          <p:nvPr/>
        </p:nvCxnSpPr>
        <p:spPr>
          <a:xfrm rot="10800000">
            <a:off x="5381931" y="2289744"/>
            <a:ext cx="444350" cy="1324505"/>
          </a:xfrm>
          <a:prstGeom prst="bentConnector2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80" idx="0"/>
          </p:cNvCxnSpPr>
          <p:nvPr/>
        </p:nvCxnSpPr>
        <p:spPr>
          <a:xfrm rot="16200000" flipV="1">
            <a:off x="6450081" y="2272655"/>
            <a:ext cx="187994" cy="2050844"/>
          </a:xfrm>
          <a:prstGeom prst="bentConnector2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endCxn id="70" idx="1"/>
          </p:cNvCxnSpPr>
          <p:nvPr/>
        </p:nvCxnSpPr>
        <p:spPr>
          <a:xfrm rot="5400000" flipH="1" flipV="1">
            <a:off x="5467383" y="2845181"/>
            <a:ext cx="410169" cy="307627"/>
          </a:xfrm>
          <a:prstGeom prst="bentConnector2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7828552" y="3465096"/>
            <a:ext cx="478531" cy="3076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2.I</a:t>
            </a:r>
            <a:endParaRPr lang="en-US" sz="1200" dirty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85" name="Straight Connector 84"/>
          <p:cNvCxnSpPr>
            <a:stCxn id="84" idx="2"/>
          </p:cNvCxnSpPr>
          <p:nvPr/>
        </p:nvCxnSpPr>
        <p:spPr>
          <a:xfrm>
            <a:off x="8067817" y="3772723"/>
            <a:ext cx="0" cy="205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146880" y="4116252"/>
            <a:ext cx="816724" cy="81672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333321" y="3836424"/>
            <a:ext cx="0" cy="811776"/>
          </a:xfrm>
          <a:prstGeom prst="line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333321" y="4648200"/>
            <a:ext cx="4610279" cy="0"/>
          </a:xfrm>
          <a:prstGeom prst="line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5943600" y="3836424"/>
            <a:ext cx="0" cy="811776"/>
          </a:xfrm>
          <a:prstGeom prst="line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667000" y="3836424"/>
            <a:ext cx="0" cy="583176"/>
          </a:xfrm>
          <a:prstGeom prst="line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667000" y="4419600"/>
            <a:ext cx="4902500" cy="0"/>
          </a:xfrm>
          <a:prstGeom prst="line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endCxn id="80" idx="2"/>
          </p:cNvCxnSpPr>
          <p:nvPr/>
        </p:nvCxnSpPr>
        <p:spPr>
          <a:xfrm flipV="1">
            <a:off x="7569500" y="3836424"/>
            <a:ext cx="0" cy="583176"/>
          </a:xfrm>
          <a:prstGeom prst="line">
            <a:avLst/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107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</a:p>
        </p:txBody>
      </p:sp>
    </p:spTree>
    <p:extLst>
      <p:ext uri="{BB962C8B-B14F-4D97-AF65-F5344CB8AC3E}">
        <p14:creationId xmlns:p14="http://schemas.microsoft.com/office/powerpoint/2010/main" val="4090184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limitations</a:t>
            </a:r>
          </a:p>
        </p:txBody>
      </p:sp>
    </p:spTree>
    <p:extLst>
      <p:ext uri="{BB962C8B-B14F-4D97-AF65-F5344CB8AC3E}">
        <p14:creationId xmlns:p14="http://schemas.microsoft.com/office/powerpoint/2010/main" val="3376251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as before</a:t>
            </a:r>
          </a:p>
        </p:txBody>
      </p:sp>
    </p:spTree>
    <p:extLst>
      <p:ext uri="{BB962C8B-B14F-4D97-AF65-F5344CB8AC3E}">
        <p14:creationId xmlns:p14="http://schemas.microsoft.com/office/powerpoint/2010/main" val="1467019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+ not </a:t>
            </a:r>
            <a:r>
              <a:rPr lang="en-US" dirty="0" err="1" smtClean="0"/>
              <a:t>cloudable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7019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operational abstractions</a:t>
            </a:r>
          </a:p>
          <a:p>
            <a:r>
              <a:rPr lang="en-US" dirty="0" smtClean="0"/>
              <a:t>aren’t useful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780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33400" y="1447800"/>
            <a:ext cx="3505200" cy="38862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PM-1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105400" y="1447800"/>
            <a:ext cx="3505200" cy="38862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PM-2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04900" y="18288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VM-1</a:t>
            </a:r>
            <a:endParaRPr lang="en-US" sz="28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17600" y="27432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VM-2</a:t>
            </a:r>
            <a:endParaRPr lang="en-US" sz="28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87600" y="18288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VM-3</a:t>
            </a:r>
            <a:endParaRPr lang="en-US" sz="28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00300" y="27432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VM-4</a:t>
            </a:r>
            <a:endParaRPr lang="en-US" sz="28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0" y="18288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VM-1</a:t>
            </a:r>
            <a:endParaRPr lang="en-US" sz="28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27700" y="27432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VM-2</a:t>
            </a:r>
            <a:endParaRPr lang="en-US" sz="28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997700" y="1828800"/>
            <a:ext cx="1066800" cy="685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VM-3</a:t>
            </a:r>
            <a:endParaRPr lang="en-US" sz="28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99213" y="3667780"/>
            <a:ext cx="3238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 MAC? IP? ACL? state?</a:t>
            </a:r>
          </a:p>
        </p:txBody>
      </p:sp>
    </p:spTree>
    <p:extLst>
      <p:ext uri="{BB962C8B-B14F-4D97-AF65-F5344CB8AC3E}">
        <p14:creationId xmlns:p14="http://schemas.microsoft.com/office/powerpoint/2010/main" val="581134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0.50417 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0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914400" y="685800"/>
            <a:ext cx="457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657600" y="6159500"/>
            <a:ext cx="457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794000" y="1638300"/>
            <a:ext cx="3543300" cy="3556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" name="Straight Connector 6"/>
          <p:cNvCxnSpPr>
            <a:stCxn id="5" idx="0"/>
          </p:cNvCxnSpPr>
          <p:nvPr/>
        </p:nvCxnSpPr>
        <p:spPr>
          <a:xfrm flipV="1">
            <a:off x="4565650" y="685800"/>
            <a:ext cx="0" cy="9525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4"/>
          </p:cNvCxnSpPr>
          <p:nvPr/>
        </p:nvCxnSpPr>
        <p:spPr>
          <a:xfrm>
            <a:off x="4565650" y="5194300"/>
            <a:ext cx="0" cy="965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1"/>
          </p:cNvCxnSpPr>
          <p:nvPr/>
        </p:nvCxnSpPr>
        <p:spPr>
          <a:xfrm>
            <a:off x="3312904" y="2159064"/>
            <a:ext cx="1252746" cy="1257236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3"/>
          </p:cNvCxnSpPr>
          <p:nvPr/>
        </p:nvCxnSpPr>
        <p:spPr>
          <a:xfrm flipV="1">
            <a:off x="3312904" y="3411210"/>
            <a:ext cx="1252746" cy="1262326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78548" y="3149600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control</a:t>
            </a:r>
            <a:endParaRPr lang="en-US" sz="2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1700" y="1765300"/>
            <a:ext cx="381836" cy="33105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f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o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r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w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r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n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473901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limitations</a:t>
            </a:r>
          </a:p>
        </p:txBody>
      </p:sp>
    </p:spTree>
    <p:extLst>
      <p:ext uri="{BB962C8B-B14F-4D97-AF65-F5344CB8AC3E}">
        <p14:creationId xmlns:p14="http://schemas.microsoft.com/office/powerpoint/2010/main" val="3120250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topology mandates/constraints</a:t>
            </a:r>
          </a:p>
        </p:txBody>
      </p:sp>
    </p:spTree>
    <p:extLst>
      <p:ext uri="{BB962C8B-B14F-4D97-AF65-F5344CB8AC3E}">
        <p14:creationId xmlns:p14="http://schemas.microsoft.com/office/powerpoint/2010/main" val="2753404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no overlapped addresses</a:t>
            </a:r>
          </a:p>
        </p:txBody>
      </p:sp>
    </p:spTree>
    <p:extLst>
      <p:ext uri="{BB962C8B-B14F-4D97-AF65-F5344CB8AC3E}">
        <p14:creationId xmlns:p14="http://schemas.microsoft.com/office/powerpoint/2010/main" val="2753404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sloooooow</a:t>
            </a:r>
            <a:r>
              <a:rPr lang="en-US" dirty="0" smtClean="0"/>
              <a:t> to change</a:t>
            </a:r>
          </a:p>
        </p:txBody>
      </p:sp>
    </p:spTree>
    <p:extLst>
      <p:ext uri="{BB962C8B-B14F-4D97-AF65-F5344CB8AC3E}">
        <p14:creationId xmlns:p14="http://schemas.microsoft.com/office/powerpoint/2010/main" val="2753404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virtual disk volumes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882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+ not </a:t>
            </a:r>
            <a:r>
              <a:rPr lang="en-US" dirty="0" err="1" smtClean="0"/>
              <a:t>cloudable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3404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requirements</a:t>
            </a:r>
          </a:p>
        </p:txBody>
      </p:sp>
    </p:spTree>
    <p:extLst>
      <p:ext uri="{BB962C8B-B14F-4D97-AF65-F5344CB8AC3E}">
        <p14:creationId xmlns:p14="http://schemas.microsoft.com/office/powerpoint/2010/main" val="932289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decouple V from P</a:t>
            </a:r>
          </a:p>
        </p:txBody>
      </p:sp>
    </p:spTree>
    <p:extLst>
      <p:ext uri="{BB962C8B-B14F-4D97-AF65-F5344CB8AC3E}">
        <p14:creationId xmlns:p14="http://schemas.microsoft.com/office/powerpoint/2010/main" val="3429600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V looks like P</a:t>
            </a:r>
          </a:p>
        </p:txBody>
      </p:sp>
    </p:spTree>
    <p:extLst>
      <p:ext uri="{BB962C8B-B14F-4D97-AF65-F5344CB8AC3E}">
        <p14:creationId xmlns:p14="http://schemas.microsoft.com/office/powerpoint/2010/main" val="3429600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V allows units of operation</a:t>
            </a:r>
          </a:p>
        </p:txBody>
      </p:sp>
    </p:spTree>
    <p:extLst>
      <p:ext uri="{BB962C8B-B14F-4D97-AF65-F5344CB8AC3E}">
        <p14:creationId xmlns:p14="http://schemas.microsoft.com/office/powerpoint/2010/main" val="3429600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6000" dirty="0" smtClean="0"/>
              <a:t>Software Defined Networking (*)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5867400"/>
            <a:ext cx="8408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ndara" pitchFamily="34" charset="0"/>
                <a:cs typeface="Consolas" pitchFamily="49" charset="0"/>
              </a:rPr>
              <a:t>* One popular, but not necessarily universal, definition</a:t>
            </a:r>
          </a:p>
        </p:txBody>
      </p:sp>
    </p:spTree>
    <p:extLst>
      <p:ext uri="{BB962C8B-B14F-4D97-AF65-F5344CB8AC3E}">
        <p14:creationId xmlns:p14="http://schemas.microsoft.com/office/powerpoint/2010/main" val="2939357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914400" y="685800"/>
            <a:ext cx="54737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657600" y="6159500"/>
            <a:ext cx="457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3695700" y="1638300"/>
            <a:ext cx="3543300" cy="3556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" name="Straight Connector 6"/>
          <p:cNvCxnSpPr>
            <a:stCxn id="5" idx="0"/>
          </p:cNvCxnSpPr>
          <p:nvPr/>
        </p:nvCxnSpPr>
        <p:spPr>
          <a:xfrm flipV="1">
            <a:off x="5467350" y="685800"/>
            <a:ext cx="0" cy="9525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4"/>
          </p:cNvCxnSpPr>
          <p:nvPr/>
        </p:nvCxnSpPr>
        <p:spPr>
          <a:xfrm>
            <a:off x="5467350" y="5194300"/>
            <a:ext cx="0" cy="965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e 7"/>
          <p:cNvSpPr/>
          <p:nvPr/>
        </p:nvSpPr>
        <p:spPr>
          <a:xfrm>
            <a:off x="914400" y="1638300"/>
            <a:ext cx="3581400" cy="3581400"/>
          </a:xfrm>
          <a:prstGeom prst="pie">
            <a:avLst>
              <a:gd name="adj1" fmla="val 8081215"/>
              <a:gd name="adj2" fmla="val 1358465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9800" y="3149600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control</a:t>
            </a:r>
            <a:endParaRPr lang="en-US" sz="2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95064" y="1765300"/>
            <a:ext cx="381836" cy="33105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f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o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r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w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r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n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548832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914400" y="685800"/>
            <a:ext cx="54737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657600" y="6159500"/>
            <a:ext cx="457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3695700" y="1638300"/>
            <a:ext cx="3543300" cy="3556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" name="Straight Connector 6"/>
          <p:cNvCxnSpPr>
            <a:stCxn id="5" idx="0"/>
          </p:cNvCxnSpPr>
          <p:nvPr/>
        </p:nvCxnSpPr>
        <p:spPr>
          <a:xfrm flipV="1">
            <a:off x="5467350" y="685800"/>
            <a:ext cx="0" cy="9525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4"/>
          </p:cNvCxnSpPr>
          <p:nvPr/>
        </p:nvCxnSpPr>
        <p:spPr>
          <a:xfrm>
            <a:off x="5467350" y="5194300"/>
            <a:ext cx="0" cy="965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1219200" y="1371600"/>
            <a:ext cx="1828800" cy="8763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control</a:t>
            </a:r>
          </a:p>
        </p:txBody>
      </p:sp>
      <p:cxnSp>
        <p:nvCxnSpPr>
          <p:cNvPr id="10" name="Straight Connector 9"/>
          <p:cNvCxnSpPr>
            <a:stCxn id="2" idx="0"/>
          </p:cNvCxnSpPr>
          <p:nvPr/>
        </p:nvCxnSpPr>
        <p:spPr>
          <a:xfrm flipV="1">
            <a:off x="2133600" y="685800"/>
            <a:ext cx="0" cy="685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95064" y="1765300"/>
            <a:ext cx="381836" cy="33105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f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o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r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w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r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n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834378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 rot="5400000">
            <a:off x="-114300" y="1714500"/>
            <a:ext cx="27432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application</a:t>
            </a:r>
          </a:p>
        </p:txBody>
      </p:sp>
      <p:sp>
        <p:nvSpPr>
          <p:cNvPr id="5" name="Rounded Rectangle 4"/>
          <p:cNvSpPr/>
          <p:nvPr/>
        </p:nvSpPr>
        <p:spPr>
          <a:xfrm rot="5400000">
            <a:off x="952500" y="1714500"/>
            <a:ext cx="27432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application</a:t>
            </a:r>
          </a:p>
        </p:txBody>
      </p:sp>
      <p:sp>
        <p:nvSpPr>
          <p:cNvPr id="6" name="Rounded Rectangle 5"/>
          <p:cNvSpPr/>
          <p:nvPr/>
        </p:nvSpPr>
        <p:spPr>
          <a:xfrm rot="5400000">
            <a:off x="2019300" y="1714500"/>
            <a:ext cx="27432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application</a:t>
            </a:r>
          </a:p>
        </p:txBody>
      </p:sp>
      <p:sp>
        <p:nvSpPr>
          <p:cNvPr id="7" name="Rounded Rectangle 6"/>
          <p:cNvSpPr/>
          <p:nvPr/>
        </p:nvSpPr>
        <p:spPr>
          <a:xfrm rot="5400000">
            <a:off x="3086100" y="1714500"/>
            <a:ext cx="27432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application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914400" y="3657600"/>
            <a:ext cx="3886200" cy="6858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network</a:t>
            </a:r>
          </a:p>
        </p:txBody>
      </p:sp>
      <p:sp>
        <p:nvSpPr>
          <p:cNvPr id="9" name="Right Brace 8"/>
          <p:cNvSpPr/>
          <p:nvPr/>
        </p:nvSpPr>
        <p:spPr>
          <a:xfrm>
            <a:off x="5257800" y="685799"/>
            <a:ext cx="457200" cy="2743201"/>
          </a:xfrm>
          <a:prstGeom prst="rightBrace">
            <a:avLst>
              <a:gd name="adj1" fmla="val 69444"/>
              <a:gd name="adj2" fmla="val 5000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43600" y="1562100"/>
            <a:ext cx="18582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application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tier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5257800" y="3657601"/>
            <a:ext cx="457200" cy="685800"/>
          </a:xfrm>
          <a:prstGeom prst="rightBrace">
            <a:avLst>
              <a:gd name="adj1" fmla="val 69444"/>
              <a:gd name="adj2" fmla="val 5000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943600" y="3516293"/>
            <a:ext cx="14686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network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tier</a:t>
            </a:r>
          </a:p>
        </p:txBody>
      </p:sp>
    </p:spTree>
    <p:extLst>
      <p:ext uri="{BB962C8B-B14F-4D97-AF65-F5344CB8AC3E}">
        <p14:creationId xmlns:p14="http://schemas.microsoft.com/office/powerpoint/2010/main" val="192373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 rot="5400000">
            <a:off x="-114300" y="1714500"/>
            <a:ext cx="27432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application</a:t>
            </a:r>
          </a:p>
        </p:txBody>
      </p:sp>
      <p:sp>
        <p:nvSpPr>
          <p:cNvPr id="5" name="Rounded Rectangle 4"/>
          <p:cNvSpPr/>
          <p:nvPr/>
        </p:nvSpPr>
        <p:spPr>
          <a:xfrm rot="5400000">
            <a:off x="952500" y="1714500"/>
            <a:ext cx="27432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application</a:t>
            </a:r>
          </a:p>
        </p:txBody>
      </p:sp>
      <p:sp>
        <p:nvSpPr>
          <p:cNvPr id="6" name="Rounded Rectangle 5"/>
          <p:cNvSpPr/>
          <p:nvPr/>
        </p:nvSpPr>
        <p:spPr>
          <a:xfrm rot="5400000">
            <a:off x="2019300" y="1714500"/>
            <a:ext cx="27432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application</a:t>
            </a:r>
          </a:p>
        </p:txBody>
      </p:sp>
      <p:sp>
        <p:nvSpPr>
          <p:cNvPr id="7" name="Rounded Rectangle 6"/>
          <p:cNvSpPr/>
          <p:nvPr/>
        </p:nvSpPr>
        <p:spPr>
          <a:xfrm rot="5400000">
            <a:off x="3086100" y="1714500"/>
            <a:ext cx="2743200" cy="685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application</a:t>
            </a:r>
          </a:p>
        </p:txBody>
      </p:sp>
      <p:sp>
        <p:nvSpPr>
          <p:cNvPr id="9" name="Right Brace 8"/>
          <p:cNvSpPr/>
          <p:nvPr/>
        </p:nvSpPr>
        <p:spPr>
          <a:xfrm>
            <a:off x="5257800" y="685799"/>
            <a:ext cx="457200" cy="2743201"/>
          </a:xfrm>
          <a:prstGeom prst="rightBrace">
            <a:avLst>
              <a:gd name="adj1" fmla="val 69444"/>
              <a:gd name="adj2" fmla="val 5000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43600" y="1562100"/>
            <a:ext cx="18582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application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tier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5257800" y="3657601"/>
            <a:ext cx="457200" cy="685800"/>
          </a:xfrm>
          <a:prstGeom prst="rightBrace">
            <a:avLst>
              <a:gd name="adj1" fmla="val 69444"/>
              <a:gd name="adj2" fmla="val 5000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943600" y="3516293"/>
            <a:ext cx="2191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control plane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447800" y="4343400"/>
            <a:ext cx="0" cy="76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362200" y="4343400"/>
            <a:ext cx="0" cy="1447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200400" y="4343401"/>
            <a:ext cx="0" cy="38099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191000" y="4343400"/>
            <a:ext cx="0" cy="1219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17208" y="5105400"/>
            <a:ext cx="1102192" cy="11159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717208" y="5755808"/>
            <a:ext cx="375584" cy="1469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469808" y="5374808"/>
            <a:ext cx="451784" cy="2993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ght Brace 33"/>
          <p:cNvSpPr/>
          <p:nvPr/>
        </p:nvSpPr>
        <p:spPr>
          <a:xfrm>
            <a:off x="5257800" y="4724400"/>
            <a:ext cx="457200" cy="1676400"/>
          </a:xfrm>
          <a:prstGeom prst="rightBrace">
            <a:avLst>
              <a:gd name="adj1" fmla="val 69444"/>
              <a:gd name="adj2" fmla="val 5000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943600" y="5065693"/>
            <a:ext cx="27895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forwarding plane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78699" y="4505980"/>
            <a:ext cx="1768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OpenFlow</a:t>
            </a:r>
            <a:endParaRPr lang="en-US" sz="2800" b="1" i="1" dirty="0" smtClean="0">
              <a:solidFill>
                <a:schemeClr val="bg1"/>
              </a:solidFill>
              <a:latin typeface="Candara" pitchFamily="34" charset="0"/>
              <a:cs typeface="Consolas" pitchFamily="49" charset="0"/>
            </a:endParaRPr>
          </a:p>
        </p:txBody>
      </p:sp>
      <p:sp>
        <p:nvSpPr>
          <p:cNvPr id="50" name="Up-Down Arrow 49"/>
          <p:cNvSpPr/>
          <p:nvPr/>
        </p:nvSpPr>
        <p:spPr>
          <a:xfrm>
            <a:off x="6400800" y="3984179"/>
            <a:ext cx="545948" cy="1585383"/>
          </a:xfrm>
          <a:prstGeom prst="up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14400" y="3657600"/>
            <a:ext cx="38862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control platform</a:t>
            </a:r>
          </a:p>
        </p:txBody>
      </p:sp>
      <p:sp>
        <p:nvSpPr>
          <p:cNvPr id="52" name="Flowchart: Summing Junction 51"/>
          <p:cNvSpPr/>
          <p:nvPr/>
        </p:nvSpPr>
        <p:spPr>
          <a:xfrm>
            <a:off x="1066800" y="51054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3" name="Flowchart: Summing Junction 52"/>
          <p:cNvSpPr/>
          <p:nvPr/>
        </p:nvSpPr>
        <p:spPr>
          <a:xfrm>
            <a:off x="1981200" y="57912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4" name="Flowchart: Summing Junction 53"/>
          <p:cNvSpPr/>
          <p:nvPr/>
        </p:nvSpPr>
        <p:spPr>
          <a:xfrm>
            <a:off x="2819400" y="47244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5" name="Flowchart: Summing Junction 54"/>
          <p:cNvSpPr/>
          <p:nvPr/>
        </p:nvSpPr>
        <p:spPr>
          <a:xfrm>
            <a:off x="3810000" y="55626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062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virtual machine</a:t>
            </a:r>
            <a:r>
              <a:rPr lang="en-US" dirty="0"/>
              <a:t>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2882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forwarding plane</a:t>
            </a:r>
          </a:p>
        </p:txBody>
      </p:sp>
    </p:spTree>
    <p:extLst>
      <p:ext uri="{BB962C8B-B14F-4D97-AF65-F5344CB8AC3E}">
        <p14:creationId xmlns:p14="http://schemas.microsoft.com/office/powerpoint/2010/main" val="3046238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relatively “dumb”</a:t>
            </a:r>
          </a:p>
        </p:txBody>
      </p:sp>
    </p:spTree>
    <p:extLst>
      <p:ext uri="{BB962C8B-B14F-4D97-AF65-F5344CB8AC3E}">
        <p14:creationId xmlns:p14="http://schemas.microsoft.com/office/powerpoint/2010/main" val="1557777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does what it’s told</a:t>
            </a:r>
          </a:p>
        </p:txBody>
      </p:sp>
    </p:spTree>
    <p:extLst>
      <p:ext uri="{BB962C8B-B14F-4D97-AF65-F5344CB8AC3E}">
        <p14:creationId xmlns:p14="http://schemas.microsoft.com/office/powerpoint/2010/main" val="1557777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6000" b="1" i="1" dirty="0" smtClean="0"/>
              <a:t>R.I.P.,</a:t>
            </a:r>
          </a:p>
          <a:p>
            <a:r>
              <a:rPr lang="en-US" dirty="0" smtClean="0"/>
              <a:t>RIP</a:t>
            </a:r>
          </a:p>
          <a:p>
            <a:r>
              <a:rPr lang="en-US" dirty="0" smtClean="0"/>
              <a:t>OSPF</a:t>
            </a:r>
          </a:p>
          <a:p>
            <a:r>
              <a:rPr lang="en-US" dirty="0" smtClean="0"/>
              <a:t>IS-IS</a:t>
            </a:r>
            <a:endParaRPr lang="en-US" dirty="0"/>
          </a:p>
          <a:p>
            <a:r>
              <a:rPr lang="en-US" dirty="0" smtClean="0"/>
              <a:t>&amp;c.</a:t>
            </a:r>
          </a:p>
        </p:txBody>
      </p:sp>
    </p:spTree>
    <p:extLst>
      <p:ext uri="{BB962C8B-B14F-4D97-AF65-F5344CB8AC3E}">
        <p14:creationId xmlns:p14="http://schemas.microsoft.com/office/powerpoint/2010/main" val="2314432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control plane</a:t>
            </a:r>
          </a:p>
        </p:txBody>
      </p:sp>
    </p:spTree>
    <p:extLst>
      <p:ext uri="{BB962C8B-B14F-4D97-AF65-F5344CB8AC3E}">
        <p14:creationId xmlns:p14="http://schemas.microsoft.com/office/powerpoint/2010/main" val="2116572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centralized</a:t>
            </a:r>
          </a:p>
        </p:txBody>
      </p:sp>
    </p:spTree>
    <p:extLst>
      <p:ext uri="{BB962C8B-B14F-4D97-AF65-F5344CB8AC3E}">
        <p14:creationId xmlns:p14="http://schemas.microsoft.com/office/powerpoint/2010/main" val="3851658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end-t0-end view</a:t>
            </a:r>
            <a:br>
              <a:rPr lang="en-US" dirty="0" smtClean="0"/>
            </a:br>
            <a:r>
              <a:rPr lang="en-US" dirty="0" smtClean="0"/>
              <a:t>(not hop-by-hop)</a:t>
            </a:r>
          </a:p>
        </p:txBody>
      </p:sp>
    </p:spTree>
    <p:extLst>
      <p:ext uri="{BB962C8B-B14F-4D97-AF65-F5344CB8AC3E}">
        <p14:creationId xmlns:p14="http://schemas.microsoft.com/office/powerpoint/2010/main" val="3851658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programmable</a:t>
            </a:r>
          </a:p>
        </p:txBody>
      </p:sp>
    </p:spTree>
    <p:extLst>
      <p:ext uri="{BB962C8B-B14F-4D97-AF65-F5344CB8AC3E}">
        <p14:creationId xmlns:p14="http://schemas.microsoft.com/office/powerpoint/2010/main" val="3851658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naturally multitenant</a:t>
            </a:r>
          </a:p>
        </p:txBody>
      </p:sp>
    </p:spTree>
    <p:extLst>
      <p:ext uri="{BB962C8B-B14F-4D97-AF65-F5344CB8AC3E}">
        <p14:creationId xmlns:p14="http://schemas.microsoft.com/office/powerpoint/2010/main" val="3851658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maintains state</a:t>
            </a:r>
          </a:p>
        </p:txBody>
      </p:sp>
    </p:spTree>
    <p:extLst>
      <p:ext uri="{BB962C8B-B14F-4D97-AF65-F5344CB8AC3E}">
        <p14:creationId xmlns:p14="http://schemas.microsoft.com/office/powerpoint/2010/main" val="3851658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 the </a:t>
            </a:r>
            <a:r>
              <a:rPr lang="en-US" i="1" dirty="0" smtClean="0">
                <a:sym typeface="Wingdings"/>
              </a:rPr>
              <a:t>illusion</a:t>
            </a:r>
            <a:r>
              <a:rPr lang="en-US" dirty="0" smtClean="0">
                <a:sym typeface="Wingdings"/>
              </a:rPr>
              <a:t> of a 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968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8000" dirty="0" smtClean="0">
                <a:solidFill>
                  <a:srgbClr val="E000F0"/>
                </a:solidFill>
              </a:rPr>
              <a:t>that’s it?</a:t>
            </a:r>
            <a:endParaRPr lang="en-US" sz="8000" dirty="0">
              <a:solidFill>
                <a:srgbClr val="E000F0"/>
              </a:solidFill>
            </a:endParaRPr>
          </a:p>
        </p:txBody>
      </p:sp>
      <p:sp>
        <p:nvSpPr>
          <p:cNvPr id="3" name="&quot;No&quot; Symbol 2"/>
          <p:cNvSpPr/>
          <p:nvPr/>
        </p:nvSpPr>
        <p:spPr>
          <a:xfrm>
            <a:off x="3429000" y="2273300"/>
            <a:ext cx="2286000" cy="2286000"/>
          </a:xfrm>
          <a:prstGeom prst="noSmoking">
            <a:avLst>
              <a:gd name="adj" fmla="val 1486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619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virtual server</a:t>
            </a:r>
            <a:br>
              <a:rPr lang="en-US" dirty="0" smtClean="0"/>
            </a:br>
            <a:r>
              <a:rPr lang="en-US" sz="11500" dirty="0" smtClean="0"/>
              <a:t>≠</a:t>
            </a:r>
            <a:endParaRPr lang="en-US" dirty="0" smtClean="0"/>
          </a:p>
          <a:p>
            <a:r>
              <a:rPr lang="en-US" dirty="0" smtClean="0"/>
              <a:t>virtual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25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082008"/>
              </p:ext>
            </p:extLst>
          </p:nvPr>
        </p:nvGraphicFramePr>
        <p:xfrm>
          <a:off x="152400" y="1371600"/>
          <a:ext cx="8839200" cy="429768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2362200"/>
                <a:gridCol w="3124200"/>
                <a:gridCol w="3352800"/>
              </a:tblGrid>
              <a:tr h="370840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Datapath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Consistency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Virtual server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CPU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memory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device I/O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nanosecond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operation</a:t>
                      </a:r>
                    </a:p>
                    <a:p>
                      <a:endParaRPr lang="en-US" sz="2400" dirty="0" smtClean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self-contained</a:t>
                      </a:r>
                      <a:endParaRPr lang="en-US" sz="2400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Virtual network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address contexts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all-port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knowledge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 instances of N states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consistency on all paths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timely distribution</a:t>
                      </a:r>
                    </a:p>
                    <a:p>
                      <a:endParaRPr lang="en-US" sz="2400" baseline="0" dirty="0" smtClean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318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772960"/>
              </p:ext>
            </p:extLst>
          </p:nvPr>
        </p:nvGraphicFramePr>
        <p:xfrm>
          <a:off x="152400" y="1371600"/>
          <a:ext cx="8839200" cy="429768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2362200"/>
                <a:gridCol w="3124200"/>
                <a:gridCol w="3352800"/>
              </a:tblGrid>
              <a:tr h="370840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Datapath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Consistency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Virtual server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CPU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memory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device I/O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nanosecond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operation</a:t>
                      </a:r>
                    </a:p>
                    <a:p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Candara" pitchFamily="34" charset="0"/>
                        </a:rPr>
                        <a:t>= complexity at speed</a:t>
                      </a:r>
                      <a:endParaRPr lang="en-US" sz="2400" b="1" dirty="0" smtClean="0">
                        <a:solidFill>
                          <a:srgbClr val="FFC000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self-contained</a:t>
                      </a:r>
                      <a:endParaRPr lang="en-US" sz="2400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Virtual network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address contexts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all-port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knowledge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 instances of N states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consistency on all paths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timely distribution</a:t>
                      </a:r>
                    </a:p>
                    <a:p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Candara" pitchFamily="34" charset="0"/>
                        </a:rPr>
                        <a:t>= complexity at scale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335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6000" dirty="0" smtClean="0"/>
              <a:t>The Virtual Network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17985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decoupled from h/w</a:t>
            </a:r>
          </a:p>
        </p:txBody>
      </p:sp>
    </p:spTree>
    <p:extLst>
      <p:ext uri="{BB962C8B-B14F-4D97-AF65-F5344CB8AC3E}">
        <p14:creationId xmlns:p14="http://schemas.microsoft.com/office/powerpoint/2010/main" val="1142135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independent from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679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delegated control</a:t>
            </a:r>
          </a:p>
        </p:txBody>
      </p:sp>
    </p:spTree>
    <p:extLst>
      <p:ext uri="{BB962C8B-B14F-4D97-AF65-F5344CB8AC3E}">
        <p14:creationId xmlns:p14="http://schemas.microsoft.com/office/powerpoint/2010/main" val="3039679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ephemeral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679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SDN (*) is a useful tool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4605" y="5905500"/>
            <a:ext cx="3744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latin typeface="Constantia" pitchFamily="18" charset="0"/>
                <a:cs typeface="Consolas" pitchFamily="49" charset="0"/>
              </a:rPr>
              <a:t>* As defined previously</a:t>
            </a:r>
          </a:p>
        </p:txBody>
      </p:sp>
    </p:spTree>
    <p:extLst>
      <p:ext uri="{BB962C8B-B14F-4D97-AF65-F5344CB8AC3E}">
        <p14:creationId xmlns:p14="http://schemas.microsoft.com/office/powerpoint/2010/main" val="3883998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abstraction</a:t>
            </a:r>
          </a:p>
        </p:txBody>
      </p:sp>
    </p:spTree>
    <p:extLst>
      <p:ext uri="{BB962C8B-B14F-4D97-AF65-F5344CB8AC3E}">
        <p14:creationId xmlns:p14="http://schemas.microsoft.com/office/powerpoint/2010/main" val="2690825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>
            <a:off x="5257800" y="3276600"/>
            <a:ext cx="457200" cy="1066801"/>
          </a:xfrm>
          <a:prstGeom prst="rightBrace">
            <a:avLst>
              <a:gd name="adj1" fmla="val 69444"/>
              <a:gd name="adj2" fmla="val 5000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943600" y="3357890"/>
            <a:ext cx="2191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control plane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447800" y="4343400"/>
            <a:ext cx="0" cy="76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362200" y="4343400"/>
            <a:ext cx="0" cy="1447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035300" y="4351655"/>
            <a:ext cx="0" cy="38099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064000" y="4361646"/>
            <a:ext cx="0" cy="1219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17208" y="5113654"/>
            <a:ext cx="937092" cy="10333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717208" y="5755808"/>
            <a:ext cx="375584" cy="1469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304708" y="5383062"/>
            <a:ext cx="489884" cy="3093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ght Brace 33"/>
          <p:cNvSpPr/>
          <p:nvPr/>
        </p:nvSpPr>
        <p:spPr>
          <a:xfrm>
            <a:off x="5257800" y="4724400"/>
            <a:ext cx="457200" cy="1676400"/>
          </a:xfrm>
          <a:prstGeom prst="rightBrace">
            <a:avLst>
              <a:gd name="adj1" fmla="val 69444"/>
              <a:gd name="adj2" fmla="val 5000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943600" y="5065693"/>
            <a:ext cx="27895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forwarding plane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78699" y="4505980"/>
            <a:ext cx="1768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OpenFlow</a:t>
            </a:r>
            <a:endParaRPr lang="en-US" sz="2800" b="1" i="1" dirty="0" smtClean="0">
              <a:solidFill>
                <a:schemeClr val="bg1"/>
              </a:solidFill>
              <a:latin typeface="Candara" pitchFamily="34" charset="0"/>
              <a:cs typeface="Consolas" pitchFamily="49" charset="0"/>
            </a:endParaRPr>
          </a:p>
        </p:txBody>
      </p:sp>
      <p:sp>
        <p:nvSpPr>
          <p:cNvPr id="50" name="Up-Down Arrow 49"/>
          <p:cNvSpPr/>
          <p:nvPr/>
        </p:nvSpPr>
        <p:spPr>
          <a:xfrm>
            <a:off x="6400800" y="3984179"/>
            <a:ext cx="545948" cy="1585383"/>
          </a:xfrm>
          <a:prstGeom prst="up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4400" y="4343400"/>
            <a:ext cx="3657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2"/>
          </p:cNvCxnSpPr>
          <p:nvPr/>
        </p:nvCxnSpPr>
        <p:spPr>
          <a:xfrm>
            <a:off x="1244600" y="3962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0" idx="2"/>
          </p:cNvCxnSpPr>
          <p:nvPr/>
        </p:nvCxnSpPr>
        <p:spPr>
          <a:xfrm>
            <a:off x="2235200" y="3962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2" idx="2"/>
          </p:cNvCxnSpPr>
          <p:nvPr/>
        </p:nvCxnSpPr>
        <p:spPr>
          <a:xfrm>
            <a:off x="3225800" y="3962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6" idx="2"/>
          </p:cNvCxnSpPr>
          <p:nvPr/>
        </p:nvCxnSpPr>
        <p:spPr>
          <a:xfrm>
            <a:off x="4216400" y="3962400"/>
            <a:ext cx="0" cy="38100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Multidocument 45"/>
          <p:cNvSpPr/>
          <p:nvPr/>
        </p:nvSpPr>
        <p:spPr>
          <a:xfrm>
            <a:off x="1041400" y="1524000"/>
            <a:ext cx="1701800" cy="990600"/>
          </a:xfrm>
          <a:prstGeom prst="flowChartMultidocumen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API</a:t>
            </a:r>
          </a:p>
        </p:txBody>
      </p:sp>
      <p:sp>
        <p:nvSpPr>
          <p:cNvPr id="47" name="Down Arrow 46"/>
          <p:cNvSpPr/>
          <p:nvPr/>
        </p:nvSpPr>
        <p:spPr>
          <a:xfrm>
            <a:off x="1244600" y="2605809"/>
            <a:ext cx="254000" cy="55418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9" name="Down Arrow 48"/>
          <p:cNvSpPr/>
          <p:nvPr/>
        </p:nvSpPr>
        <p:spPr>
          <a:xfrm rot="19671315">
            <a:off x="1689961" y="2599316"/>
            <a:ext cx="254000" cy="60877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1" name="Down Arrow 50"/>
          <p:cNvSpPr/>
          <p:nvPr/>
        </p:nvSpPr>
        <p:spPr>
          <a:xfrm rot="17981771">
            <a:off x="2340355" y="2287047"/>
            <a:ext cx="254000" cy="1164438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2" name="Down Arrow 51"/>
          <p:cNvSpPr/>
          <p:nvPr/>
        </p:nvSpPr>
        <p:spPr>
          <a:xfrm rot="17856772">
            <a:off x="2963135" y="2058794"/>
            <a:ext cx="254000" cy="155056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874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7780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27686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7592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54" name="Flowchart: Multidocument 53"/>
          <p:cNvSpPr/>
          <p:nvPr/>
        </p:nvSpPr>
        <p:spPr>
          <a:xfrm>
            <a:off x="2819400" y="381000"/>
            <a:ext cx="1701800" cy="990600"/>
          </a:xfrm>
          <a:prstGeom prst="flowChartMultidocumen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API</a:t>
            </a:r>
          </a:p>
        </p:txBody>
      </p:sp>
      <p:sp>
        <p:nvSpPr>
          <p:cNvPr id="55" name="Flowchart: Multidocument 54"/>
          <p:cNvSpPr/>
          <p:nvPr/>
        </p:nvSpPr>
        <p:spPr>
          <a:xfrm>
            <a:off x="2971800" y="1600200"/>
            <a:ext cx="1701800" cy="990600"/>
          </a:xfrm>
          <a:prstGeom prst="flowChartMultidocumen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API</a:t>
            </a:r>
          </a:p>
        </p:txBody>
      </p:sp>
      <p:sp>
        <p:nvSpPr>
          <p:cNvPr id="56" name="Flowchart: Multidocument 55"/>
          <p:cNvSpPr/>
          <p:nvPr/>
        </p:nvSpPr>
        <p:spPr>
          <a:xfrm>
            <a:off x="914400" y="228600"/>
            <a:ext cx="1701800" cy="990600"/>
          </a:xfrm>
          <a:prstGeom prst="flowChartMultidocumen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API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163085" y="685800"/>
            <a:ext cx="122501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VXLAN</a:t>
            </a:r>
          </a:p>
          <a:p>
            <a:r>
              <a:rPr lang="en-US" sz="2800" b="1" i="1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NVGRE</a:t>
            </a:r>
          </a:p>
          <a:p>
            <a:r>
              <a:rPr lang="en-US" sz="2800" b="1" i="1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NVP</a:t>
            </a:r>
          </a:p>
          <a:p>
            <a:r>
              <a:rPr lang="en-US" sz="2800" b="1" i="1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OTV</a:t>
            </a:r>
          </a:p>
          <a:p>
            <a:r>
              <a:rPr lang="en-US" sz="2800" b="1" i="1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STT</a:t>
            </a:r>
          </a:p>
        </p:txBody>
      </p:sp>
      <p:sp>
        <p:nvSpPr>
          <p:cNvPr id="58" name="Flowchart: Summing Junction 57"/>
          <p:cNvSpPr/>
          <p:nvPr/>
        </p:nvSpPr>
        <p:spPr>
          <a:xfrm>
            <a:off x="1066800" y="51054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9" name="Flowchart: Summing Junction 58"/>
          <p:cNvSpPr/>
          <p:nvPr/>
        </p:nvSpPr>
        <p:spPr>
          <a:xfrm>
            <a:off x="1981200" y="57912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0" name="Flowchart: Summing Junction 59"/>
          <p:cNvSpPr/>
          <p:nvPr/>
        </p:nvSpPr>
        <p:spPr>
          <a:xfrm>
            <a:off x="2654300" y="47371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1" name="Flowchart: Summing Junction 60"/>
          <p:cNvSpPr/>
          <p:nvPr/>
        </p:nvSpPr>
        <p:spPr>
          <a:xfrm>
            <a:off x="3695700" y="55880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77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9" grpId="0" animBg="1"/>
      <p:bldP spid="51" grpId="0" animBg="1"/>
      <p:bldP spid="52" grpId="0" animBg="1"/>
      <p:bldP spid="8" grpId="0" animBg="1"/>
      <p:bldP spid="30" grpId="0" animBg="1"/>
      <p:bldP spid="32" grpId="0" animBg="1"/>
      <p:bldP spid="36" grpId="0" animBg="1"/>
      <p:bldP spid="54" grpId="0" animBg="1"/>
      <p:bldP spid="55" grpId="0" animBg="1"/>
      <p:bldP spid="56" grpId="0" animBg="1"/>
      <p:bldP spid="57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4400" dirty="0" smtClean="0"/>
              <a:t>(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3471946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is SDN (*) a requirement?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4605" y="5905500"/>
            <a:ext cx="3744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latin typeface="Constantia" pitchFamily="18" charset="0"/>
                <a:cs typeface="Consolas" pitchFamily="49" charset="0"/>
              </a:rPr>
              <a:t>* As defined previously</a:t>
            </a:r>
          </a:p>
        </p:txBody>
      </p:sp>
    </p:spTree>
    <p:extLst>
      <p:ext uri="{BB962C8B-B14F-4D97-AF65-F5344CB8AC3E}">
        <p14:creationId xmlns:p14="http://schemas.microsoft.com/office/powerpoint/2010/main" val="1002918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>
            <a:off x="5257800" y="3276600"/>
            <a:ext cx="457200" cy="1066801"/>
          </a:xfrm>
          <a:prstGeom prst="rightBrace">
            <a:avLst>
              <a:gd name="adj1" fmla="val 69444"/>
              <a:gd name="adj2" fmla="val 5000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943600" y="3357890"/>
            <a:ext cx="2191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control plane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447800" y="4343400"/>
            <a:ext cx="0" cy="76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362200" y="4343400"/>
            <a:ext cx="0" cy="1447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035300" y="4351655"/>
            <a:ext cx="0" cy="38099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064000" y="4361646"/>
            <a:ext cx="0" cy="1219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17208" y="5113654"/>
            <a:ext cx="937092" cy="10333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717208" y="5755808"/>
            <a:ext cx="375584" cy="1469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304708" y="5383062"/>
            <a:ext cx="489884" cy="3093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ght Brace 33"/>
          <p:cNvSpPr/>
          <p:nvPr/>
        </p:nvSpPr>
        <p:spPr>
          <a:xfrm>
            <a:off x="5257800" y="4724400"/>
            <a:ext cx="457200" cy="1676400"/>
          </a:xfrm>
          <a:prstGeom prst="rightBrace">
            <a:avLst>
              <a:gd name="adj1" fmla="val 69444"/>
              <a:gd name="adj2" fmla="val 5000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943600" y="5065693"/>
            <a:ext cx="27895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forwarding plane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914400" y="4343400"/>
            <a:ext cx="3657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2"/>
          </p:cNvCxnSpPr>
          <p:nvPr/>
        </p:nvCxnSpPr>
        <p:spPr>
          <a:xfrm>
            <a:off x="1244600" y="3962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0" idx="2"/>
          </p:cNvCxnSpPr>
          <p:nvPr/>
        </p:nvCxnSpPr>
        <p:spPr>
          <a:xfrm>
            <a:off x="2235200" y="3962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2" idx="2"/>
          </p:cNvCxnSpPr>
          <p:nvPr/>
        </p:nvCxnSpPr>
        <p:spPr>
          <a:xfrm>
            <a:off x="3225800" y="3962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6" idx="2"/>
          </p:cNvCxnSpPr>
          <p:nvPr/>
        </p:nvCxnSpPr>
        <p:spPr>
          <a:xfrm>
            <a:off x="4216400" y="3962400"/>
            <a:ext cx="0" cy="38100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Multidocument 45"/>
          <p:cNvSpPr/>
          <p:nvPr/>
        </p:nvSpPr>
        <p:spPr>
          <a:xfrm>
            <a:off x="1041400" y="1524000"/>
            <a:ext cx="1701800" cy="990600"/>
          </a:xfrm>
          <a:prstGeom prst="flowChartMultidocumen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API</a:t>
            </a:r>
          </a:p>
        </p:txBody>
      </p:sp>
      <p:sp>
        <p:nvSpPr>
          <p:cNvPr id="47" name="Down Arrow 46"/>
          <p:cNvSpPr/>
          <p:nvPr/>
        </p:nvSpPr>
        <p:spPr>
          <a:xfrm>
            <a:off x="1244600" y="2605809"/>
            <a:ext cx="254000" cy="55418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9" name="Down Arrow 48"/>
          <p:cNvSpPr/>
          <p:nvPr/>
        </p:nvSpPr>
        <p:spPr>
          <a:xfrm rot="19671315">
            <a:off x="1689961" y="2599316"/>
            <a:ext cx="254000" cy="60877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1" name="Down Arrow 50"/>
          <p:cNvSpPr/>
          <p:nvPr/>
        </p:nvSpPr>
        <p:spPr>
          <a:xfrm rot="17981771">
            <a:off x="2340355" y="2287047"/>
            <a:ext cx="254000" cy="1164438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2" name="Down Arrow 51"/>
          <p:cNvSpPr/>
          <p:nvPr/>
        </p:nvSpPr>
        <p:spPr>
          <a:xfrm rot="17856772">
            <a:off x="2963135" y="2058794"/>
            <a:ext cx="254000" cy="155056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874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7780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27686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7592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56" name="Flowchart: Multidocument 55"/>
          <p:cNvSpPr/>
          <p:nvPr/>
        </p:nvSpPr>
        <p:spPr>
          <a:xfrm>
            <a:off x="914400" y="228600"/>
            <a:ext cx="1701800" cy="990600"/>
          </a:xfrm>
          <a:prstGeom prst="flowChartMultidocumen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API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270785" y="1295400"/>
            <a:ext cx="12250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VXLAN</a:t>
            </a:r>
          </a:p>
          <a:p>
            <a:r>
              <a:rPr lang="en-US" sz="2800" b="1" i="1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NVGRE</a:t>
            </a:r>
          </a:p>
        </p:txBody>
      </p:sp>
      <p:sp>
        <p:nvSpPr>
          <p:cNvPr id="58" name="Flowchart: Summing Junction 57"/>
          <p:cNvSpPr/>
          <p:nvPr/>
        </p:nvSpPr>
        <p:spPr>
          <a:xfrm>
            <a:off x="1066800" y="51054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9" name="Flowchart: Summing Junction 58"/>
          <p:cNvSpPr/>
          <p:nvPr/>
        </p:nvSpPr>
        <p:spPr>
          <a:xfrm>
            <a:off x="1981200" y="57912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0" name="Flowchart: Summing Junction 59"/>
          <p:cNvSpPr/>
          <p:nvPr/>
        </p:nvSpPr>
        <p:spPr>
          <a:xfrm>
            <a:off x="2654300" y="47371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1" name="Flowchart: Summing Junction 60"/>
          <p:cNvSpPr/>
          <p:nvPr/>
        </p:nvSpPr>
        <p:spPr>
          <a:xfrm>
            <a:off x="3695700" y="55880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78699" y="4505980"/>
            <a:ext cx="1768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OpenFlow</a:t>
            </a:r>
            <a:endParaRPr lang="en-US" sz="2800" b="1" i="1" dirty="0" smtClean="0">
              <a:solidFill>
                <a:schemeClr val="bg1"/>
              </a:solidFill>
              <a:latin typeface="Candara" pitchFamily="34" charset="0"/>
              <a:cs typeface="Consolas" pitchFamily="49" charset="0"/>
            </a:endParaRPr>
          </a:p>
        </p:txBody>
      </p:sp>
      <p:sp>
        <p:nvSpPr>
          <p:cNvPr id="41" name="Up-Down Arrow 40"/>
          <p:cNvSpPr/>
          <p:nvPr/>
        </p:nvSpPr>
        <p:spPr>
          <a:xfrm>
            <a:off x="6400800" y="3984179"/>
            <a:ext cx="545948" cy="1585383"/>
          </a:xfrm>
          <a:prstGeom prst="up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0696" y="4911804"/>
            <a:ext cx="43685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multicast</a:t>
            </a:r>
          </a:p>
        </p:txBody>
      </p:sp>
    </p:spTree>
    <p:extLst>
      <p:ext uri="{BB962C8B-B14F-4D97-AF65-F5344CB8AC3E}">
        <p14:creationId xmlns:p14="http://schemas.microsoft.com/office/powerpoint/2010/main" val="175413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 animBg="1"/>
      <p:bldP spid="2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4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3787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" y="152400"/>
            <a:ext cx="8839200" cy="1066800"/>
          </a:xfrm>
        </p:spPr>
        <p:txBody>
          <a:bodyPr/>
          <a:lstStyle/>
          <a:p>
            <a:r>
              <a:rPr lang="en-US" dirty="0" smtClean="0"/>
              <a:t>How does Alice talk to Bob?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447800" y="4343400"/>
            <a:ext cx="0" cy="76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362200" y="4343400"/>
            <a:ext cx="0" cy="1447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035300" y="4351655"/>
            <a:ext cx="0" cy="38099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064000" y="4361646"/>
            <a:ext cx="0" cy="1219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17208" y="5113654"/>
            <a:ext cx="937092" cy="10333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17208" y="5755808"/>
            <a:ext cx="375584" cy="1469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04708" y="5383062"/>
            <a:ext cx="489884" cy="3093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14400" y="4343400"/>
            <a:ext cx="3657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0" idx="2"/>
          </p:cNvCxnSpPr>
          <p:nvPr/>
        </p:nvCxnSpPr>
        <p:spPr>
          <a:xfrm>
            <a:off x="1244600" y="3962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1" idx="2"/>
          </p:cNvCxnSpPr>
          <p:nvPr/>
        </p:nvCxnSpPr>
        <p:spPr>
          <a:xfrm>
            <a:off x="2235200" y="3962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32" idx="2"/>
          </p:cNvCxnSpPr>
          <p:nvPr/>
        </p:nvCxnSpPr>
        <p:spPr>
          <a:xfrm>
            <a:off x="3225800" y="3962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3" idx="2"/>
          </p:cNvCxnSpPr>
          <p:nvPr/>
        </p:nvCxnSpPr>
        <p:spPr>
          <a:xfrm>
            <a:off x="4216400" y="3962400"/>
            <a:ext cx="0" cy="38100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Multidocument 24"/>
          <p:cNvSpPr/>
          <p:nvPr/>
        </p:nvSpPr>
        <p:spPr>
          <a:xfrm>
            <a:off x="1041400" y="1524000"/>
            <a:ext cx="1701800" cy="990600"/>
          </a:xfrm>
          <a:prstGeom prst="flowChartMultidocumen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API</a:t>
            </a:r>
          </a:p>
        </p:txBody>
      </p:sp>
      <p:sp>
        <p:nvSpPr>
          <p:cNvPr id="26" name="Down Arrow 25"/>
          <p:cNvSpPr/>
          <p:nvPr/>
        </p:nvSpPr>
        <p:spPr>
          <a:xfrm>
            <a:off x="1244600" y="2605809"/>
            <a:ext cx="254000" cy="55418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Down Arrow 26"/>
          <p:cNvSpPr/>
          <p:nvPr/>
        </p:nvSpPr>
        <p:spPr>
          <a:xfrm rot="19671315">
            <a:off x="1689961" y="2599316"/>
            <a:ext cx="254000" cy="60877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Down Arrow 27"/>
          <p:cNvSpPr/>
          <p:nvPr/>
        </p:nvSpPr>
        <p:spPr>
          <a:xfrm rot="17981771">
            <a:off x="2340355" y="2287047"/>
            <a:ext cx="254000" cy="1164438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9" name="Down Arrow 28"/>
          <p:cNvSpPr/>
          <p:nvPr/>
        </p:nvSpPr>
        <p:spPr>
          <a:xfrm rot="17856772">
            <a:off x="2963135" y="2058794"/>
            <a:ext cx="254000" cy="155056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874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7780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27686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37592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105400" y="1295400"/>
            <a:ext cx="3810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vAPI</a:t>
            </a:r>
            <a:r>
              <a:rPr lang="en-US" sz="28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 :</a:t>
            </a:r>
            <a:br>
              <a:rPr lang="en-US" sz="28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“I need a virtual L2-L3 network with these properties…”</a:t>
            </a:r>
          </a:p>
          <a:p>
            <a:endParaRPr lang="en-US" sz="2800" dirty="0">
              <a:solidFill>
                <a:schemeClr val="bg1"/>
              </a:solidFill>
              <a:latin typeface="Candara" pitchFamily="34" charset="0"/>
              <a:cs typeface="Consolas" pitchFamily="49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vSWITCHes</a:t>
            </a:r>
            <a:r>
              <a:rPr lang="en-US" sz="28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 in x86 boxes determine optimal path</a:t>
            </a:r>
          </a:p>
          <a:p>
            <a:endParaRPr lang="en-US" sz="2800" dirty="0">
              <a:solidFill>
                <a:schemeClr val="bg1"/>
              </a:solidFill>
              <a:latin typeface="Candara" pitchFamily="34" charset="0"/>
              <a:cs typeface="Consolas" pitchFamily="49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Candara" pitchFamily="34" charset="0"/>
                <a:cs typeface="Consolas" pitchFamily="49" charset="0"/>
              </a:rPr>
              <a:t>OPENFLOW: “Hardware, plumb the following…”</a:t>
            </a:r>
          </a:p>
        </p:txBody>
      </p:sp>
      <p:sp>
        <p:nvSpPr>
          <p:cNvPr id="37" name="Flowchart: Summing Junction 36"/>
          <p:cNvSpPr/>
          <p:nvPr/>
        </p:nvSpPr>
        <p:spPr>
          <a:xfrm>
            <a:off x="1066800" y="51054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8" name="Flowchart: Summing Junction 37"/>
          <p:cNvSpPr/>
          <p:nvPr/>
        </p:nvSpPr>
        <p:spPr>
          <a:xfrm>
            <a:off x="1981200" y="57912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Flowchart: Summing Junction 38"/>
          <p:cNvSpPr/>
          <p:nvPr/>
        </p:nvSpPr>
        <p:spPr>
          <a:xfrm>
            <a:off x="2654300" y="47371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0" name="Flowchart: Summing Junction 39"/>
          <p:cNvSpPr/>
          <p:nvPr/>
        </p:nvSpPr>
        <p:spPr>
          <a:xfrm>
            <a:off x="3695700" y="55880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193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uiExpand="1" build="allAtOnce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V="1">
            <a:off x="2616200" y="4343400"/>
            <a:ext cx="0" cy="76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949700" y="4343400"/>
            <a:ext cx="0" cy="1447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080000" y="4351655"/>
            <a:ext cx="0" cy="38099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565900" y="4361646"/>
            <a:ext cx="0" cy="1219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9" idx="2"/>
          </p:cNvCxnSpPr>
          <p:nvPr/>
        </p:nvCxnSpPr>
        <p:spPr>
          <a:xfrm flipH="1">
            <a:off x="2885608" y="5118100"/>
            <a:ext cx="1813392" cy="9889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38" idx="1"/>
          </p:cNvCxnSpPr>
          <p:nvPr/>
        </p:nvCxnSpPr>
        <p:spPr>
          <a:xfrm>
            <a:off x="2885608" y="5755808"/>
            <a:ext cx="794684" cy="1469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40" idx="1"/>
          </p:cNvCxnSpPr>
          <p:nvPr/>
        </p:nvCxnSpPr>
        <p:spPr>
          <a:xfrm>
            <a:off x="5349408" y="5383062"/>
            <a:ext cx="959784" cy="31653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082800" y="4343400"/>
            <a:ext cx="4953000" cy="8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0" idx="2"/>
          </p:cNvCxnSpPr>
          <p:nvPr/>
        </p:nvCxnSpPr>
        <p:spPr>
          <a:xfrm>
            <a:off x="2413000" y="3962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1" idx="2"/>
          </p:cNvCxnSpPr>
          <p:nvPr/>
        </p:nvCxnSpPr>
        <p:spPr>
          <a:xfrm>
            <a:off x="3835400" y="3962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32" idx="2"/>
          </p:cNvCxnSpPr>
          <p:nvPr/>
        </p:nvCxnSpPr>
        <p:spPr>
          <a:xfrm>
            <a:off x="5283200" y="39624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3" idx="2"/>
          </p:cNvCxnSpPr>
          <p:nvPr/>
        </p:nvCxnSpPr>
        <p:spPr>
          <a:xfrm>
            <a:off x="6731000" y="3962400"/>
            <a:ext cx="0" cy="38100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19558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33782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8260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273800" y="32766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  <p:sp>
        <p:nvSpPr>
          <p:cNvPr id="37" name="Flowchart: Summing Junction 36"/>
          <p:cNvSpPr/>
          <p:nvPr/>
        </p:nvSpPr>
        <p:spPr>
          <a:xfrm>
            <a:off x="2235200" y="51054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8" name="Flowchart: Summing Junction 37"/>
          <p:cNvSpPr/>
          <p:nvPr/>
        </p:nvSpPr>
        <p:spPr>
          <a:xfrm>
            <a:off x="3568700" y="57912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Flowchart: Summing Junction 38"/>
          <p:cNvSpPr/>
          <p:nvPr/>
        </p:nvSpPr>
        <p:spPr>
          <a:xfrm>
            <a:off x="4699000" y="47371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0" name="Flowchart: Summing Junction 39"/>
          <p:cNvSpPr/>
          <p:nvPr/>
        </p:nvSpPr>
        <p:spPr>
          <a:xfrm>
            <a:off x="6197600" y="55880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2413000" y="28956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35400" y="28956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283200" y="28956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731000" y="2895600"/>
            <a:ext cx="0" cy="38100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082800" y="2895600"/>
            <a:ext cx="4953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2616200" y="609600"/>
            <a:ext cx="1437371" cy="1066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Alice</a:t>
            </a:r>
            <a:b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cxnSp>
        <p:nvCxnSpPr>
          <p:cNvPr id="18" name="Straight Connector 17"/>
          <p:cNvCxnSpPr>
            <a:stCxn id="50" idx="2"/>
          </p:cNvCxnSpPr>
          <p:nvPr/>
        </p:nvCxnSpPr>
        <p:spPr>
          <a:xfrm flipH="1">
            <a:off x="3454400" y="2362200"/>
            <a:ext cx="12700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54" idx="2"/>
          </p:cNvCxnSpPr>
          <p:nvPr/>
        </p:nvCxnSpPr>
        <p:spPr>
          <a:xfrm>
            <a:off x="5638800" y="2362200"/>
            <a:ext cx="0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 46"/>
          <p:cNvSpPr/>
          <p:nvPr/>
        </p:nvSpPr>
        <p:spPr>
          <a:xfrm>
            <a:off x="2438400" y="2303756"/>
            <a:ext cx="3230343" cy="3182644"/>
          </a:xfrm>
          <a:custGeom>
            <a:avLst/>
            <a:gdLst>
              <a:gd name="connsiteX0" fmla="*/ 1034396 w 3300686"/>
              <a:gd name="connsiteY0" fmla="*/ 36763 h 3278730"/>
              <a:gd name="connsiteX1" fmla="*/ 158096 w 3300686"/>
              <a:gd name="connsiteY1" fmla="*/ 1370263 h 3278730"/>
              <a:gd name="connsiteX2" fmla="*/ 234296 w 3300686"/>
              <a:gd name="connsiteY2" fmla="*/ 3173663 h 3278730"/>
              <a:gd name="connsiteX3" fmla="*/ 2469496 w 3300686"/>
              <a:gd name="connsiteY3" fmla="*/ 2856163 h 3278730"/>
              <a:gd name="connsiteX4" fmla="*/ 3231496 w 3300686"/>
              <a:gd name="connsiteY4" fmla="*/ 1128963 h 3278730"/>
              <a:gd name="connsiteX5" fmla="*/ 3269596 w 3300686"/>
              <a:gd name="connsiteY5" fmla="*/ 74863 h 3278730"/>
              <a:gd name="connsiteX6" fmla="*/ 3269596 w 3300686"/>
              <a:gd name="connsiteY6" fmla="*/ 87563 h 3278730"/>
              <a:gd name="connsiteX0" fmla="*/ 990110 w 3256400"/>
              <a:gd name="connsiteY0" fmla="*/ 36763 h 3227773"/>
              <a:gd name="connsiteX1" fmla="*/ 113810 w 3256400"/>
              <a:gd name="connsiteY1" fmla="*/ 1370263 h 3227773"/>
              <a:gd name="connsiteX2" fmla="*/ 266210 w 3256400"/>
              <a:gd name="connsiteY2" fmla="*/ 3110163 h 3227773"/>
              <a:gd name="connsiteX3" fmla="*/ 2425210 w 3256400"/>
              <a:gd name="connsiteY3" fmla="*/ 2856163 h 3227773"/>
              <a:gd name="connsiteX4" fmla="*/ 3187210 w 3256400"/>
              <a:gd name="connsiteY4" fmla="*/ 1128963 h 3227773"/>
              <a:gd name="connsiteX5" fmla="*/ 3225310 w 3256400"/>
              <a:gd name="connsiteY5" fmla="*/ 74863 h 3227773"/>
              <a:gd name="connsiteX6" fmla="*/ 3225310 w 3256400"/>
              <a:gd name="connsiteY6" fmla="*/ 87563 h 3227773"/>
              <a:gd name="connsiteX0" fmla="*/ 994706 w 3255536"/>
              <a:gd name="connsiteY0" fmla="*/ 36763 h 3227773"/>
              <a:gd name="connsiteX1" fmla="*/ 118406 w 3255536"/>
              <a:gd name="connsiteY1" fmla="*/ 1370263 h 3227773"/>
              <a:gd name="connsiteX2" fmla="*/ 270806 w 3255536"/>
              <a:gd name="connsiteY2" fmla="*/ 3110163 h 3227773"/>
              <a:gd name="connsiteX3" fmla="*/ 2506006 w 3255536"/>
              <a:gd name="connsiteY3" fmla="*/ 2856163 h 3227773"/>
              <a:gd name="connsiteX4" fmla="*/ 3191806 w 3255536"/>
              <a:gd name="connsiteY4" fmla="*/ 1128963 h 3227773"/>
              <a:gd name="connsiteX5" fmla="*/ 3229906 w 3255536"/>
              <a:gd name="connsiteY5" fmla="*/ 74863 h 3227773"/>
              <a:gd name="connsiteX6" fmla="*/ 3229906 w 3255536"/>
              <a:gd name="connsiteY6" fmla="*/ 87563 h 3227773"/>
              <a:gd name="connsiteX0" fmla="*/ 994706 w 3239446"/>
              <a:gd name="connsiteY0" fmla="*/ 54623 h 3237267"/>
              <a:gd name="connsiteX1" fmla="*/ 118406 w 3239446"/>
              <a:gd name="connsiteY1" fmla="*/ 1388123 h 3237267"/>
              <a:gd name="connsiteX2" fmla="*/ 270806 w 3239446"/>
              <a:gd name="connsiteY2" fmla="*/ 3128023 h 3237267"/>
              <a:gd name="connsiteX3" fmla="*/ 2506006 w 3239446"/>
              <a:gd name="connsiteY3" fmla="*/ 2874023 h 3237267"/>
              <a:gd name="connsiteX4" fmla="*/ 3166406 w 3239446"/>
              <a:gd name="connsiteY4" fmla="*/ 1388123 h 3237267"/>
              <a:gd name="connsiteX5" fmla="*/ 3229906 w 3239446"/>
              <a:gd name="connsiteY5" fmla="*/ 92723 h 3237267"/>
              <a:gd name="connsiteX6" fmla="*/ 3229906 w 3239446"/>
              <a:gd name="connsiteY6" fmla="*/ 105423 h 3237267"/>
              <a:gd name="connsiteX0" fmla="*/ 994706 w 3234173"/>
              <a:gd name="connsiteY0" fmla="*/ 54623 h 3237267"/>
              <a:gd name="connsiteX1" fmla="*/ 118406 w 3234173"/>
              <a:gd name="connsiteY1" fmla="*/ 1388123 h 3237267"/>
              <a:gd name="connsiteX2" fmla="*/ 270806 w 3234173"/>
              <a:gd name="connsiteY2" fmla="*/ 3128023 h 3237267"/>
              <a:gd name="connsiteX3" fmla="*/ 2506006 w 3234173"/>
              <a:gd name="connsiteY3" fmla="*/ 2874023 h 3237267"/>
              <a:gd name="connsiteX4" fmla="*/ 3166406 w 3234173"/>
              <a:gd name="connsiteY4" fmla="*/ 1388123 h 3237267"/>
              <a:gd name="connsiteX5" fmla="*/ 3229906 w 3234173"/>
              <a:gd name="connsiteY5" fmla="*/ 92723 h 3237267"/>
              <a:gd name="connsiteX6" fmla="*/ 3229906 w 3234173"/>
              <a:gd name="connsiteY6" fmla="*/ 105423 h 3237267"/>
              <a:gd name="connsiteX0" fmla="*/ 994706 w 3839506"/>
              <a:gd name="connsiteY0" fmla="*/ 30561 h 3213205"/>
              <a:gd name="connsiteX1" fmla="*/ 118406 w 3839506"/>
              <a:gd name="connsiteY1" fmla="*/ 1364061 h 3213205"/>
              <a:gd name="connsiteX2" fmla="*/ 270806 w 3839506"/>
              <a:gd name="connsiteY2" fmla="*/ 3103961 h 3213205"/>
              <a:gd name="connsiteX3" fmla="*/ 2506006 w 3839506"/>
              <a:gd name="connsiteY3" fmla="*/ 2849961 h 3213205"/>
              <a:gd name="connsiteX4" fmla="*/ 3166406 w 3839506"/>
              <a:gd name="connsiteY4" fmla="*/ 1364061 h 3213205"/>
              <a:gd name="connsiteX5" fmla="*/ 3229906 w 3839506"/>
              <a:gd name="connsiteY5" fmla="*/ 68661 h 3213205"/>
              <a:gd name="connsiteX6" fmla="*/ 3839506 w 3839506"/>
              <a:gd name="connsiteY6" fmla="*/ 170261 h 3213205"/>
              <a:gd name="connsiteX0" fmla="*/ 994706 w 3229906"/>
              <a:gd name="connsiteY0" fmla="*/ 0 h 3182644"/>
              <a:gd name="connsiteX1" fmla="*/ 118406 w 3229906"/>
              <a:gd name="connsiteY1" fmla="*/ 1333500 h 3182644"/>
              <a:gd name="connsiteX2" fmla="*/ 270806 w 3229906"/>
              <a:gd name="connsiteY2" fmla="*/ 3073400 h 3182644"/>
              <a:gd name="connsiteX3" fmla="*/ 2506006 w 3229906"/>
              <a:gd name="connsiteY3" fmla="*/ 2819400 h 3182644"/>
              <a:gd name="connsiteX4" fmla="*/ 3166406 w 3229906"/>
              <a:gd name="connsiteY4" fmla="*/ 1333500 h 3182644"/>
              <a:gd name="connsiteX5" fmla="*/ 3229906 w 3229906"/>
              <a:gd name="connsiteY5" fmla="*/ 38100 h 3182644"/>
              <a:gd name="connsiteX0" fmla="*/ 994706 w 3229906"/>
              <a:gd name="connsiteY0" fmla="*/ 0 h 3182644"/>
              <a:gd name="connsiteX1" fmla="*/ 118406 w 3229906"/>
              <a:gd name="connsiteY1" fmla="*/ 1333500 h 3182644"/>
              <a:gd name="connsiteX2" fmla="*/ 270806 w 3229906"/>
              <a:gd name="connsiteY2" fmla="*/ 3073400 h 3182644"/>
              <a:gd name="connsiteX3" fmla="*/ 2506006 w 3229906"/>
              <a:gd name="connsiteY3" fmla="*/ 2819400 h 3182644"/>
              <a:gd name="connsiteX4" fmla="*/ 3166406 w 3229906"/>
              <a:gd name="connsiteY4" fmla="*/ 1333500 h 3182644"/>
              <a:gd name="connsiteX5" fmla="*/ 3229906 w 3229906"/>
              <a:gd name="connsiteY5" fmla="*/ 38100 h 3182644"/>
              <a:gd name="connsiteX0" fmla="*/ 994706 w 3229906"/>
              <a:gd name="connsiteY0" fmla="*/ 0 h 3182644"/>
              <a:gd name="connsiteX1" fmla="*/ 118406 w 3229906"/>
              <a:gd name="connsiteY1" fmla="*/ 1333500 h 3182644"/>
              <a:gd name="connsiteX2" fmla="*/ 270806 w 3229906"/>
              <a:gd name="connsiteY2" fmla="*/ 3073400 h 3182644"/>
              <a:gd name="connsiteX3" fmla="*/ 2506006 w 3229906"/>
              <a:gd name="connsiteY3" fmla="*/ 2819400 h 3182644"/>
              <a:gd name="connsiteX4" fmla="*/ 3166406 w 3229906"/>
              <a:gd name="connsiteY4" fmla="*/ 1333500 h 3182644"/>
              <a:gd name="connsiteX5" fmla="*/ 3229906 w 3229906"/>
              <a:gd name="connsiteY5" fmla="*/ 38100 h 3182644"/>
              <a:gd name="connsiteX0" fmla="*/ 994706 w 3229906"/>
              <a:gd name="connsiteY0" fmla="*/ 0 h 3182644"/>
              <a:gd name="connsiteX1" fmla="*/ 118406 w 3229906"/>
              <a:gd name="connsiteY1" fmla="*/ 1333500 h 3182644"/>
              <a:gd name="connsiteX2" fmla="*/ 270806 w 3229906"/>
              <a:gd name="connsiteY2" fmla="*/ 3073400 h 3182644"/>
              <a:gd name="connsiteX3" fmla="*/ 2506006 w 3229906"/>
              <a:gd name="connsiteY3" fmla="*/ 2819400 h 3182644"/>
              <a:gd name="connsiteX4" fmla="*/ 3166406 w 3229906"/>
              <a:gd name="connsiteY4" fmla="*/ 1333500 h 3182644"/>
              <a:gd name="connsiteX5" fmla="*/ 3229906 w 3229906"/>
              <a:gd name="connsiteY5" fmla="*/ 38100 h 3182644"/>
              <a:gd name="connsiteX0" fmla="*/ 994706 w 3230343"/>
              <a:gd name="connsiteY0" fmla="*/ 0 h 3182644"/>
              <a:gd name="connsiteX1" fmla="*/ 118406 w 3230343"/>
              <a:gd name="connsiteY1" fmla="*/ 1333500 h 3182644"/>
              <a:gd name="connsiteX2" fmla="*/ 270806 w 3230343"/>
              <a:gd name="connsiteY2" fmla="*/ 3073400 h 3182644"/>
              <a:gd name="connsiteX3" fmla="*/ 2506006 w 3230343"/>
              <a:gd name="connsiteY3" fmla="*/ 2819400 h 3182644"/>
              <a:gd name="connsiteX4" fmla="*/ 3166406 w 3230343"/>
              <a:gd name="connsiteY4" fmla="*/ 1333500 h 3182644"/>
              <a:gd name="connsiteX5" fmla="*/ 3229906 w 3230343"/>
              <a:gd name="connsiteY5" fmla="*/ 38100 h 3182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0343" h="3182644">
                <a:moveTo>
                  <a:pt x="994706" y="0"/>
                </a:moveTo>
                <a:cubicBezTo>
                  <a:pt x="623231" y="405342"/>
                  <a:pt x="239056" y="821267"/>
                  <a:pt x="118406" y="1333500"/>
                </a:cubicBezTo>
                <a:cubicBezTo>
                  <a:pt x="-2244" y="1845733"/>
                  <a:pt x="-127127" y="2825750"/>
                  <a:pt x="270806" y="3073400"/>
                </a:cubicBezTo>
                <a:cubicBezTo>
                  <a:pt x="668739" y="3321050"/>
                  <a:pt x="2023406" y="3109383"/>
                  <a:pt x="2506006" y="2819400"/>
                </a:cubicBezTo>
                <a:cubicBezTo>
                  <a:pt x="2988606" y="2529417"/>
                  <a:pt x="3134656" y="1746250"/>
                  <a:pt x="3166406" y="1333500"/>
                </a:cubicBezTo>
                <a:cubicBezTo>
                  <a:pt x="3198156" y="920750"/>
                  <a:pt x="3234767" y="46872"/>
                  <a:pt x="3229906" y="38100"/>
                </a:cubicBezTo>
              </a:path>
            </a:pathLst>
          </a:custGeom>
          <a:noFill/>
          <a:ln w="1270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2514600" y="457200"/>
            <a:ext cx="1905000" cy="1905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PM-A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4787900" y="609600"/>
            <a:ext cx="1485900" cy="1066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Bob</a:t>
            </a:r>
            <a:b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VM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4686300" y="457200"/>
            <a:ext cx="1905000" cy="1905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PM-B</a:t>
            </a:r>
          </a:p>
        </p:txBody>
      </p:sp>
    </p:spTree>
    <p:extLst>
      <p:ext uri="{BB962C8B-B14F-4D97-AF65-F5344CB8AC3E}">
        <p14:creationId xmlns:p14="http://schemas.microsoft.com/office/powerpoint/2010/main" val="2377642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7" grpId="0" animBg="1"/>
      <p:bldP spid="50" grpId="0" animBg="1"/>
      <p:bldP spid="53" grpId="0" animBg="1"/>
      <p:bldP spid="54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6600" b="1" dirty="0" smtClean="0"/>
              <a:t>E  V  I  L</a:t>
            </a:r>
            <a:endParaRPr lang="en-US" sz="16600" b="1" dirty="0"/>
          </a:p>
        </p:txBody>
      </p:sp>
      <p:sp>
        <p:nvSpPr>
          <p:cNvPr id="4" name="&quot;No&quot; Symbol 3"/>
          <p:cNvSpPr/>
          <p:nvPr/>
        </p:nvSpPr>
        <p:spPr>
          <a:xfrm>
            <a:off x="3429000" y="2273300"/>
            <a:ext cx="2286000" cy="2286000"/>
          </a:xfrm>
          <a:prstGeom prst="noSmoking">
            <a:avLst>
              <a:gd name="adj" fmla="val 1486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156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593948"/>
              </p:ext>
            </p:extLst>
          </p:nvPr>
        </p:nvGraphicFramePr>
        <p:xfrm>
          <a:off x="1524000" y="1005820"/>
          <a:ext cx="6096000" cy="1854200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Throughput</a:t>
                      </a:r>
                      <a:endParaRPr lang="en-US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Recv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CPU</a:t>
                      </a:r>
                      <a:endParaRPr lang="en-US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Send CPU</a:t>
                      </a:r>
                      <a:endParaRPr lang="en-US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Linux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bridge</a:t>
                      </a:r>
                      <a:endParaRPr lang="en-US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9.3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Gbps</a:t>
                      </a:r>
                      <a:endParaRPr lang="en-US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85%</a:t>
                      </a:r>
                      <a:endParaRPr lang="en-US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75%</a:t>
                      </a:r>
                      <a:endParaRPr lang="en-US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OVS bridge</a:t>
                      </a:r>
                      <a:endParaRPr lang="en-US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9.4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Gbps</a:t>
                      </a:r>
                      <a:endParaRPr lang="en-US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82%</a:t>
                      </a:r>
                      <a:endParaRPr lang="en-US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70%</a:t>
                      </a:r>
                      <a:endParaRPr lang="en-US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OVS-STT</a:t>
                      </a:r>
                      <a:endParaRPr lang="en-US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9.5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Gbps</a:t>
                      </a:r>
                      <a:endParaRPr lang="en-US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70%</a:t>
                      </a:r>
                      <a:endParaRPr lang="en-US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70%</a:t>
                      </a:r>
                      <a:endParaRPr lang="en-US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OVS-GRE</a:t>
                      </a:r>
                      <a:endParaRPr lang="en-US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2.3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Gbps</a:t>
                      </a:r>
                      <a:endParaRPr lang="en-US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75%</a:t>
                      </a:r>
                      <a:endParaRPr lang="en-US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97%</a:t>
                      </a:r>
                      <a:endParaRPr lang="en-US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381000"/>
            <a:ext cx="63629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tantia" pitchFamily="18" charset="0"/>
                <a:cs typeface="Consolas" pitchFamily="49" charset="0"/>
              </a:rPr>
              <a:t>one flow, two VMs, separate hypervisors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55891"/>
              </p:ext>
            </p:extLst>
          </p:nvPr>
        </p:nvGraphicFramePr>
        <p:xfrm>
          <a:off x="2286000" y="4165600"/>
          <a:ext cx="4572000" cy="1483360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Throughput</a:t>
                      </a:r>
                      <a:endParaRPr lang="en-US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CPU</a:t>
                      </a:r>
                      <a:endParaRPr lang="en-US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OVS bridge</a:t>
                      </a:r>
                      <a:endParaRPr lang="en-US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18.4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Gbps</a:t>
                      </a:r>
                      <a:endParaRPr lang="en-US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150%</a:t>
                      </a:r>
                      <a:endParaRPr lang="en-US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OVS-STT</a:t>
                      </a:r>
                      <a:endParaRPr lang="en-US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18.5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Gbps</a:t>
                      </a:r>
                      <a:endParaRPr lang="en-US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120%</a:t>
                      </a:r>
                      <a:endParaRPr lang="en-US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OVS-GRE</a:t>
                      </a:r>
                      <a:endParaRPr lang="en-US" b="1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2.3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Gbps</a:t>
                      </a:r>
                      <a:endParaRPr lang="en-US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150%</a:t>
                      </a:r>
                      <a:endParaRPr lang="en-US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6913" y="3540780"/>
            <a:ext cx="5901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tantia" pitchFamily="18" charset="0"/>
                <a:cs typeface="Consolas" pitchFamily="49" charset="0"/>
              </a:rPr>
              <a:t>aggregate, four VMs, two hypervisors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3308" y="6315390"/>
            <a:ext cx="62167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http://networkheresy.com/2012/06/08/the-overhead-of-software-tunneling/</a:t>
            </a:r>
            <a:endParaRPr lang="en-US" sz="1200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155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possibilities</a:t>
            </a:r>
          </a:p>
        </p:txBody>
      </p:sp>
    </p:spTree>
    <p:extLst>
      <p:ext uri="{BB962C8B-B14F-4D97-AF65-F5344CB8AC3E}">
        <p14:creationId xmlns:p14="http://schemas.microsoft.com/office/powerpoint/2010/main" val="265545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no re-programming</a:t>
            </a:r>
          </a:p>
        </p:txBody>
      </p:sp>
    </p:spTree>
    <p:extLst>
      <p:ext uri="{BB962C8B-B14F-4D97-AF65-F5344CB8AC3E}">
        <p14:creationId xmlns:p14="http://schemas.microsoft.com/office/powerpoint/2010/main" val="947398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security application</a:t>
            </a:r>
          </a:p>
        </p:txBody>
      </p:sp>
    </p:spTree>
    <p:extLst>
      <p:ext uri="{BB962C8B-B14F-4D97-AF65-F5344CB8AC3E}">
        <p14:creationId xmlns:p14="http://schemas.microsoft.com/office/powerpoint/2010/main" val="3674326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 application</a:t>
            </a:r>
          </a:p>
        </p:txBody>
      </p:sp>
    </p:spTree>
    <p:extLst>
      <p:ext uri="{BB962C8B-B14F-4D97-AF65-F5344CB8AC3E}">
        <p14:creationId xmlns:p14="http://schemas.microsoft.com/office/powerpoint/2010/main" val="3674326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WAN op application (*)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75326" y="5710535"/>
            <a:ext cx="6573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nstantia" pitchFamily="18" charset="0"/>
                <a:cs typeface="Consolas" pitchFamily="49" charset="0"/>
              </a:rPr>
              <a:t>* </a:t>
            </a:r>
            <a:r>
              <a:rPr lang="en-US" sz="2400" i="1" dirty="0" smtClean="0">
                <a:solidFill>
                  <a:schemeClr val="bg1"/>
                </a:solidFill>
                <a:latin typeface="Constantia" pitchFamily="18" charset="0"/>
                <a:cs typeface="Consolas" pitchFamily="49" charset="0"/>
              </a:rPr>
              <a:t>hard:</a:t>
            </a:r>
            <a:r>
              <a:rPr lang="en-US" sz="2400" dirty="0" smtClean="0">
                <a:solidFill>
                  <a:schemeClr val="bg1"/>
                </a:solidFill>
                <a:latin typeface="Constantia" pitchFamily="18" charset="0"/>
                <a:cs typeface="Consolas" pitchFamily="49" charset="0"/>
              </a:rPr>
              <a:t> distributed cache and symbol vocabulary</a:t>
            </a:r>
          </a:p>
        </p:txBody>
      </p:sp>
    </p:spTree>
    <p:extLst>
      <p:ext uri="{BB962C8B-B14F-4D97-AF65-F5344CB8AC3E}">
        <p14:creationId xmlns:p14="http://schemas.microsoft.com/office/powerpoint/2010/main" val="1414128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on-demand VPN/C</a:t>
            </a:r>
          </a:p>
        </p:txBody>
      </p:sp>
    </p:spTree>
    <p:extLst>
      <p:ext uri="{BB962C8B-B14F-4D97-AF65-F5344CB8AC3E}">
        <p14:creationId xmlns:p14="http://schemas.microsoft.com/office/powerpoint/2010/main" val="3674326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infrastructure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755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network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705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C000"/>
                </a:solidFill>
              </a:rPr>
              <a:t>decoupled</a:t>
            </a:r>
          </a:p>
          <a:p>
            <a:r>
              <a:rPr lang="en-US" i="1" dirty="0" smtClean="0">
                <a:solidFill>
                  <a:srgbClr val="FFC000"/>
                </a:solidFill>
              </a:rPr>
              <a:t>and</a:t>
            </a:r>
          </a:p>
          <a:p>
            <a:r>
              <a:rPr lang="en-US" i="1" dirty="0" smtClean="0">
                <a:solidFill>
                  <a:srgbClr val="FFC000"/>
                </a:solidFill>
              </a:rPr>
              <a:t>delegated</a:t>
            </a:r>
            <a:endParaRPr lang="en-US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863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physical L2-L3</a:t>
            </a:r>
          </a:p>
          <a:p>
            <a:endParaRPr lang="en-US" dirty="0"/>
          </a:p>
        </p:txBody>
      </p:sp>
      <p:sp>
        <p:nvSpPr>
          <p:cNvPr id="4" name="Flowchart: Summing Junction 3"/>
          <p:cNvSpPr/>
          <p:nvPr/>
        </p:nvSpPr>
        <p:spPr>
          <a:xfrm>
            <a:off x="4191000" y="3962400"/>
            <a:ext cx="762000" cy="762000"/>
          </a:xfrm>
          <a:prstGeom prst="flowChartSummingJuncti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099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logical L2-L3</a:t>
            </a:r>
          </a:p>
          <a:p>
            <a:r>
              <a:rPr lang="en-US" dirty="0" smtClean="0"/>
              <a:t>L4-L7 services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14800" y="3987800"/>
            <a:ext cx="914400" cy="685800"/>
          </a:xfrm>
          <a:prstGeom prst="roundRect">
            <a:avLst/>
          </a:prstGeom>
          <a:noFill/>
          <a:ln>
            <a:solidFill>
              <a:srgbClr val="E00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E000F0"/>
                </a:solidFill>
                <a:latin typeface="Consolas" pitchFamily="49" charset="0"/>
                <a:cs typeface="Consolas" pitchFamily="49" charset="0"/>
              </a:rPr>
              <a:t>x86</a:t>
            </a:r>
          </a:p>
        </p:txBody>
      </p:sp>
    </p:spTree>
    <p:extLst>
      <p:ext uri="{BB962C8B-B14F-4D97-AF65-F5344CB8AC3E}">
        <p14:creationId xmlns:p14="http://schemas.microsoft.com/office/powerpoint/2010/main" val="3663729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6000" i="1" dirty="0" smtClean="0">
                <a:latin typeface="Candara" pitchFamily="34" charset="0"/>
              </a:rPr>
              <a:t>x86, really?</a:t>
            </a:r>
          </a:p>
        </p:txBody>
      </p:sp>
    </p:spTree>
    <p:extLst>
      <p:ext uri="{BB962C8B-B14F-4D97-AF65-F5344CB8AC3E}">
        <p14:creationId xmlns:p14="http://schemas.microsoft.com/office/powerpoint/2010/main" val="1360261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sometimes is disruptive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329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complex </a:t>
            </a:r>
            <a:r>
              <a:rPr lang="en-US" dirty="0" smtClean="0">
                <a:sym typeface="Wingdings"/>
              </a:rPr>
              <a:t> much CPU</a:t>
            </a:r>
          </a:p>
        </p:txBody>
      </p:sp>
    </p:spTree>
    <p:extLst>
      <p:ext uri="{BB962C8B-B14F-4D97-AF65-F5344CB8AC3E}">
        <p14:creationId xmlns:p14="http://schemas.microsoft.com/office/powerpoint/2010/main" val="3157200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FW/LB use CPU at flow start</a:t>
            </a:r>
          </a:p>
        </p:txBody>
      </p:sp>
    </p:spTree>
    <p:extLst>
      <p:ext uri="{BB962C8B-B14F-4D97-AF65-F5344CB8AC3E}">
        <p14:creationId xmlns:p14="http://schemas.microsoft.com/office/powerpoint/2010/main" val="3157200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optimized stacks  performance</a:t>
            </a:r>
          </a:p>
        </p:txBody>
      </p:sp>
    </p:spTree>
    <p:extLst>
      <p:ext uri="{BB962C8B-B14F-4D97-AF65-F5344CB8AC3E}">
        <p14:creationId xmlns:p14="http://schemas.microsoft.com/office/powerpoint/2010/main" val="3157200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 upgrade certainty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7200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6000" u="sng" dirty="0" smtClean="0">
                <a:latin typeface="Candara" pitchFamily="34" charset="0"/>
              </a:rPr>
              <a:t>distinct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forwarding</a:t>
            </a:r>
          </a:p>
          <a:p>
            <a:r>
              <a:rPr lang="en-US" dirty="0" smtClean="0"/>
              <a:t>shaping</a:t>
            </a:r>
          </a:p>
          <a:p>
            <a:r>
              <a:rPr lang="en-US" dirty="0" smtClean="0"/>
              <a:t>priority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180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outcomes</a:t>
            </a:r>
          </a:p>
        </p:txBody>
      </p:sp>
    </p:spTree>
    <p:extLst>
      <p:ext uri="{BB962C8B-B14F-4D97-AF65-F5344CB8AC3E}">
        <p14:creationId xmlns:p14="http://schemas.microsoft.com/office/powerpoint/2010/main" val="2228165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working </a:t>
            </a:r>
            <a:r>
              <a:rPr lang="en-US" dirty="0" err="1" smtClean="0">
                <a:sym typeface="Wingdings"/>
              </a:rPr>
              <a:t>multitenancy</a:t>
            </a: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747573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isolated addressing</a:t>
            </a:r>
          </a:p>
        </p:txBody>
      </p:sp>
    </p:spTree>
    <p:extLst>
      <p:ext uri="{BB962C8B-B14F-4D97-AF65-F5344CB8AC3E}">
        <p14:creationId xmlns:p14="http://schemas.microsoft.com/office/powerpoint/2010/main" val="2747573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programmable</a:t>
            </a:r>
          </a:p>
        </p:txBody>
      </p:sp>
    </p:spTree>
    <p:extLst>
      <p:ext uri="{BB962C8B-B14F-4D97-AF65-F5344CB8AC3E}">
        <p14:creationId xmlns:p14="http://schemas.microsoft.com/office/powerpoint/2010/main" val="2747573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C000"/>
                </a:solidFill>
              </a:rPr>
              <a:t>independent</a:t>
            </a:r>
          </a:p>
          <a:p>
            <a:r>
              <a:rPr lang="en-US" i="1" dirty="0" smtClean="0">
                <a:solidFill>
                  <a:srgbClr val="FFC000"/>
                </a:solidFill>
              </a:rPr>
              <a:t>and</a:t>
            </a:r>
          </a:p>
          <a:p>
            <a:r>
              <a:rPr lang="en-US" i="1" dirty="0" smtClean="0">
                <a:solidFill>
                  <a:srgbClr val="FFC000"/>
                </a:solidFill>
              </a:rPr>
              <a:t>ephemeral</a:t>
            </a:r>
          </a:p>
        </p:txBody>
      </p:sp>
    </p:spTree>
    <p:extLst>
      <p:ext uri="{BB962C8B-B14F-4D97-AF65-F5344CB8AC3E}">
        <p14:creationId xmlns:p14="http://schemas.microsoft.com/office/powerpoint/2010/main" val="2277199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bg1"/>
          </a:solidFill>
        </a:ln>
      </a:spPr>
      <a:bodyPr rtlCol="0" anchor="ctr"/>
      <a:lstStyle>
        <a:defPPr algn="ctr">
          <a:defRPr sz="2800" dirty="0" smtClean="0">
            <a:latin typeface="Consolas" pitchFamily="49" charset="0"/>
            <a:cs typeface="Consolas" pitchFamily="49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800" dirty="0" smtClean="0">
            <a:solidFill>
              <a:schemeClr val="bg1"/>
            </a:solidFill>
            <a:latin typeface="Consolas" pitchFamily="49" charset="0"/>
            <a:cs typeface="Consolas" pitchFamily="49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915</Words>
  <Application>Microsoft Office PowerPoint</Application>
  <PresentationFormat>On-screen Show (4:3)</PresentationFormat>
  <Paragraphs>491</Paragraphs>
  <Slides>126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126</vt:i4>
      </vt:variant>
    </vt:vector>
  </HeadingPairs>
  <TitlesOfParts>
    <vt:vector size="127" baseType="lpstr">
      <vt:lpstr>Office Theme</vt:lpstr>
      <vt:lpstr>Softening the Network: Virtualization’s Final Frontier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for coming!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Riley</dc:creator>
  <cp:lastModifiedBy>Steve Riley</cp:lastModifiedBy>
  <cp:revision>169</cp:revision>
  <dcterms:created xsi:type="dcterms:W3CDTF">2010-07-23T19:36:19Z</dcterms:created>
  <dcterms:modified xsi:type="dcterms:W3CDTF">2012-10-04T05:28:21Z</dcterms:modified>
</cp:coreProperties>
</file>