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9"/>
  </p:notesMasterIdLst>
  <p:sldIdLst>
    <p:sldId id="256" r:id="rId2"/>
    <p:sldId id="257" r:id="rId3"/>
    <p:sldId id="272" r:id="rId4"/>
    <p:sldId id="273" r:id="rId5"/>
    <p:sldId id="288" r:id="rId6"/>
    <p:sldId id="289" r:id="rId7"/>
    <p:sldId id="290" r:id="rId8"/>
    <p:sldId id="291" r:id="rId9"/>
    <p:sldId id="292" r:id="rId10"/>
    <p:sldId id="275" r:id="rId11"/>
    <p:sldId id="276" r:id="rId12"/>
    <p:sldId id="284" r:id="rId13"/>
    <p:sldId id="267" r:id="rId14"/>
    <p:sldId id="285" r:id="rId15"/>
    <p:sldId id="286" r:id="rId16"/>
    <p:sldId id="287" r:id="rId17"/>
    <p:sldId id="271" r:id="rId18"/>
  </p:sldIdLst>
  <p:sldSz cx="9144000" cy="5715000" type="screen16x1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685995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55951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994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954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54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4F35A7-13E8-4CE3-AD9E-C692A996BD4C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7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19600" y="9575800"/>
            <a:ext cx="338137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3465F1-39A5-4E17-AEE1-A66609DA297E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9475" y="755650"/>
            <a:ext cx="6048375" cy="3781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508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19600" y="9575800"/>
            <a:ext cx="338137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430F70-4155-4D55-8161-3F7F8B359D91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9475" y="755650"/>
            <a:ext cx="6048375" cy="3781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718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82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543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94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31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59269"/>
            <a:ext cx="7772400" cy="128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155614"/>
            <a:ext cx="7772400" cy="87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39945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333500"/>
            <a:ext cx="39945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895899"/>
            <a:ext cx="8229600" cy="57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7500"/>
            <a:ext cx="6762750" cy="444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000"/>
            <a:ext cx="8305800" cy="4089136"/>
          </a:xfrm>
        </p:spPr>
        <p:txBody>
          <a:bodyPr/>
          <a:lstStyle>
            <a:lvl1pPr marL="380985" indent="-380985">
              <a:buClr>
                <a:srgbClr val="FFC000"/>
              </a:buClr>
              <a:buFont typeface="Arial" pitchFamily="34" charset="0"/>
              <a:buChar char="•"/>
              <a:defRPr sz="2667" b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65ED-EC3D-4BDD-9CDB-9C3AB6CC7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93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://www.brighttalk.com/" TargetMode="External"/><Relationship Id="rId4" Type="http://schemas.openxmlformats.org/officeDocument/2006/relationships/hyperlink" Target="http://www.lovemytool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shark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t.ly/packetanalysi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1408950" y="4537350"/>
            <a:ext cx="6326100" cy="946499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Introduction to Wireshark</a:t>
            </a:r>
            <a:br>
              <a:rPr lang="en-US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Making Sense of the Matrix</a:t>
            </a: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38490" y="168011"/>
            <a:ext cx="5635625" cy="444500"/>
          </a:xfrm>
        </p:spPr>
        <p:txBody>
          <a:bodyPr/>
          <a:lstStyle/>
          <a:p>
            <a:r>
              <a:rPr lang="en-US" altLang="en-US" sz="2333"/>
              <a:t>Problems aren’t what they used to be</a:t>
            </a:r>
          </a:p>
        </p:txBody>
      </p:sp>
      <p:pic>
        <p:nvPicPr>
          <p:cNvPr id="1638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143000"/>
            <a:ext cx="14366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3175000"/>
            <a:ext cx="26987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889375"/>
            <a:ext cx="154781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2202657" y="3790157"/>
            <a:ext cx="1083468" cy="8731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491428" y="2159000"/>
            <a:ext cx="1083468" cy="8731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3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5" y="1144324"/>
            <a:ext cx="6377781" cy="420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412750"/>
            <a:ext cx="6858000" cy="95250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333" b="0" dirty="0">
                <a:solidFill>
                  <a:schemeClr val="tx1"/>
                </a:solidFill>
              </a:rPr>
              <a:t>Quick, find the problem!</a:t>
            </a:r>
          </a:p>
        </p:txBody>
      </p:sp>
    </p:spTree>
    <p:extLst>
      <p:ext uri="{BB962C8B-B14F-4D97-AF65-F5344CB8AC3E}">
        <p14:creationId xmlns:p14="http://schemas.microsoft.com/office/powerpoint/2010/main" val="34936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44" y="309943"/>
            <a:ext cx="6762750" cy="444500"/>
          </a:xfrm>
        </p:spPr>
        <p:txBody>
          <a:bodyPr/>
          <a:lstStyle/>
          <a:p>
            <a:r>
              <a:rPr lang="en-US" dirty="0" smtClean="0"/>
              <a:t>But it looks like this…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14" y="1009051"/>
            <a:ext cx="4947254" cy="39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Step 1: Setup your columns</a:t>
            </a:r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Open HTTP-</a:t>
            </a:r>
            <a:r>
              <a:rPr lang="en-US" dirty="0" err="1" smtClean="0"/>
              <a:t>CNN.pcap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367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Step 2: Configure Display Filters</a:t>
            </a:r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Open HTTP-</a:t>
            </a:r>
            <a:r>
              <a:rPr lang="en-US" dirty="0" err="1" smtClean="0"/>
              <a:t>CNN.pcap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03736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Step 3: Find Top Talkers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1488563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Step 4: Know What to Ignore</a:t>
            </a:r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Open Slow Web </a:t>
            </a:r>
            <a:r>
              <a:rPr lang="en-US" dirty="0" err="1" smtClean="0"/>
              <a:t>Application.pcap</a:t>
            </a:r>
            <a:endParaRPr lang="en-US" dirty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HTTP-</a:t>
            </a:r>
            <a:r>
              <a:rPr lang="en-US" dirty="0" err="1" smtClean="0"/>
              <a:t>CNN.pcap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smtClean="0"/>
              <a:t>Not filters.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4552367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Thanks!		</a:t>
            </a:r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Enjoy the rest of Sharkfest 2015!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582910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Presenter – Chris Greer 	</a:t>
            </a:r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Packet Pioneer LLC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Network Analyst - WCNA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Training and Professional Services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Network and application performance analysis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hlinkClick r:id="rId4"/>
              </a:rPr>
              <a:t>www.lovemytool.com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hlinkClick r:id="rId5"/>
              </a:rPr>
              <a:t>www.brighttalk.com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69" y="4708026"/>
            <a:ext cx="2587600" cy="91700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16000" y="190500"/>
            <a:ext cx="5635625" cy="444500"/>
          </a:xfrm>
        </p:spPr>
        <p:txBody>
          <a:bodyPr/>
          <a:lstStyle/>
          <a:p>
            <a:r>
              <a:rPr lang="en-US" altLang="en-US" smtClean="0"/>
              <a:t>Housekeeping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 can follow along with your own copy of Wireshark – </a:t>
            </a:r>
            <a:r>
              <a:rPr lang="en-US" dirty="0" smtClean="0">
                <a:hlinkClick r:id="rId3"/>
              </a:rPr>
              <a:t>www.wireshark.org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Download the trace files we will be using at: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4"/>
              </a:rPr>
              <a:t>www.bit.ly/packetanalysis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75662" y="625764"/>
            <a:ext cx="5635625" cy="444500"/>
          </a:xfrm>
        </p:spPr>
        <p:txBody>
          <a:bodyPr/>
          <a:lstStyle/>
          <a:p>
            <a:r>
              <a:rPr lang="en-US" altLang="en-US" dirty="0" smtClean="0"/>
              <a:t>Why packets? 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1143000" y="1333500"/>
            <a:ext cx="6858000" cy="413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28">
              <a:defRPr/>
            </a:pPr>
            <a:r>
              <a:rPr lang="en-US" sz="2667"/>
              <a:t>Packets Don’t Lie</a:t>
            </a:r>
          </a:p>
          <a:p>
            <a:pPr marL="539728">
              <a:defRPr/>
            </a:pPr>
            <a:r>
              <a:rPr lang="en-US" sz="2667"/>
              <a:t>We can’t fix what we can’t see</a:t>
            </a:r>
          </a:p>
          <a:p>
            <a:pPr marL="539728">
              <a:defRPr/>
            </a:pPr>
            <a:r>
              <a:rPr lang="en-US" sz="2667"/>
              <a:t>Traffic and Protocol Analysis is the most detailed troubleshooting method</a:t>
            </a:r>
          </a:p>
          <a:p>
            <a:pPr marL="539728">
              <a:defRPr/>
            </a:pPr>
            <a:endParaRPr lang="en-US" sz="2667"/>
          </a:p>
          <a:p>
            <a:pPr marL="539728">
              <a:defRPr/>
            </a:pPr>
            <a:endParaRPr lang="en-US" sz="2667"/>
          </a:p>
          <a:p>
            <a:pPr marL="539728">
              <a:defRPr/>
            </a:pPr>
            <a:endParaRPr lang="en-US" sz="2667"/>
          </a:p>
          <a:p>
            <a:pPr marL="158744" indent="0">
              <a:defRPr/>
            </a:pPr>
            <a:endParaRPr lang="en-US" sz="2667" dirty="0"/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21" y="3216011"/>
            <a:ext cx="3010958" cy="225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16000" y="158750"/>
            <a:ext cx="5635625" cy="444500"/>
          </a:xfrm>
        </p:spPr>
        <p:txBody>
          <a:bodyPr/>
          <a:lstStyle/>
          <a:p>
            <a:r>
              <a:rPr lang="en-US" altLang="en-US" smtClean="0"/>
              <a:t>Packet Collection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</a:t>
            </a:r>
            <a:r>
              <a:rPr lang="en-US" dirty="0" smtClean="0"/>
              <a:t>ommon </a:t>
            </a:r>
            <a:r>
              <a:rPr lang="en-US" dirty="0"/>
              <a:t>capture methods:</a:t>
            </a:r>
          </a:p>
          <a:p>
            <a:pPr lvl="1">
              <a:defRPr/>
            </a:pPr>
            <a:r>
              <a:rPr lang="en-US" dirty="0" smtClean="0"/>
              <a:t>Span/Mirror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Tap / Aggregation Tap</a:t>
            </a:r>
          </a:p>
          <a:p>
            <a:pPr lvl="1">
              <a:defRPr/>
            </a:pPr>
            <a:r>
              <a:rPr lang="en-US" dirty="0" smtClean="0"/>
              <a:t>Directly on the client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259917" y="3175001"/>
          <a:ext cx="2614083" cy="283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3" imgW="3137611" imgH="339547" progId="">
                  <p:embed/>
                </p:oleObj>
              </mc:Choice>
              <mc:Fallback>
                <p:oleObj name="Visio" r:id="rId3" imgW="3137611" imgH="33954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917" y="3175001"/>
                        <a:ext cx="2614083" cy="283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4624917" y="4572000"/>
          <a:ext cx="228732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5" imgW="2744724" imgH="961949" progId="">
                  <p:embed/>
                </p:oleObj>
              </mc:Choice>
              <mc:Fallback>
                <p:oleObj name="Visio" r:id="rId5" imgW="2744724" imgH="961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917" y="4572000"/>
                        <a:ext cx="228732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Line 6"/>
          <p:cNvSpPr>
            <a:spLocks noChangeShapeType="1"/>
          </p:cNvSpPr>
          <p:nvPr/>
        </p:nvSpPr>
        <p:spPr bwMode="auto">
          <a:xfrm flipH="1" flipV="1">
            <a:off x="6021917" y="3302000"/>
            <a:ext cx="508000" cy="12065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5196417" y="3302000"/>
            <a:ext cx="635000" cy="12700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pic>
        <p:nvPicPr>
          <p:cNvPr id="18440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79" y="3701521"/>
            <a:ext cx="33205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7" descr="C:\Documents and Settings\WSU_Developer\Temporary Internet Files\Content.IE5\09ERGXQ3\MCj0431540000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171532" y="3827198"/>
            <a:ext cx="529167" cy="57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9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563813"/>
            <a:ext cx="26987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38907"/>
            <a:ext cx="5635625" cy="444500"/>
          </a:xfrm>
        </p:spPr>
        <p:txBody>
          <a:bodyPr/>
          <a:lstStyle/>
          <a:p>
            <a:r>
              <a:rPr lang="en-US" altLang="en-US" smtClean="0"/>
              <a:t>Getting in the path: Span/Mirror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Copies selected ports, hosts, vlans, or traffic patterns to a monitor port</a:t>
            </a: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862917" y="4254500"/>
          <a:ext cx="228732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Visio" r:id="rId5" imgW="2744724" imgH="961949" progId="">
                  <p:embed/>
                </p:oleObj>
              </mc:Choice>
              <mc:Fallback>
                <p:oleObj name="Visio" r:id="rId5" imgW="2744724" imgH="961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917" y="4254500"/>
                        <a:ext cx="228732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2614" name="Line 6"/>
          <p:cNvSpPr>
            <a:spLocks noChangeShapeType="1"/>
          </p:cNvSpPr>
          <p:nvPr/>
        </p:nvSpPr>
        <p:spPr bwMode="auto">
          <a:xfrm flipH="1" flipV="1">
            <a:off x="5259917" y="2984500"/>
            <a:ext cx="508000" cy="12065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sp>
        <p:nvSpPr>
          <p:cNvPr id="452615" name="Line 7"/>
          <p:cNvSpPr>
            <a:spLocks noChangeShapeType="1"/>
          </p:cNvSpPr>
          <p:nvPr/>
        </p:nvSpPr>
        <p:spPr bwMode="auto">
          <a:xfrm flipV="1">
            <a:off x="4434417" y="2984500"/>
            <a:ext cx="635000" cy="12700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sp>
        <p:nvSpPr>
          <p:cNvPr id="452617" name="Line 9"/>
          <p:cNvSpPr>
            <a:spLocks noChangeShapeType="1"/>
          </p:cNvSpPr>
          <p:nvPr/>
        </p:nvSpPr>
        <p:spPr bwMode="auto">
          <a:xfrm flipH="1" flipV="1">
            <a:off x="5969000" y="2984500"/>
            <a:ext cx="1079500" cy="12700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pic>
        <p:nvPicPr>
          <p:cNvPr id="19465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23" y="4217458"/>
            <a:ext cx="33205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7" descr="C:\Documents and Settings\WSU_Developer\Temporary Internet Files\Content.IE5\09ERGXQ3\MCj0431540000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937375" y="4343136"/>
            <a:ext cx="529167" cy="57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28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5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4" grpId="0" animBg="1"/>
      <p:bldP spid="452615" grpId="0" animBg="1"/>
      <p:bldP spid="4526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33" y="2373313"/>
            <a:ext cx="26987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Product Photo: 8523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921000"/>
            <a:ext cx="825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1074208" y="178594"/>
            <a:ext cx="5635625" cy="444500"/>
          </a:xfrm>
        </p:spPr>
        <p:txBody>
          <a:bodyPr/>
          <a:lstStyle/>
          <a:p>
            <a:r>
              <a:rPr lang="en-US" altLang="en-US" smtClean="0"/>
              <a:t>Getting in the path: Taps</a:t>
            </a:r>
          </a:p>
        </p:txBody>
      </p:sp>
      <p:sp>
        <p:nvSpPr>
          <p:cNvPr id="45670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tap is the best means to capture packets</a:t>
            </a:r>
          </a:p>
          <a:p>
            <a:pPr>
              <a:defRPr/>
            </a:pPr>
            <a:r>
              <a:rPr lang="en-US"/>
              <a:t>Directly monitors the connection inline</a:t>
            </a: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3631407" y="4000500"/>
          <a:ext cx="228732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Visio" r:id="rId6" imgW="2744724" imgH="961949" progId="">
                  <p:embed/>
                </p:oleObj>
              </mc:Choice>
              <mc:Fallback>
                <p:oleObj name="Visio" r:id="rId6" imgW="2744724" imgH="961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407" y="4000500"/>
                        <a:ext cx="228732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11" name="Line 7"/>
          <p:cNvSpPr>
            <a:spLocks noChangeShapeType="1"/>
          </p:cNvSpPr>
          <p:nvPr/>
        </p:nvSpPr>
        <p:spPr bwMode="auto">
          <a:xfrm flipV="1">
            <a:off x="5536407" y="3429000"/>
            <a:ext cx="115093" cy="5715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sp>
        <p:nvSpPr>
          <p:cNvPr id="456712" name="Line 8"/>
          <p:cNvSpPr>
            <a:spLocks noChangeShapeType="1"/>
          </p:cNvSpPr>
          <p:nvPr/>
        </p:nvSpPr>
        <p:spPr bwMode="auto">
          <a:xfrm flipV="1">
            <a:off x="4202907" y="2730500"/>
            <a:ext cx="635000" cy="12700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sp>
        <p:nvSpPr>
          <p:cNvPr id="456714" name="Line 10"/>
          <p:cNvSpPr>
            <a:spLocks noChangeShapeType="1"/>
          </p:cNvSpPr>
          <p:nvPr/>
        </p:nvSpPr>
        <p:spPr bwMode="auto">
          <a:xfrm flipH="1" flipV="1">
            <a:off x="5461000" y="2794000"/>
            <a:ext cx="254000" cy="5715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sp>
        <p:nvSpPr>
          <p:cNvPr id="456715" name="Line 11"/>
          <p:cNvSpPr>
            <a:spLocks noChangeShapeType="1"/>
          </p:cNvSpPr>
          <p:nvPr/>
        </p:nvSpPr>
        <p:spPr bwMode="auto">
          <a:xfrm>
            <a:off x="5905500" y="3365500"/>
            <a:ext cx="825500" cy="6985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pic>
        <p:nvPicPr>
          <p:cNvPr id="21515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65" y="4000500"/>
            <a:ext cx="33205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7" descr="C:\Documents and Settings\WSU_Developer\Temporary Internet Files\Content.IE5\09ERGXQ3\MCj04315400000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656917" y="4126177"/>
            <a:ext cx="529167" cy="57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7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5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5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5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5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1" grpId="0" animBg="1"/>
      <p:bldP spid="456712" grpId="0" animBg="1"/>
      <p:bldP spid="456714" grpId="0" animBg="1"/>
      <p:bldP spid="4567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817938"/>
            <a:ext cx="26987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033198" y="127000"/>
            <a:ext cx="5635625" cy="444500"/>
          </a:xfrm>
        </p:spPr>
        <p:txBody>
          <a:bodyPr/>
          <a:lstStyle/>
          <a:p>
            <a:r>
              <a:rPr lang="en-US" altLang="en-US" sz="2333"/>
              <a:t>Getting in the path: Aggregation TAP</a:t>
            </a:r>
          </a:p>
        </p:txBody>
      </p:sp>
      <p:pic>
        <p:nvPicPr>
          <p:cNvPr id="23556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21" y="3556000"/>
            <a:ext cx="33205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C:\Documents and Settings\WSU_Developer\Temporary Internet Files\Content.IE5\09ERGXQ3\MCj0431540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429500" y="3741209"/>
            <a:ext cx="529167" cy="57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79" y="2230438"/>
            <a:ext cx="61515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886" y="1537229"/>
            <a:ext cx="61647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537229"/>
            <a:ext cx="61515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" descr="Product Photo: 8523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15" y="3037417"/>
            <a:ext cx="825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665678" y="3450167"/>
            <a:ext cx="795073" cy="650875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581011" y="3024188"/>
            <a:ext cx="84667" cy="425979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972720" y="2299230"/>
            <a:ext cx="186531" cy="1822979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144699" y="2365375"/>
            <a:ext cx="740833" cy="177800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6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46" y="2464594"/>
            <a:ext cx="259688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flipV="1">
            <a:off x="2832365" y="2799292"/>
            <a:ext cx="3771635" cy="6985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207000" y="2799292"/>
            <a:ext cx="1563688" cy="130175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9" name="TextBox 40"/>
          <p:cNvSpPr txBox="1">
            <a:spLocks noChangeArrowheads="1"/>
          </p:cNvSpPr>
          <p:nvPr/>
        </p:nvSpPr>
        <p:spPr bwMode="auto">
          <a:xfrm>
            <a:off x="4635500" y="3111501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Tap Output</a:t>
            </a:r>
          </a:p>
        </p:txBody>
      </p:sp>
      <p:sp>
        <p:nvSpPr>
          <p:cNvPr id="23570" name="TextBox 41"/>
          <p:cNvSpPr txBox="1">
            <a:spLocks noChangeArrowheads="1"/>
          </p:cNvSpPr>
          <p:nvPr/>
        </p:nvSpPr>
        <p:spPr bwMode="auto">
          <a:xfrm>
            <a:off x="6085417" y="3296709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SPAN Output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620000" y="2799292"/>
            <a:ext cx="0" cy="883708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2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31333" y="138907"/>
            <a:ext cx="5635625" cy="444500"/>
          </a:xfrm>
        </p:spPr>
        <p:txBody>
          <a:bodyPr/>
          <a:lstStyle/>
          <a:p>
            <a:r>
              <a:rPr lang="en-US" altLang="en-US" smtClean="0"/>
              <a:t>Capturing directly from 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protocol analyzer can be installed directly on the client – but there are several negatives to this</a:t>
            </a:r>
            <a:endParaRPr lang="en-US" dirty="0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563813"/>
            <a:ext cx="26987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3862917" y="4254500"/>
          <a:ext cx="228732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Visio" r:id="rId4" imgW="2744724" imgH="961949" progId="">
                  <p:embed/>
                </p:oleObj>
              </mc:Choice>
              <mc:Fallback>
                <p:oleObj name="Visio" r:id="rId4" imgW="2744724" imgH="961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917" y="4254500"/>
                        <a:ext cx="228732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5259917" y="2984500"/>
            <a:ext cx="508000" cy="12065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434417" y="2984500"/>
            <a:ext cx="635000" cy="12700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pic>
        <p:nvPicPr>
          <p:cNvPr id="24584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46" y="4200261"/>
            <a:ext cx="33205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86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229</Words>
  <Application>Microsoft Office PowerPoint</Application>
  <PresentationFormat>On-screen Show (16:10)</PresentationFormat>
  <Paragraphs>55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simple-light</vt:lpstr>
      <vt:lpstr>Visio</vt:lpstr>
      <vt:lpstr>Introduction to Wireshark Making Sense of the Matrix</vt:lpstr>
      <vt:lpstr>Presenter – Chris Greer  </vt:lpstr>
      <vt:lpstr>Housekeeping</vt:lpstr>
      <vt:lpstr>Why packets? </vt:lpstr>
      <vt:lpstr>Packet Collection</vt:lpstr>
      <vt:lpstr>Getting in the path: Span/Mirror</vt:lpstr>
      <vt:lpstr>Getting in the path: Taps</vt:lpstr>
      <vt:lpstr>Getting in the path: Aggregation TAP</vt:lpstr>
      <vt:lpstr>Capturing directly from client</vt:lpstr>
      <vt:lpstr>Problems aren’t what they used to be</vt:lpstr>
      <vt:lpstr>PowerPoint Presentation</vt:lpstr>
      <vt:lpstr>But it looks like this…</vt:lpstr>
      <vt:lpstr>Step 1: Setup your columns</vt:lpstr>
      <vt:lpstr>Step 2: Configure Display Filters</vt:lpstr>
      <vt:lpstr>Step 3: Find Top Talkers</vt:lpstr>
      <vt:lpstr>Step 4: Know What to Ignore</vt:lpstr>
      <vt:lpstr>Thanks!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Chris Greer</cp:lastModifiedBy>
  <cp:revision>16</cp:revision>
  <dcterms:modified xsi:type="dcterms:W3CDTF">2015-06-23T18:51:01Z</dcterms:modified>
</cp:coreProperties>
</file>