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903" r:id="rId2"/>
  </p:sldMasterIdLst>
  <p:notesMasterIdLst>
    <p:notesMasterId r:id="rId82"/>
  </p:notesMasterIdLst>
  <p:sldIdLst>
    <p:sldId id="256" r:id="rId3"/>
    <p:sldId id="257" r:id="rId4"/>
    <p:sldId id="258" r:id="rId5"/>
    <p:sldId id="259" r:id="rId6"/>
    <p:sldId id="260" r:id="rId7"/>
    <p:sldId id="261" r:id="rId8"/>
    <p:sldId id="262" r:id="rId9"/>
    <p:sldId id="263" r:id="rId10"/>
    <p:sldId id="264" r:id="rId11"/>
    <p:sldId id="322" r:id="rId12"/>
    <p:sldId id="347" r:id="rId13"/>
    <p:sldId id="265" r:id="rId14"/>
    <p:sldId id="266" r:id="rId15"/>
    <p:sldId id="267" r:id="rId16"/>
    <p:sldId id="318" r:id="rId17"/>
    <p:sldId id="268" r:id="rId18"/>
    <p:sldId id="331" r:id="rId19"/>
    <p:sldId id="269" r:id="rId20"/>
    <p:sldId id="320" r:id="rId21"/>
    <p:sldId id="270" r:id="rId22"/>
    <p:sldId id="330" r:id="rId23"/>
    <p:sldId id="321" r:id="rId24"/>
    <p:sldId id="271" r:id="rId25"/>
    <p:sldId id="272" r:id="rId26"/>
    <p:sldId id="273" r:id="rId27"/>
    <p:sldId id="274" r:id="rId28"/>
    <p:sldId id="284" r:id="rId29"/>
    <p:sldId id="285" r:id="rId30"/>
    <p:sldId id="286" r:id="rId31"/>
    <p:sldId id="287" r:id="rId32"/>
    <p:sldId id="290" r:id="rId33"/>
    <p:sldId id="288" r:id="rId34"/>
    <p:sldId id="289" r:id="rId35"/>
    <p:sldId id="323" r:id="rId36"/>
    <p:sldId id="292" r:id="rId37"/>
    <p:sldId id="293" r:id="rId38"/>
    <p:sldId id="295" r:id="rId39"/>
    <p:sldId id="296" r:id="rId40"/>
    <p:sldId id="324" r:id="rId41"/>
    <p:sldId id="298" r:id="rId42"/>
    <p:sldId id="325" r:id="rId43"/>
    <p:sldId id="326" r:id="rId44"/>
    <p:sldId id="301" r:id="rId45"/>
    <p:sldId id="327" r:id="rId46"/>
    <p:sldId id="328" r:id="rId47"/>
    <p:sldId id="294" r:id="rId48"/>
    <p:sldId id="319" r:id="rId49"/>
    <p:sldId id="309" r:id="rId50"/>
    <p:sldId id="341" r:id="rId51"/>
    <p:sldId id="310" r:id="rId52"/>
    <p:sldId id="343" r:id="rId53"/>
    <p:sldId id="311" r:id="rId54"/>
    <p:sldId id="312" r:id="rId55"/>
    <p:sldId id="313" r:id="rId56"/>
    <p:sldId id="314" r:id="rId57"/>
    <p:sldId id="317" r:id="rId58"/>
    <p:sldId id="342" r:id="rId59"/>
    <p:sldId id="348" r:id="rId60"/>
    <p:sldId id="349" r:id="rId61"/>
    <p:sldId id="350" r:id="rId62"/>
    <p:sldId id="351" r:id="rId63"/>
    <p:sldId id="304" r:id="rId64"/>
    <p:sldId id="332" r:id="rId65"/>
    <p:sldId id="333" r:id="rId66"/>
    <p:sldId id="334" r:id="rId67"/>
    <p:sldId id="336" r:id="rId68"/>
    <p:sldId id="344" r:id="rId69"/>
    <p:sldId id="305" r:id="rId70"/>
    <p:sldId id="307" r:id="rId71"/>
    <p:sldId id="337" r:id="rId72"/>
    <p:sldId id="339" r:id="rId73"/>
    <p:sldId id="315" r:id="rId74"/>
    <p:sldId id="352" r:id="rId75"/>
    <p:sldId id="338" r:id="rId76"/>
    <p:sldId id="340" r:id="rId77"/>
    <p:sldId id="346" r:id="rId78"/>
    <p:sldId id="306" r:id="rId79"/>
    <p:sldId id="335" r:id="rId80"/>
    <p:sldId id="345"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3763" autoAdjust="0"/>
  </p:normalViewPr>
  <p:slideViewPr>
    <p:cSldViewPr snapToGrid="0">
      <p:cViewPr varScale="1">
        <p:scale>
          <a:sx n="86" d="100"/>
          <a:sy n="86" d="100"/>
        </p:scale>
        <p:origin x="15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B7886-AEBB-4909-B731-7D746B7D13C1}" type="datetimeFigureOut">
              <a:rPr lang="en-US" smtClean="0"/>
              <a:t>6/23/2015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64129-4876-4DE9-A2D1-29BB73656843}" type="slidenum">
              <a:rPr lang="en-US" smtClean="0"/>
              <a:t>‹#›</a:t>
            </a:fld>
            <a:endParaRPr lang="en-US"/>
          </a:p>
        </p:txBody>
      </p:sp>
    </p:spTree>
    <p:extLst>
      <p:ext uri="{BB962C8B-B14F-4D97-AF65-F5344CB8AC3E}">
        <p14:creationId xmlns:p14="http://schemas.microsoft.com/office/powerpoint/2010/main" val="83045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ommunity.arubanetworks.com/t5/Technology-Blog/What-is-QAM/ba-p/114747"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en.wikipedia.org/wiki/Multi-user_MIMO" TargetMode="External"/><Relationship Id="rId5" Type="http://schemas.openxmlformats.org/officeDocument/2006/relationships/hyperlink" Target="http://www.wi-ficertifiedac.com/" TargetMode="External"/><Relationship Id="rId4" Type="http://schemas.openxmlformats.org/officeDocument/2006/relationships/hyperlink" Target="http://www.arubanetworks.com/products/access-points/aruba-220-series-access-point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 demo</a:t>
            </a:r>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3</a:t>
            </a:fld>
            <a:endParaRPr lang="en-US"/>
          </a:p>
        </p:txBody>
      </p:sp>
    </p:spTree>
    <p:extLst>
      <p:ext uri="{BB962C8B-B14F-4D97-AF65-F5344CB8AC3E}">
        <p14:creationId xmlns:p14="http://schemas.microsoft.com/office/powerpoint/2010/main" val="141676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 that does mean when selecting channel.</a:t>
            </a:r>
          </a:p>
          <a:p>
            <a:endParaRPr lang="en-US" dirty="0" smtClean="0"/>
          </a:p>
          <a:p>
            <a:r>
              <a:rPr lang="en-US" dirty="0" smtClean="0"/>
              <a:t>HT: </a:t>
            </a:r>
            <a:r>
              <a:rPr lang="en-US" dirty="0" err="1" smtClean="0"/>
              <a:t>Hight</a:t>
            </a:r>
            <a:r>
              <a:rPr lang="en-US" dirty="0" smtClean="0"/>
              <a:t> Throughput</a:t>
            </a:r>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15</a:t>
            </a:fld>
            <a:endParaRPr lang="en-US"/>
          </a:p>
        </p:txBody>
      </p:sp>
    </p:spTree>
    <p:extLst>
      <p:ext uri="{BB962C8B-B14F-4D97-AF65-F5344CB8AC3E}">
        <p14:creationId xmlns:p14="http://schemas.microsoft.com/office/powerpoint/2010/main" val="725804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5 to 8 spatial streams</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B346FF-ADB4-4A26-B071-BC3554BE115E}" type="slidenum">
              <a:rPr lang="en-US"/>
              <a:pPr fontAlgn="base">
                <a:spcBef>
                  <a:spcPct val="0"/>
                </a:spcBef>
                <a:spcAft>
                  <a:spcPct val="0"/>
                </a:spcAft>
                <a:defRPr/>
              </a:pPr>
              <a:t>16</a:t>
            </a:fld>
            <a:endParaRPr lang="en-US"/>
          </a:p>
        </p:txBody>
      </p:sp>
    </p:spTree>
    <p:extLst>
      <p:ext uri="{BB962C8B-B14F-4D97-AF65-F5344CB8AC3E}">
        <p14:creationId xmlns:p14="http://schemas.microsoft.com/office/powerpoint/2010/main" val="3709766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is 802.11ac Wave 1?</a:t>
            </a:r>
            <a:endParaRPr lang="en-US" dirty="0" smtClean="0"/>
          </a:p>
          <a:p>
            <a:r>
              <a:rPr lang="en-US" dirty="0" smtClean="0"/>
              <a:t>Wave 1 refers to the current generation of 802.11ac products that is currently in production and being certified by the Wi-Fi Alliance and supports data rates up to 1.3 </a:t>
            </a:r>
            <a:r>
              <a:rPr lang="en-US" dirty="0" err="1" smtClean="0"/>
              <a:t>Gbps</a:t>
            </a:r>
            <a:r>
              <a:rPr lang="en-US" dirty="0" smtClean="0"/>
              <a:t> with 3 spatial streams.</a:t>
            </a:r>
          </a:p>
          <a:p>
            <a:r>
              <a:rPr lang="en-US" dirty="0" smtClean="0">
                <a:effectLst/>
              </a:rPr>
              <a:t> </a:t>
            </a:r>
            <a:endParaRPr lang="en-US" dirty="0" smtClean="0"/>
          </a:p>
          <a:p>
            <a:r>
              <a:rPr lang="en-US" dirty="0" smtClean="0"/>
              <a:t>The following features beyond the prior 802.11n standard are implemented by leading vendors such as Aruba Networks:</a:t>
            </a:r>
          </a:p>
          <a:p>
            <a:r>
              <a:rPr lang="en-US" dirty="0" smtClean="0"/>
              <a:t> </a:t>
            </a:r>
          </a:p>
          <a:p>
            <a:r>
              <a:rPr lang="en-US" dirty="0" smtClean="0"/>
              <a:t>256-QAM</a:t>
            </a:r>
            <a:br>
              <a:rPr lang="en-US" dirty="0" smtClean="0"/>
            </a:br>
            <a:r>
              <a:rPr lang="en-US" dirty="0" smtClean="0">
                <a:effectLst/>
              </a:rPr>
              <a:t>This is a new </a:t>
            </a:r>
            <a:r>
              <a:rPr lang="en-US" dirty="0" smtClean="0">
                <a:effectLst/>
                <a:hlinkClick r:id="rId3"/>
              </a:rPr>
              <a:t>quadrature amplitude modulation</a:t>
            </a:r>
            <a:r>
              <a:rPr lang="en-US" dirty="0" smtClean="0">
                <a:effectLst/>
              </a:rPr>
              <a:t> mode that was added as an optional, but widely implemented, component of 802.11ac and increases performance by roughly 30% when utilized.</a:t>
            </a:r>
          </a:p>
          <a:p>
            <a:endParaRPr lang="en-US" dirty="0" smtClean="0"/>
          </a:p>
          <a:p>
            <a:r>
              <a:rPr lang="en-US" dirty="0" smtClean="0"/>
              <a:t>80 MHz Channels</a:t>
            </a:r>
            <a:br>
              <a:rPr lang="en-US" dirty="0" smtClean="0"/>
            </a:br>
            <a:r>
              <a:rPr lang="en-US" dirty="0" smtClean="0"/>
              <a:t>The channel width has been doubled to allow for up to 80 MHz channels with the ability to fall back to narrower channels when there are interfering devices. With this becoming a mandatory component of the certification program, this will double the throughput that a client can achieve.</a:t>
            </a:r>
          </a:p>
          <a:p>
            <a:endParaRPr lang="en-US" dirty="0" smtClean="0"/>
          </a:p>
          <a:p>
            <a:r>
              <a:rPr lang="en-US" dirty="0" smtClean="0"/>
              <a:t>Explicit Transmit Beamforming</a:t>
            </a:r>
            <a:br>
              <a:rPr lang="en-US" dirty="0" smtClean="0"/>
            </a:br>
            <a:r>
              <a:rPr lang="en-US" dirty="0" smtClean="0">
                <a:effectLst/>
              </a:rPr>
              <a:t>While several 802.11n products implemented beamforming, it was not widely adopted due to the number of variables/options available in the 802.11n standard. 802.11ac has settled on a single standards-based explicit beamforming method to drive wider adoption. Products such as the </a:t>
            </a:r>
            <a:r>
              <a:rPr lang="en-US" dirty="0" smtClean="0">
                <a:effectLst/>
                <a:hlinkClick r:id="rId4"/>
              </a:rPr>
              <a:t>AP-224/225</a:t>
            </a:r>
            <a:r>
              <a:rPr lang="en-US" dirty="0" smtClean="0">
                <a:effectLst/>
              </a:rPr>
              <a:t> that implement </a:t>
            </a:r>
            <a:r>
              <a:rPr lang="en-US" dirty="0" err="1" smtClean="0">
                <a:effectLst/>
              </a:rPr>
              <a:t>Tx</a:t>
            </a:r>
            <a:r>
              <a:rPr lang="en-US" dirty="0" smtClean="0">
                <a:effectLst/>
              </a:rPr>
              <a:t> Beamforming and are certified for interoperability by the Wi-Fi Alliance will deliver maximized data rates at a given range.</a:t>
            </a:r>
            <a:endParaRPr lang="en-US" dirty="0" smtClean="0"/>
          </a:p>
          <a:p>
            <a:r>
              <a:rPr lang="en-US" b="1" dirty="0" smtClean="0"/>
              <a:t>Beamforming</a:t>
            </a:r>
            <a:r>
              <a:rPr lang="en-US" dirty="0" smtClean="0"/>
              <a:t> is a signal processing technique used to control the directionality of the transmission and reception of radio signals.</a:t>
            </a:r>
          </a:p>
          <a:p>
            <a:endParaRPr lang="en-US" dirty="0" smtClean="0"/>
          </a:p>
          <a:p>
            <a:r>
              <a:rPr lang="en-US" dirty="0" smtClean="0"/>
              <a:t>See also http://www.cisco.com/c/en/us/solutions/collateral/enterprise-networks/802-11ac-solution/q-and-a-c67-734152.html and http://chimera.labs.oreilly.com/books/1234000001739/ch05.html#catching_the_ac_technology_wave</a:t>
            </a:r>
          </a:p>
          <a:p>
            <a:endParaRPr lang="en-US" dirty="0" smtClean="0"/>
          </a:p>
          <a:p>
            <a:r>
              <a:rPr lang="en-US" b="1" dirty="0" smtClean="0"/>
              <a:t>Wave 2?</a:t>
            </a:r>
            <a:endParaRPr lang="en-US" dirty="0" smtClean="0"/>
          </a:p>
          <a:p>
            <a:r>
              <a:rPr lang="en-US" dirty="0" smtClean="0"/>
              <a:t>Wave 2 is a term used to describe the second generation of 802.11ac products. The current generation of products in production is based on 802.11ac Wave 1. The </a:t>
            </a:r>
            <a:r>
              <a:rPr lang="en-US" dirty="0" smtClean="0">
                <a:hlinkClick r:id="rId5"/>
              </a:rPr>
              <a:t>Wi-Fi Alliance</a:t>
            </a:r>
            <a:r>
              <a:rPr lang="en-US" dirty="0" smtClean="0"/>
              <a:t> standardization of Wave 1 products began in June 2013 with the Aruba Networks AP-225 being the first enterprise-class product to be certified and it is now a mature and proven product.</a:t>
            </a:r>
          </a:p>
          <a:p>
            <a:r>
              <a:rPr lang="en-US" dirty="0" smtClean="0"/>
              <a:t> </a:t>
            </a:r>
          </a:p>
          <a:p>
            <a:r>
              <a:rPr lang="en-US" dirty="0" smtClean="0"/>
              <a:t>While there is no firm date on when chipset manufacturers will start releasing Wave 2 components, it is expected that this will occur by early 2015 (if there are no production delays) with enterprise-grade Access Points and client products containing these chipsets likely to begin shipping in mid-late 2015.</a:t>
            </a:r>
          </a:p>
          <a:p>
            <a:r>
              <a:rPr lang="en-US" dirty="0" smtClean="0"/>
              <a:t> </a:t>
            </a:r>
          </a:p>
          <a:p>
            <a:r>
              <a:rPr lang="en-US" dirty="0" smtClean="0"/>
              <a:t>It is likely that the following features will be included in the Wave 2 certification requirements:</a:t>
            </a:r>
          </a:p>
          <a:p>
            <a:r>
              <a:rPr lang="en-US" dirty="0" smtClean="0"/>
              <a:t> </a:t>
            </a:r>
          </a:p>
          <a:p>
            <a:r>
              <a:rPr lang="en-US" dirty="0" smtClean="0">
                <a:effectLst/>
              </a:rPr>
              <a:t>4 spatial streams (4SS)</a:t>
            </a:r>
            <a:br>
              <a:rPr lang="en-US" dirty="0" smtClean="0">
                <a:effectLst/>
              </a:rPr>
            </a:br>
            <a:r>
              <a:rPr lang="en-US" dirty="0" smtClean="0">
                <a:effectLst/>
              </a:rPr>
              <a:t>This has the potential to increase performance by up to 33% beyond today’s products that incorporate 3 spatial streams by adding an additional fourth antenna to both the AP and clients. However just like with Wave 1 where most clients only implemented one or two spatial streams in order to save on power and space, the same is likely with Wave 2. Most devices will not be able to take advantage of the 4 spatial stream rates.</a:t>
            </a:r>
            <a:endParaRPr lang="en-US" dirty="0" smtClean="0"/>
          </a:p>
          <a:p>
            <a:r>
              <a:rPr lang="en-US" dirty="0" smtClean="0"/>
              <a:t> </a:t>
            </a:r>
          </a:p>
          <a:p>
            <a:r>
              <a:rPr lang="en-US" dirty="0" smtClean="0"/>
              <a:t>160 MHz channels</a:t>
            </a:r>
            <a:br>
              <a:rPr lang="en-US" dirty="0" smtClean="0"/>
            </a:br>
            <a:r>
              <a:rPr lang="en-US" dirty="0" smtClean="0"/>
              <a:t>This feature enables the AP and client to double the channel width from Wave 1 and therefore increase throughput when the channel is clear. Where this will benefit users is the home environment where there is a single AP. Most enterprises are not likely to deploy 160 MHz channels because there are only two channels available when DFS-frequencies are included. With only two channels available it is highly likely that there will always be someone transmitting over the air and hence the APs will have to fall back to 80 MHz or 40 MHz operation due to the congestion such that clients will not be able to take advantage of the 160 MHz rates.  Therefore it is quite likely that enterprise APs will not implement or certify for 160 MHz operation. It will probably take governments opening up additional frequencies in the future in the 5GHz band before one can truly leverage these wider channels.</a:t>
            </a:r>
          </a:p>
          <a:p>
            <a:endParaRPr lang="en-US" dirty="0" smtClean="0"/>
          </a:p>
          <a:p>
            <a:r>
              <a:rPr lang="en-US" dirty="0" smtClean="0"/>
              <a:t>Downlink Multi User MIMO (MU-MIMO)</a:t>
            </a:r>
            <a:br>
              <a:rPr lang="en-US" dirty="0" smtClean="0"/>
            </a:br>
            <a:r>
              <a:rPr lang="en-US" dirty="0" smtClean="0"/>
              <a:t>This is the most interesting feature expected in Wave 2 as it will enable APs to simultaneously transmit to multiple clients by leveraging multiple instances of beamforming. For example, an AP could transmit 1SS to a smartphone while transmitting 2SS to a laptop. The one catch with </a:t>
            </a:r>
            <a:r>
              <a:rPr lang="en-US" dirty="0" smtClean="0">
                <a:hlinkClick r:id="rId6"/>
              </a:rPr>
              <a:t>MU-MIMO</a:t>
            </a:r>
            <a:r>
              <a:rPr lang="en-US" dirty="0" smtClean="0"/>
              <a:t> is that it will require new client hardware since both the AP and client need to be designed with the MU-MIMO capability. Therefore it will take until 2016, after the Wave 2 chipsets appear, for clients to become pervasive and be able to leverage the benefits of MU-MIMO.</a:t>
            </a:r>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17</a:t>
            </a:fld>
            <a:endParaRPr lang="en-US"/>
          </a:p>
        </p:txBody>
      </p:sp>
    </p:spTree>
    <p:extLst>
      <p:ext uri="{BB962C8B-B14F-4D97-AF65-F5344CB8AC3E}">
        <p14:creationId xmlns:p14="http://schemas.microsoft.com/office/powerpoint/2010/main" val="3814736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than 802.11 where it goes up</a:t>
            </a:r>
            <a:r>
              <a:rPr lang="en-US" baseline="0" dirty="0" smtClean="0"/>
              <a:t> to 77. Here, it goes only to 9 then repeats based on the amount of streams</a:t>
            </a:r>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18</a:t>
            </a:fld>
            <a:endParaRPr lang="en-US"/>
          </a:p>
        </p:txBody>
      </p:sp>
    </p:spTree>
    <p:extLst>
      <p:ext uri="{BB962C8B-B14F-4D97-AF65-F5344CB8AC3E}">
        <p14:creationId xmlns:p14="http://schemas.microsoft.com/office/powerpoint/2010/main" val="3928345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40Mhz: 38, 46,</a:t>
            </a:r>
            <a:r>
              <a:rPr lang="en-US" baseline="0" dirty="0" smtClean="0"/>
              <a:t> 54, 62, 106, 122, </a:t>
            </a:r>
            <a:r>
              <a:rPr lang="en-US" baseline="0" dirty="0" err="1" smtClean="0"/>
              <a:t>etc</a:t>
            </a:r>
            <a:endParaRPr lang="en-US" baseline="0" dirty="0" smtClean="0"/>
          </a:p>
          <a:p>
            <a:r>
              <a:rPr lang="en-US" baseline="0" dirty="0" smtClean="0"/>
              <a:t>80Mhz: 42, 58, 106, 122, 138, </a:t>
            </a:r>
          </a:p>
          <a:p>
            <a:r>
              <a:rPr lang="en-US" baseline="0" dirty="0" smtClean="0"/>
              <a:t>160Mhz: 50, 114</a:t>
            </a:r>
          </a:p>
          <a:p>
            <a:endParaRPr lang="en-US" baseline="0" dirty="0" smtClean="0"/>
          </a:p>
          <a:p>
            <a:r>
              <a:rPr lang="en-US" baseline="0" dirty="0" smtClean="0"/>
              <a:t>Availability: </a:t>
            </a:r>
          </a:p>
          <a:p>
            <a:pPr marL="171450" indent="-171450">
              <a:buFontTx/>
              <a:buChar char="-"/>
            </a:pPr>
            <a:r>
              <a:rPr lang="en-US" baseline="0" dirty="0" smtClean="0"/>
              <a:t>This is for the US</a:t>
            </a:r>
          </a:p>
          <a:p>
            <a:pPr marL="171450" indent="-171450">
              <a:buFontTx/>
              <a:buChar char="-"/>
            </a:pPr>
            <a:r>
              <a:rPr lang="en-US" baseline="0" dirty="0" smtClean="0"/>
              <a:t>Europe &amp; Japan: UNII-1, 2 and extended</a:t>
            </a:r>
          </a:p>
          <a:p>
            <a:pPr marL="171450" indent="-171450">
              <a:buFontTx/>
              <a:buChar char="-"/>
            </a:pPr>
            <a:r>
              <a:rPr lang="en-US" baseline="0" dirty="0" smtClean="0"/>
              <a:t>India: UNII-1 and UNII-3 + ISM </a:t>
            </a:r>
            <a:r>
              <a:rPr lang="en-US" baseline="0" dirty="0" smtClean="0">
                <a:sym typeface="Wingdings" panose="05000000000000000000" pitchFamily="2" charset="2"/>
              </a:rPr>
              <a:t> Limited to 80MHz channels</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China: UNII-3 + ISM </a:t>
            </a:r>
            <a:r>
              <a:rPr lang="en-US" baseline="0" dirty="0" smtClean="0">
                <a:sym typeface="Wingdings" panose="05000000000000000000" pitchFamily="2" charset="2"/>
              </a:rPr>
              <a:t> limited to 80MHz channels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19</a:t>
            </a:fld>
            <a:endParaRPr lang="en-US"/>
          </a:p>
        </p:txBody>
      </p:sp>
    </p:spTree>
    <p:extLst>
      <p:ext uri="{BB962C8B-B14F-4D97-AF65-F5344CB8AC3E}">
        <p14:creationId xmlns:p14="http://schemas.microsoft.com/office/powerpoint/2010/main" val="3260725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https://en.wikipedia.org/wiki/Wireless_Gigabit_Alliance</a:t>
            </a:r>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20</a:t>
            </a:fld>
            <a:endParaRPr lang="en-US"/>
          </a:p>
        </p:txBody>
      </p:sp>
    </p:spTree>
    <p:extLst>
      <p:ext uri="{BB962C8B-B14F-4D97-AF65-F5344CB8AC3E}">
        <p14:creationId xmlns:p14="http://schemas.microsoft.com/office/powerpoint/2010/main" val="877271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infrastructure mode, there's at least one Access point (AP) and one Station (STA) that forms a BSS. This Access point is usually connected to a wired network which is called DS, Distribution System.</a:t>
            </a:r>
          </a:p>
          <a:p>
            <a:pPr eaLnBrk="1" hangingPunct="1">
              <a:spcBef>
                <a:spcPct val="0"/>
              </a:spcBef>
            </a:pPr>
            <a:endParaRPr lang="en-US" smtClean="0"/>
          </a:p>
          <a:p>
            <a:pPr eaLnBrk="1" hangingPunct="1">
              <a:spcBef>
                <a:spcPct val="0"/>
              </a:spcBef>
            </a:pPr>
            <a:r>
              <a:rPr lang="en-US" smtClean="0"/>
              <a:t>An ESS is a set of two or more wireless APs connected to the same wired network that defines a single logical network segment.</a:t>
            </a:r>
          </a:p>
          <a:p>
            <a:pPr eaLnBrk="1" hangingPunct="1">
              <a:spcBef>
                <a:spcPct val="0"/>
              </a:spcBef>
            </a:pPr>
            <a:endParaRPr lang="en-US" smtClean="0"/>
          </a:p>
          <a:p>
            <a:pPr eaLnBrk="1" hangingPunct="1">
              <a:spcBef>
                <a:spcPct val="0"/>
              </a:spcBef>
            </a:pPr>
            <a:r>
              <a:rPr lang="en-US" smtClean="0"/>
              <a:t>On Linux (and other OSes), acting as a STA is Managed mode. For AP, it is Master.</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CA2BDF-BE38-45B1-9D8C-7CD15E6EC519}" type="slidenum">
              <a:rPr lang="en-US"/>
              <a:pPr fontAlgn="base">
                <a:spcBef>
                  <a:spcPct val="0"/>
                </a:spcBef>
                <a:spcAft>
                  <a:spcPct val="0"/>
                </a:spcAft>
                <a:defRPr/>
              </a:pPr>
              <a:t>24</a:t>
            </a:fld>
            <a:endParaRPr lang="en-US"/>
          </a:p>
        </p:txBody>
      </p:sp>
    </p:spTree>
    <p:extLst>
      <p:ext uri="{BB962C8B-B14F-4D97-AF65-F5344CB8AC3E}">
        <p14:creationId xmlns:p14="http://schemas.microsoft.com/office/powerpoint/2010/main" val="703380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WDS means Wireless Distribution System. This is similar to a standard DS but it's done via wireless and APs communicates together.</a:t>
            </a:r>
          </a:p>
          <a:p>
            <a:pPr eaLnBrk="1" hangingPunct="1">
              <a:spcBef>
                <a:spcPct val="0"/>
              </a:spcBef>
            </a:pPr>
            <a:endParaRPr lang="en-US" smtClean="0"/>
          </a:p>
          <a:p>
            <a:pPr eaLnBrk="1" hangingPunct="1">
              <a:spcBef>
                <a:spcPct val="0"/>
              </a:spcBef>
            </a:pPr>
            <a:r>
              <a:rPr lang="en-US" smtClean="0"/>
              <a:t>It has 2 connectivity modes:</a:t>
            </a:r>
          </a:p>
          <a:p>
            <a:pPr eaLnBrk="1" hangingPunct="1">
              <a:spcBef>
                <a:spcPct val="0"/>
              </a:spcBef>
            </a:pPr>
            <a:r>
              <a:rPr lang="en-US" smtClean="0"/>
              <a:t>- Wireless Bridging: Only allows WDS AP to communicate with each other.</a:t>
            </a:r>
          </a:p>
          <a:p>
            <a:pPr eaLnBrk="1" hangingPunct="1">
              <a:spcBef>
                <a:spcPct val="0"/>
              </a:spcBef>
            </a:pPr>
            <a:r>
              <a:rPr lang="en-US" smtClean="0"/>
              <a:t>- Wireless Repeating: Allows both stations and AP to communicate with each other.</a:t>
            </a:r>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F69121-7D7A-43A7-98F1-8A7E9CF7130B}" type="slidenum">
              <a:rPr lang="en-US"/>
              <a:pPr fontAlgn="base">
                <a:spcBef>
                  <a:spcPct val="0"/>
                </a:spcBef>
                <a:spcAft>
                  <a:spcPct val="0"/>
                </a:spcAft>
                <a:defRPr/>
              </a:pPr>
              <a:t>26</a:t>
            </a:fld>
            <a:endParaRPr lang="en-US"/>
          </a:p>
        </p:txBody>
      </p:sp>
    </p:spTree>
    <p:extLst>
      <p:ext uri="{BB962C8B-B14F-4D97-AF65-F5344CB8AC3E}">
        <p14:creationId xmlns:p14="http://schemas.microsoft.com/office/powerpoint/2010/main" val="1985518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 NFC and USB flash drive but not covered by WPS certification</a:t>
            </a:r>
          </a:p>
          <a:p>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34</a:t>
            </a:fld>
            <a:endParaRPr lang="en-US"/>
          </a:p>
        </p:txBody>
      </p:sp>
    </p:spTree>
    <p:extLst>
      <p:ext uri="{BB962C8B-B14F-4D97-AF65-F5344CB8AC3E}">
        <p14:creationId xmlns:p14="http://schemas.microsoft.com/office/powerpoint/2010/main" val="1861170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https://en.wikipedia.org/wiki/Wi-Fi_Protected_Setup</a:t>
            </a: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AF2A8B-651F-4535-8E00-4040DF65DFD8}" type="slidenum">
              <a:rPr lang="en-US"/>
              <a:pPr fontAlgn="base">
                <a:spcBef>
                  <a:spcPct val="0"/>
                </a:spcBef>
                <a:spcAft>
                  <a:spcPct val="0"/>
                </a:spcAft>
                <a:defRPr/>
              </a:pPr>
              <a:t>35</a:t>
            </a:fld>
            <a:endParaRPr lang="en-US"/>
          </a:p>
        </p:txBody>
      </p:sp>
    </p:spTree>
    <p:extLst>
      <p:ext uri="{BB962C8B-B14F-4D97-AF65-F5344CB8AC3E}">
        <p14:creationId xmlns:p14="http://schemas.microsoft.com/office/powerpoint/2010/main" val="399841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.3 Ethernet, .15 is PAN</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819837-EECD-40AD-BB0A-64A734B8DC0A}" type="slidenum">
              <a:rPr lang="en-US"/>
              <a:pPr fontAlgn="base">
                <a:spcBef>
                  <a:spcPct val="0"/>
                </a:spcBef>
                <a:spcAft>
                  <a:spcPct val="0"/>
                </a:spcAft>
                <a:defRPr/>
              </a:pPr>
              <a:t>4</a:t>
            </a:fld>
            <a:endParaRPr lang="en-US"/>
          </a:p>
        </p:txBody>
      </p:sp>
    </p:spTree>
    <p:extLst>
      <p:ext uri="{BB962C8B-B14F-4D97-AF65-F5344CB8AC3E}">
        <p14:creationId xmlns:p14="http://schemas.microsoft.com/office/powerpoint/2010/main" val="2834815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https://en.wikipedia.org/wiki/Wi-Fi_Protected_Setup</a:t>
            </a:r>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E4611D-2CBB-4DC6-9BDD-21659D57D970}" type="slidenum">
              <a:rPr lang="en-US"/>
              <a:pPr fontAlgn="base">
                <a:spcBef>
                  <a:spcPct val="0"/>
                </a:spcBef>
                <a:spcAft>
                  <a:spcPct val="0"/>
                </a:spcAft>
                <a:defRPr/>
              </a:pPr>
              <a:t>36</a:t>
            </a:fld>
            <a:endParaRPr lang="en-US"/>
          </a:p>
        </p:txBody>
      </p:sp>
    </p:spTree>
    <p:extLst>
      <p:ext uri="{BB962C8B-B14F-4D97-AF65-F5344CB8AC3E}">
        <p14:creationId xmlns:p14="http://schemas.microsoft.com/office/powerpoint/2010/main" val="2905557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Maintenance of communication</a:t>
            </a:r>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41</a:t>
            </a:fld>
            <a:endParaRPr lang="en-US"/>
          </a:p>
        </p:txBody>
      </p:sp>
    </p:spTree>
    <p:extLst>
      <p:ext uri="{BB962C8B-B14F-4D97-AF65-F5344CB8AC3E}">
        <p14:creationId xmlns:p14="http://schemas.microsoft.com/office/powerpoint/2010/main" val="1594306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Facilitate in the exchange of data frames between stations</a:t>
            </a:r>
          </a:p>
        </p:txBody>
      </p:sp>
      <p:sp>
        <p:nvSpPr>
          <p:cNvPr id="4" name="Slide Number Placeholder 3"/>
          <p:cNvSpPr>
            <a:spLocks noGrp="1"/>
          </p:cNvSpPr>
          <p:nvPr>
            <p:ph type="sldNum" sz="quarter" idx="10"/>
          </p:nvPr>
        </p:nvSpPr>
        <p:spPr/>
        <p:txBody>
          <a:bodyPr/>
          <a:lstStyle/>
          <a:p>
            <a:fld id="{A9D64129-4876-4DE9-A2D1-29BB73656843}" type="slidenum">
              <a:rPr lang="en-US" smtClean="0"/>
              <a:t>43</a:t>
            </a:fld>
            <a:endParaRPr lang="en-US"/>
          </a:p>
        </p:txBody>
      </p:sp>
    </p:spTree>
    <p:extLst>
      <p:ext uri="{BB962C8B-B14F-4D97-AF65-F5344CB8AC3E}">
        <p14:creationId xmlns:p14="http://schemas.microsoft.com/office/powerpoint/2010/main" val="2152739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I’m talking about capturing</a:t>
            </a:r>
            <a:r>
              <a:rPr lang="en-US" baseline="0" dirty="0" smtClean="0"/>
              <a:t> wireless data. You can always analyze </a:t>
            </a:r>
            <a:r>
              <a:rPr lang="en-US" baseline="0" dirty="0" err="1" smtClean="0"/>
              <a:t>WiFi</a:t>
            </a:r>
            <a:r>
              <a:rPr lang="en-US" baseline="0" dirty="0" smtClean="0"/>
              <a:t> </a:t>
            </a:r>
            <a:r>
              <a:rPr lang="en-US" baseline="0" dirty="0" err="1" smtClean="0"/>
              <a:t>pcap</a:t>
            </a:r>
            <a:r>
              <a:rPr lang="en-US" baseline="0" dirty="0" smtClean="0"/>
              <a:t> on any OS.</a:t>
            </a:r>
          </a:p>
          <a:p>
            <a:endParaRPr lang="en-US" baseline="0" dirty="0" smtClean="0"/>
          </a:p>
          <a:p>
            <a:r>
              <a:rPr lang="en-US" baseline="0" dirty="0" smtClean="0"/>
              <a:t>All the examples here will be using the new version of Wireshark</a:t>
            </a:r>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46</a:t>
            </a:fld>
            <a:endParaRPr lang="en-US"/>
          </a:p>
        </p:txBody>
      </p:sp>
    </p:spTree>
    <p:extLst>
      <p:ext uri="{BB962C8B-B14F-4D97-AF65-F5344CB8AC3E}">
        <p14:creationId xmlns:p14="http://schemas.microsoft.com/office/powerpoint/2010/main" val="3479429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Wireless frame aggregation</a:t>
            </a:r>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51</a:t>
            </a:fld>
            <a:endParaRPr lang="en-US"/>
          </a:p>
        </p:txBody>
      </p:sp>
    </p:spTree>
    <p:extLst>
      <p:ext uri="{BB962C8B-B14F-4D97-AF65-F5344CB8AC3E}">
        <p14:creationId xmlns:p14="http://schemas.microsoft.com/office/powerpoint/2010/main" val="3651669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Hover</a:t>
            </a:r>
            <a:r>
              <a:rPr lang="en-US" baseline="0" dirty="0" smtClean="0"/>
              <a:t> over options to see what they mean but here is the explanation for each of them.</a:t>
            </a:r>
          </a:p>
          <a:p>
            <a:endParaRPr lang="en-US" baseline="0" dirty="0" smtClean="0"/>
          </a:p>
          <a:p>
            <a:r>
              <a:rPr lang="en-US" baseline="0" dirty="0" smtClean="0"/>
              <a:t>Explain advantage or uses of each option</a:t>
            </a:r>
          </a:p>
        </p:txBody>
      </p:sp>
      <p:sp>
        <p:nvSpPr>
          <p:cNvPr id="4" name="Slide Number Placeholder 3"/>
          <p:cNvSpPr>
            <a:spLocks noGrp="1"/>
          </p:cNvSpPr>
          <p:nvPr>
            <p:ph type="sldNum" sz="quarter" idx="10"/>
          </p:nvPr>
        </p:nvSpPr>
        <p:spPr/>
        <p:txBody>
          <a:bodyPr/>
          <a:lstStyle/>
          <a:p>
            <a:fld id="{A9D64129-4876-4DE9-A2D1-29BB73656843}" type="slidenum">
              <a:rPr lang="en-US" smtClean="0"/>
              <a:t>52</a:t>
            </a:fld>
            <a:endParaRPr lang="en-US"/>
          </a:p>
        </p:txBody>
      </p:sp>
    </p:spTree>
    <p:extLst>
      <p:ext uri="{BB962C8B-B14F-4D97-AF65-F5344CB8AC3E}">
        <p14:creationId xmlns:p14="http://schemas.microsoft.com/office/powerpoint/2010/main" val="1879607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Hash/raw </a:t>
            </a:r>
            <a:r>
              <a:rPr lang="en-US" dirty="0" err="1" smtClean="0"/>
              <a:t>preshared</a:t>
            </a:r>
            <a:r>
              <a:rPr lang="en-US" baseline="0" dirty="0" smtClean="0"/>
              <a:t> </a:t>
            </a:r>
            <a:r>
              <a:rPr lang="en-US" baseline="0" dirty="0" smtClean="0"/>
              <a:t>key</a:t>
            </a:r>
            <a:endParaRPr lang="en-US" baseline="0" dirty="0" smtClean="0"/>
          </a:p>
        </p:txBody>
      </p:sp>
      <p:sp>
        <p:nvSpPr>
          <p:cNvPr id="4" name="Slide Number Placeholder 3"/>
          <p:cNvSpPr>
            <a:spLocks noGrp="1"/>
          </p:cNvSpPr>
          <p:nvPr>
            <p:ph type="sldNum" sz="quarter" idx="10"/>
          </p:nvPr>
        </p:nvSpPr>
        <p:spPr/>
        <p:txBody>
          <a:bodyPr/>
          <a:lstStyle/>
          <a:p>
            <a:fld id="{A9D64129-4876-4DE9-A2D1-29BB73656843}" type="slidenum">
              <a:rPr lang="en-US" smtClean="0"/>
              <a:t>54</a:t>
            </a:fld>
            <a:endParaRPr lang="en-US"/>
          </a:p>
        </p:txBody>
      </p:sp>
    </p:spTree>
    <p:extLst>
      <p:ext uri="{BB962C8B-B14F-4D97-AF65-F5344CB8AC3E}">
        <p14:creationId xmlns:p14="http://schemas.microsoft.com/office/powerpoint/2010/main" val="3173097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to know what your card support – HT20/HT40 -&gt; figure it out</a:t>
            </a:r>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56</a:t>
            </a:fld>
            <a:endParaRPr lang="en-US"/>
          </a:p>
        </p:txBody>
      </p:sp>
    </p:spTree>
    <p:extLst>
      <p:ext uri="{BB962C8B-B14F-4D97-AF65-F5344CB8AC3E}">
        <p14:creationId xmlns:p14="http://schemas.microsoft.com/office/powerpoint/2010/main" val="316569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Limitations as inaccurate data,</a:t>
            </a:r>
            <a:r>
              <a:rPr lang="en-US" baseline="0" dirty="0" smtClean="0"/>
              <a:t> no injection, mode limitations.</a:t>
            </a:r>
          </a:p>
          <a:p>
            <a:endParaRPr lang="en-US" baseline="0" dirty="0" smtClean="0"/>
          </a:p>
          <a:p>
            <a:r>
              <a:rPr lang="en-US" baseline="0" dirty="0" smtClean="0"/>
              <a:t>Other tools:</a:t>
            </a:r>
          </a:p>
          <a:p>
            <a:pPr marL="171450" indent="-171450">
              <a:buFontTx/>
              <a:buChar char="-"/>
            </a:pPr>
            <a:r>
              <a:rPr lang="en-US" baseline="0" dirty="0" err="1" smtClean="0"/>
              <a:t>NetMon</a:t>
            </a:r>
            <a:endParaRPr lang="en-US" baseline="0" dirty="0" smtClean="0"/>
          </a:p>
          <a:p>
            <a:pPr marL="171450" indent="-171450">
              <a:buFontTx/>
              <a:buChar char="-"/>
            </a:pPr>
            <a:r>
              <a:rPr lang="en-US" baseline="0" dirty="0" err="1" smtClean="0"/>
              <a:t>WildPackets</a:t>
            </a:r>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62</a:t>
            </a:fld>
            <a:endParaRPr lang="en-US"/>
          </a:p>
        </p:txBody>
      </p:sp>
    </p:spTree>
    <p:extLst>
      <p:ext uri="{BB962C8B-B14F-4D97-AF65-F5344CB8AC3E}">
        <p14:creationId xmlns:p14="http://schemas.microsoft.com/office/powerpoint/2010/main" val="254312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Android, need a wireless card to</a:t>
            </a:r>
            <a:r>
              <a:rPr lang="en-US" baseline="0" dirty="0" smtClean="0"/>
              <a:t> capture data then open in Wireshark.</a:t>
            </a:r>
          </a:p>
          <a:p>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68</a:t>
            </a:fld>
            <a:endParaRPr lang="en-US"/>
          </a:p>
        </p:txBody>
      </p:sp>
    </p:spTree>
    <p:extLst>
      <p:ext uri="{BB962C8B-B14F-4D97-AF65-F5344CB8AC3E}">
        <p14:creationId xmlns:p14="http://schemas.microsoft.com/office/powerpoint/2010/main" val="147012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11 for US, 13 for Europe, 14 for Japan</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3EF4DE-F98B-4F90-A432-4B72E0DEA752}"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3969756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Double click on the wireless interface – Check out the ‘special’ wireless icon’. Also valid for BSD and OSX if the interface support monitor mode</a:t>
            </a:r>
          </a:p>
          <a:p>
            <a:r>
              <a:rPr lang="en-US" dirty="0" smtClean="0"/>
              <a:t>Select</a:t>
            </a:r>
            <a:r>
              <a:rPr lang="en-US" baseline="0" dirty="0" smtClean="0"/>
              <a:t> monitor and deselect promiscuous then click OK then on the start icon (green) above.</a:t>
            </a:r>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69</a:t>
            </a:fld>
            <a:endParaRPr lang="en-US"/>
          </a:p>
        </p:txBody>
      </p:sp>
    </p:spTree>
    <p:extLst>
      <p:ext uri="{BB962C8B-B14F-4D97-AF65-F5344CB8AC3E}">
        <p14:creationId xmlns:p14="http://schemas.microsoft.com/office/powerpoint/2010/main" val="3731434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https://wiki.wireshark.org/CaptureSetup/WLAN#Mac_OS_X</a:t>
            </a:r>
          </a:p>
          <a:p>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72</a:t>
            </a:fld>
            <a:endParaRPr lang="en-US"/>
          </a:p>
        </p:txBody>
      </p:sp>
    </p:spTree>
    <p:extLst>
      <p:ext uri="{BB962C8B-B14F-4D97-AF65-F5344CB8AC3E}">
        <p14:creationId xmlns:p14="http://schemas.microsoft.com/office/powerpoint/2010/main" val="2147577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Android PCAP Capture by </a:t>
            </a:r>
            <a:r>
              <a:rPr lang="en-US" dirty="0" err="1" smtClean="0"/>
              <a:t>dragorn</a:t>
            </a:r>
            <a:r>
              <a:rPr lang="en-US" dirty="0" smtClean="0"/>
              <a:t>/Kismet</a:t>
            </a:r>
          </a:p>
          <a:p>
            <a:r>
              <a:rPr lang="en-US" dirty="0" smtClean="0"/>
              <a:t>	- Require rtl8187</a:t>
            </a:r>
          </a:p>
          <a:p>
            <a:endParaRPr lang="en-US" dirty="0" smtClean="0"/>
          </a:p>
          <a:p>
            <a:r>
              <a:rPr lang="en-US" dirty="0" smtClean="0"/>
              <a:t>https://supportforums.cisco.com/document/75221/wireless-sniffing-using-mac-os-x-106-and-above</a:t>
            </a:r>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77</a:t>
            </a:fld>
            <a:endParaRPr lang="en-US"/>
          </a:p>
        </p:txBody>
      </p:sp>
    </p:spTree>
    <p:extLst>
      <p:ext uri="{BB962C8B-B14F-4D97-AF65-F5344CB8AC3E}">
        <p14:creationId xmlns:p14="http://schemas.microsoft.com/office/powerpoint/2010/main" val="324762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Also show with Chanalyzer</a:t>
            </a:r>
          </a:p>
          <a:p>
            <a:pPr eaLnBrk="1" hangingPunct="1">
              <a:spcBef>
                <a:spcPct val="0"/>
              </a:spcBef>
            </a:pPr>
            <a:r>
              <a:rPr lang="en-US" smtClean="0"/>
              <a:t>Yes, 14 is a bit off</a:t>
            </a:r>
          </a:p>
          <a:p>
            <a:pPr eaLnBrk="1" hangingPunct="1">
              <a:spcBef>
                <a:spcPct val="0"/>
              </a:spcBef>
            </a:pPr>
            <a:endParaRPr lang="en-US" smtClean="0"/>
          </a:p>
          <a:p>
            <a:pPr eaLnBrk="1" hangingPunct="1">
              <a:spcBef>
                <a:spcPct val="0"/>
              </a:spcBef>
            </a:pPr>
            <a:r>
              <a:rPr lang="en-US" smtClean="0"/>
              <a:t>Always talk about center frequencies when giving channel frequency</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ADD0E9-FB1B-4E2A-9BDF-7A9323A00EF4}"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148999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Channels depends on country (much more complicated than b/g)</a:t>
            </a:r>
          </a:p>
          <a:p>
            <a:pPr eaLnBrk="1" hangingPunct="1">
              <a:spcBef>
                <a:spcPct val="0"/>
              </a:spcBef>
            </a:pPr>
            <a:endParaRPr lang="en-US" dirty="0" smtClean="0"/>
          </a:p>
          <a:p>
            <a:pPr eaLnBrk="1" hangingPunct="1">
              <a:spcBef>
                <a:spcPct val="0"/>
              </a:spcBef>
            </a:pPr>
            <a:r>
              <a:rPr lang="en-US" dirty="0" smtClean="0"/>
              <a:t>Other frequencies might be allowed in the 5Ghz: from 5150 to 5250 in the US.</a:t>
            </a:r>
            <a:endParaRPr lang="en-US" baseline="0" dirty="0" smtClean="0"/>
          </a:p>
          <a:p>
            <a:pPr eaLnBrk="1" hangingPunct="1">
              <a:spcBef>
                <a:spcPct val="0"/>
              </a:spcBef>
            </a:pPr>
            <a:r>
              <a:rPr lang="en-US" baseline="0" dirty="0" smtClean="0"/>
              <a:t>OFDM uses a bunch of </a:t>
            </a:r>
            <a:r>
              <a:rPr lang="en-US" baseline="0" dirty="0" err="1" smtClean="0"/>
              <a:t>subcarries</a:t>
            </a:r>
            <a:r>
              <a:rPr lang="en-US" baseline="0" dirty="0" smtClean="0"/>
              <a:t>.</a:t>
            </a: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2D7CED-EF7E-40E8-8799-1B0BC457D01A}" type="slidenum">
              <a:rPr lang="en-US"/>
              <a:pPr fontAlgn="base">
                <a:spcBef>
                  <a:spcPct val="0"/>
                </a:spcBef>
                <a:spcAft>
                  <a:spcPct val="0"/>
                </a:spcAft>
                <a:defRPr/>
              </a:pPr>
              <a:t>9</a:t>
            </a:fld>
            <a:endParaRPr lang="en-US"/>
          </a:p>
        </p:txBody>
      </p:sp>
    </p:spTree>
    <p:extLst>
      <p:ext uri="{BB962C8B-B14F-4D97-AF65-F5344CB8AC3E}">
        <p14:creationId xmlns:p14="http://schemas.microsoft.com/office/powerpoint/2010/main" val="24990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Wikipedia</a:t>
            </a:r>
          </a:p>
          <a:p>
            <a:endParaRPr lang="en-US" dirty="0" smtClean="0"/>
          </a:p>
        </p:txBody>
      </p:sp>
      <p:sp>
        <p:nvSpPr>
          <p:cNvPr id="4" name="Slide Number Placeholder 3"/>
          <p:cNvSpPr>
            <a:spLocks noGrp="1"/>
          </p:cNvSpPr>
          <p:nvPr>
            <p:ph type="sldNum" sz="quarter" idx="10"/>
          </p:nvPr>
        </p:nvSpPr>
        <p:spPr/>
        <p:txBody>
          <a:bodyPr/>
          <a:lstStyle/>
          <a:p>
            <a:fld id="{A9D64129-4876-4DE9-A2D1-29BB73656843}" type="slidenum">
              <a:rPr lang="en-US" smtClean="0"/>
              <a:t>10</a:t>
            </a:fld>
            <a:endParaRPr lang="en-US"/>
          </a:p>
        </p:txBody>
      </p:sp>
    </p:spTree>
    <p:extLst>
      <p:ext uri="{BB962C8B-B14F-4D97-AF65-F5344CB8AC3E}">
        <p14:creationId xmlns:p14="http://schemas.microsoft.com/office/powerpoint/2010/main" val="204265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DFS: Dynamic Frequency Selection (part of 802.11h) </a:t>
            </a:r>
            <a:r>
              <a:rPr lang="en-US" dirty="0" smtClean="0">
                <a:sym typeface="Wingdings" panose="05000000000000000000" pitchFamily="2" charset="2"/>
              </a:rPr>
              <a:t> checks</a:t>
            </a:r>
            <a:r>
              <a:rPr lang="en-US" baseline="0" dirty="0" smtClean="0">
                <a:sym typeface="Wingdings" panose="05000000000000000000" pitchFamily="2" charset="2"/>
              </a:rPr>
              <a:t> for radar stuff and change channel if necessary.</a:t>
            </a:r>
            <a:endParaRPr lang="en-US" dirty="0" smtClean="0"/>
          </a:p>
          <a:p>
            <a:pPr marL="171450" indent="-171450">
              <a:buFontTx/>
              <a:buChar char="-"/>
            </a:pPr>
            <a:r>
              <a:rPr lang="en-US" dirty="0" smtClean="0"/>
              <a:t>TPC: Transmit Power Control (part of</a:t>
            </a:r>
            <a:r>
              <a:rPr lang="en-US" baseline="0" dirty="0" smtClean="0"/>
              <a:t> 802.11h) </a:t>
            </a:r>
            <a:r>
              <a:rPr lang="en-US" dirty="0" smtClean="0">
                <a:sym typeface="Wingdings" panose="05000000000000000000" pitchFamily="2" charset="2"/>
              </a:rPr>
              <a:t> Allows devices to negotiate</a:t>
            </a:r>
            <a:r>
              <a:rPr lang="en-US" baseline="0" dirty="0" smtClean="0">
                <a:sym typeface="Wingdings" panose="05000000000000000000" pitchFamily="2" charset="2"/>
              </a:rPr>
              <a:t> transmit power to use as little transmit power as possible</a:t>
            </a:r>
            <a:endParaRPr lang="en-US" dirty="0" smtClean="0"/>
          </a:p>
          <a:p>
            <a:endParaRPr lang="en-US" dirty="0" smtClean="0"/>
          </a:p>
          <a:p>
            <a:r>
              <a:rPr lang="en-US" dirty="0" smtClean="0"/>
              <a:t>Required</a:t>
            </a:r>
            <a:r>
              <a:rPr lang="en-US" baseline="0" dirty="0" smtClean="0"/>
              <a:t> for most countries on at least a few </a:t>
            </a:r>
            <a:r>
              <a:rPr lang="en-US" baseline="0" dirty="0" err="1" smtClean="0"/>
              <a:t>freqs</a:t>
            </a:r>
            <a:r>
              <a:rPr lang="en-US" baseline="0" dirty="0" smtClean="0"/>
              <a:t>. It is meant to avoid interfering with </a:t>
            </a:r>
            <a:r>
              <a:rPr lang="en-US" baseline="0" dirty="0" err="1" smtClean="0"/>
              <a:t>doppler</a:t>
            </a:r>
            <a:r>
              <a:rPr lang="en-US" baseline="0" dirty="0" smtClean="0"/>
              <a:t> radars, up to 20 miles away. 1-2 miles is considered close proximity</a:t>
            </a:r>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11</a:t>
            </a:fld>
            <a:endParaRPr lang="en-US"/>
          </a:p>
        </p:txBody>
      </p:sp>
    </p:spTree>
    <p:extLst>
      <p:ext uri="{BB962C8B-B14F-4D97-AF65-F5344CB8AC3E}">
        <p14:creationId xmlns:p14="http://schemas.microsoft.com/office/powerpoint/2010/main" val="198123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confuse</a:t>
            </a:r>
            <a:r>
              <a:rPr lang="en-US" baseline="0" dirty="0" smtClean="0"/>
              <a:t> with diversity which is completely different</a:t>
            </a:r>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13</a:t>
            </a:fld>
            <a:endParaRPr lang="en-US"/>
          </a:p>
        </p:txBody>
      </p:sp>
    </p:spTree>
    <p:extLst>
      <p:ext uri="{BB962C8B-B14F-4D97-AF65-F5344CB8AC3E}">
        <p14:creationId xmlns:p14="http://schemas.microsoft.com/office/powerpoint/2010/main" val="3398432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MCS:</a:t>
            </a:r>
            <a:r>
              <a:rPr lang="en-US" baseline="0" dirty="0" smtClean="0"/>
              <a:t> Modulation and coding scheme</a:t>
            </a:r>
            <a:endParaRPr lang="en-US" dirty="0"/>
          </a:p>
        </p:txBody>
      </p:sp>
      <p:sp>
        <p:nvSpPr>
          <p:cNvPr id="4" name="Slide Number Placeholder 3"/>
          <p:cNvSpPr>
            <a:spLocks noGrp="1"/>
          </p:cNvSpPr>
          <p:nvPr>
            <p:ph type="sldNum" sz="quarter" idx="10"/>
          </p:nvPr>
        </p:nvSpPr>
        <p:spPr/>
        <p:txBody>
          <a:bodyPr/>
          <a:lstStyle/>
          <a:p>
            <a:fld id="{A9D64129-4876-4DE9-A2D1-29BB73656843}" type="slidenum">
              <a:rPr lang="en-US" smtClean="0"/>
              <a:t>14</a:t>
            </a:fld>
            <a:endParaRPr lang="en-US"/>
          </a:p>
        </p:txBody>
      </p:sp>
    </p:spTree>
    <p:extLst>
      <p:ext uri="{BB962C8B-B14F-4D97-AF65-F5344CB8AC3E}">
        <p14:creationId xmlns:p14="http://schemas.microsoft.com/office/powerpoint/2010/main" val="303268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299015508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3248575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250417668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31307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3176756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23616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9238C5-E516-4722-91F9-8E4EA75D99C5}"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3846968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9238C5-E516-4722-91F9-8E4EA75D99C5}" type="datetimeFigureOut">
              <a:rPr lang="en-US" smtClean="0"/>
              <a:t>6/23/2015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4026043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9238C5-E516-4722-91F9-8E4EA75D99C5}" type="datetimeFigureOut">
              <a:rPr lang="en-US" smtClean="0"/>
              <a:t>6/23/2015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1376936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79238C5-E516-4722-91F9-8E4EA75D99C5}" type="datetimeFigureOut">
              <a:rPr lang="en-US" smtClean="0"/>
              <a:t>6/23/2015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2175988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79238C5-E516-4722-91F9-8E4EA75D99C5}" type="datetimeFigureOut">
              <a:rPr lang="en-US" smtClean="0"/>
              <a:t>6/23/2015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9E02E5-DE6F-4901-8565-8554A364C42B}" type="slidenum">
              <a:rPr lang="en-US" smtClean="0"/>
              <a:t>‹#›</a:t>
            </a:fld>
            <a:endParaRPr lang="en-US"/>
          </a:p>
        </p:txBody>
      </p:sp>
    </p:spTree>
    <p:extLst>
      <p:ext uri="{BB962C8B-B14F-4D97-AF65-F5344CB8AC3E}">
        <p14:creationId xmlns:p14="http://schemas.microsoft.com/office/powerpoint/2010/main" val="47744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3941071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238C5-E516-4722-91F9-8E4EA75D99C5}"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2628208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2454812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427303813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238C5-E516-4722-91F9-8E4EA75D99C5}" type="datetimeFigureOut">
              <a:rPr lang="en-US" smtClean="0"/>
              <a:t>6/23/2015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56680693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9238C5-E516-4722-91F9-8E4EA75D99C5}"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371405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9238C5-E516-4722-91F9-8E4EA75D99C5}" type="datetimeFigureOut">
              <a:rPr lang="en-US" smtClean="0"/>
              <a:t>6/23/2015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E02E5-DE6F-4901-8565-8554A364C42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34360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9238C5-E516-4722-91F9-8E4EA75D99C5}" type="datetimeFigureOut">
              <a:rPr lang="en-US" smtClean="0"/>
              <a:t>6/23/2015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E02E5-DE6F-4901-8565-8554A364C42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628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238C5-E516-4722-91F9-8E4EA75D99C5}" type="datetimeFigureOut">
              <a:rPr lang="en-US" smtClean="0"/>
              <a:t>6/23/2015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307869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238C5-E516-4722-91F9-8E4EA75D99C5}"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56484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238C5-E516-4722-91F9-8E4EA75D99C5}" type="datetimeFigureOut">
              <a:rPr lang="en-US" smtClean="0"/>
              <a:t>6/23/2015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E02E5-DE6F-4901-8565-8554A364C42B}" type="slidenum">
              <a:rPr lang="en-US" smtClean="0"/>
              <a:t>‹#›</a:t>
            </a:fld>
            <a:endParaRPr lang="en-US"/>
          </a:p>
        </p:txBody>
      </p:sp>
    </p:spTree>
    <p:extLst>
      <p:ext uri="{BB962C8B-B14F-4D97-AF65-F5344CB8AC3E}">
        <p14:creationId xmlns:p14="http://schemas.microsoft.com/office/powerpoint/2010/main" val="168560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79238C5-E516-4722-91F9-8E4EA75D99C5}" type="datetimeFigureOut">
              <a:rPr lang="en-US" smtClean="0"/>
              <a:t>6/23/2015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F9E02E5-DE6F-4901-8565-8554A364C42B}" type="slidenum">
              <a:rPr lang="en-US" smtClean="0"/>
              <a:t>‹#›</a:t>
            </a:fld>
            <a:endParaRPr lang="en-US"/>
          </a:p>
        </p:txBody>
      </p:sp>
    </p:spTree>
    <p:extLst>
      <p:ext uri="{BB962C8B-B14F-4D97-AF65-F5344CB8AC3E}">
        <p14:creationId xmlns:p14="http://schemas.microsoft.com/office/powerpoint/2010/main" val="7441778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79238C5-E516-4722-91F9-8E4EA75D99C5}" type="datetimeFigureOut">
              <a:rPr lang="en-US" smtClean="0"/>
              <a:t>6/23/2015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F9E02E5-DE6F-4901-8565-8554A364C42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352178"/>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mcsindex.com"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wireshark.org/docs/dfref/"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mailto:thomas.dotreppe@mainnerve.com" TargetMode="External"/><Relationship Id="rId2" Type="http://schemas.openxmlformats.org/officeDocument/2006/relationships/hyperlink" Target="mailto:tdotreppe@aircrack-ng.org"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wireless side of Wireshark</a:t>
            </a:r>
            <a:endParaRPr lang="en-US" dirty="0"/>
          </a:p>
        </p:txBody>
      </p:sp>
      <p:sp>
        <p:nvSpPr>
          <p:cNvPr id="3" name="Subtitle 2"/>
          <p:cNvSpPr>
            <a:spLocks noGrp="1"/>
          </p:cNvSpPr>
          <p:nvPr>
            <p:ph type="subTitle" idx="1"/>
          </p:nvPr>
        </p:nvSpPr>
        <p:spPr/>
        <p:txBody>
          <a:bodyPr>
            <a:normAutofit/>
          </a:bodyPr>
          <a:lstStyle/>
          <a:p>
            <a:r>
              <a:rPr lang="en-US" dirty="0" smtClean="0"/>
              <a:t>Thomas d’Otreppe de </a:t>
            </a:r>
            <a:r>
              <a:rPr lang="en-US" dirty="0" err="1" smtClean="0"/>
              <a:t>Bouvette</a:t>
            </a:r>
            <a:endParaRPr lang="en-US" dirty="0" smtClean="0"/>
          </a:p>
          <a:p>
            <a:r>
              <a:rPr lang="en-US" dirty="0" smtClean="0"/>
              <a:t>Author of </a:t>
            </a:r>
            <a:r>
              <a:rPr lang="en-US" dirty="0" err="1" smtClean="0"/>
              <a:t>Aircrack</a:t>
            </a:r>
            <a:r>
              <a:rPr lang="en-US" dirty="0" smtClean="0"/>
              <a:t>-ng</a:t>
            </a:r>
            <a:endParaRPr lang="en-US" dirty="0"/>
          </a:p>
        </p:txBody>
      </p:sp>
    </p:spTree>
    <p:extLst>
      <p:ext uri="{BB962C8B-B14F-4D97-AF65-F5344CB8AC3E}">
        <p14:creationId xmlns:p14="http://schemas.microsoft.com/office/powerpoint/2010/main" val="1516277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278780" y="0"/>
            <a:ext cx="11563815" cy="6851216"/>
          </a:xfrm>
          <a:prstGeom prst="rect">
            <a:avLst/>
          </a:prstGeom>
        </p:spPr>
      </p:pic>
    </p:spTree>
    <p:extLst>
      <p:ext uri="{BB962C8B-B14F-4D97-AF65-F5344CB8AC3E}">
        <p14:creationId xmlns:p14="http://schemas.microsoft.com/office/powerpoint/2010/main" val="832201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802.11h</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319" r="5305" b="4531"/>
          <a:stretch/>
        </p:blipFill>
        <p:spPr>
          <a:xfrm>
            <a:off x="4021130" y="1846262"/>
            <a:ext cx="4210700" cy="4421235"/>
          </a:xfrm>
        </p:spPr>
      </p:pic>
    </p:spTree>
    <p:extLst>
      <p:ext uri="{BB962C8B-B14F-4D97-AF65-F5344CB8AC3E}">
        <p14:creationId xmlns:p14="http://schemas.microsoft.com/office/powerpoint/2010/main" val="1581967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802.11g</a:t>
            </a:r>
          </a:p>
        </p:txBody>
      </p:sp>
      <p:sp>
        <p:nvSpPr>
          <p:cNvPr id="32770" name="Content Placeholder 2"/>
          <p:cNvSpPr>
            <a:spLocks noGrp="1"/>
          </p:cNvSpPr>
          <p:nvPr>
            <p:ph idx="1"/>
          </p:nvPr>
        </p:nvSpPr>
        <p:spPr/>
        <p:txBody>
          <a:bodyPr/>
          <a:lstStyle/>
          <a:p>
            <a:pPr eaLnBrk="1" hangingPunct="1"/>
            <a:r>
              <a:rPr lang="en-US" smtClean="0"/>
              <a:t>Similar to .11a but on 2.4GHz</a:t>
            </a:r>
          </a:p>
          <a:p>
            <a:pPr eaLnBrk="1" hangingPunct="1"/>
            <a:r>
              <a:rPr lang="en-US" smtClean="0"/>
              <a:t>Backward compatible with 802.11b</a:t>
            </a:r>
          </a:p>
        </p:txBody>
      </p:sp>
    </p:spTree>
    <p:extLst>
      <p:ext uri="{BB962C8B-B14F-4D97-AF65-F5344CB8AC3E}">
        <p14:creationId xmlns:p14="http://schemas.microsoft.com/office/powerpoint/2010/main" val="3153429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802.11n</a:t>
            </a:r>
          </a:p>
        </p:txBody>
      </p:sp>
      <p:sp>
        <p:nvSpPr>
          <p:cNvPr id="33794" name="Content Placeholder 2"/>
          <p:cNvSpPr>
            <a:spLocks noGrp="1"/>
          </p:cNvSpPr>
          <p:nvPr>
            <p:ph idx="1"/>
          </p:nvPr>
        </p:nvSpPr>
        <p:spPr/>
        <p:txBody>
          <a:bodyPr/>
          <a:lstStyle/>
          <a:p>
            <a:pPr eaLnBrk="1" hangingPunct="1"/>
            <a:r>
              <a:rPr lang="en-US" dirty="0" smtClean="0"/>
              <a:t>Work started in 2004 – Final: September 2009</a:t>
            </a:r>
          </a:p>
          <a:p>
            <a:pPr eaLnBrk="1" hangingPunct="1"/>
            <a:r>
              <a:rPr lang="en-US" dirty="0" smtClean="0"/>
              <a:t>Single user MIMO</a:t>
            </a:r>
          </a:p>
          <a:p>
            <a:pPr eaLnBrk="1" hangingPunct="1"/>
            <a:r>
              <a:rPr lang="en-US" dirty="0" smtClean="0"/>
              <a:t>2.4GHz and 5GHz</a:t>
            </a:r>
          </a:p>
          <a:p>
            <a:pPr eaLnBrk="1" hangingPunct="1"/>
            <a:r>
              <a:rPr lang="en-US" dirty="0" smtClean="0"/>
              <a:t>40MHz channels</a:t>
            </a:r>
          </a:p>
          <a:p>
            <a:pPr eaLnBrk="1" hangingPunct="1"/>
            <a:r>
              <a:rPr lang="en-US" dirty="0" smtClean="0"/>
              <a:t>Up to 4 spatial streams – Commercial: up to 3</a:t>
            </a:r>
          </a:p>
          <a:p>
            <a:pPr eaLnBrk="1" hangingPunct="1"/>
            <a:r>
              <a:rPr lang="en-US" dirty="0" smtClean="0"/>
              <a:t>MCS rates - </a:t>
            </a:r>
            <a:r>
              <a:rPr lang="en-US" dirty="0" smtClean="0">
                <a:hlinkClick r:id="rId3"/>
              </a:rPr>
              <a:t>http://mcsindex.com</a:t>
            </a:r>
            <a:endParaRPr lang="en-US" dirty="0" smtClean="0"/>
          </a:p>
          <a:p>
            <a:pPr eaLnBrk="1" hangingPunct="1"/>
            <a:r>
              <a:rPr lang="en-US" dirty="0" smtClean="0"/>
              <a:t>Greenfield mode</a:t>
            </a:r>
          </a:p>
        </p:txBody>
      </p:sp>
    </p:spTree>
    <p:extLst>
      <p:ext uri="{BB962C8B-B14F-4D97-AF65-F5344CB8AC3E}">
        <p14:creationId xmlns:p14="http://schemas.microsoft.com/office/powerpoint/2010/main" val="2864298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dirty="0" smtClean="0"/>
              <a:t>802.11n - MCS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 b="45999"/>
          <a:stretch/>
        </p:blipFill>
        <p:spPr>
          <a:xfrm>
            <a:off x="603273" y="1690688"/>
            <a:ext cx="5719823" cy="370332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2" t="54000" r="442" b="-5998"/>
          <a:stretch/>
        </p:blipFill>
        <p:spPr>
          <a:xfrm>
            <a:off x="6323096" y="2304006"/>
            <a:ext cx="5669280" cy="356616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 b="90664"/>
          <a:stretch/>
        </p:blipFill>
        <p:spPr>
          <a:xfrm>
            <a:off x="6300794" y="1690688"/>
            <a:ext cx="5719823" cy="640080"/>
          </a:xfrm>
          <a:prstGeom prst="rect">
            <a:avLst/>
          </a:prstGeom>
        </p:spPr>
      </p:pic>
    </p:spTree>
    <p:extLst>
      <p:ext uri="{BB962C8B-B14F-4D97-AF65-F5344CB8AC3E}">
        <p14:creationId xmlns:p14="http://schemas.microsoft.com/office/powerpoint/2010/main" val="2759049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802.11n – HT20/40+-</a:t>
            </a:r>
            <a:endParaRPr lang="en-US" dirty="0"/>
          </a:p>
        </p:txBody>
      </p:sp>
      <p:sp>
        <p:nvSpPr>
          <p:cNvPr id="3" name="Content Placeholder 2"/>
          <p:cNvSpPr>
            <a:spLocks noGrp="1"/>
          </p:cNvSpPr>
          <p:nvPr>
            <p:ph idx="1"/>
          </p:nvPr>
        </p:nvSpPr>
        <p:spPr/>
        <p:txBody>
          <a:bodyPr>
            <a:normAutofit/>
          </a:bodyPr>
          <a:lstStyle/>
          <a:p>
            <a:r>
              <a:rPr lang="en-US" dirty="0" smtClean="0"/>
              <a:t>HT20: One 20MHz channel</a:t>
            </a:r>
          </a:p>
          <a:p>
            <a:r>
              <a:rPr lang="en-US" dirty="0" smtClean="0"/>
              <a:t>HT40: Two 20MHz channels</a:t>
            </a:r>
            <a:endParaRPr lang="en-US" dirty="0"/>
          </a:p>
          <a:p>
            <a:pPr lvl="1"/>
            <a:r>
              <a:rPr lang="en-US" dirty="0" smtClean="0"/>
              <a:t>Primary channel is also used to communicate with clients incapable of 40MHz</a:t>
            </a:r>
          </a:p>
          <a:p>
            <a:pPr lvl="1"/>
            <a:r>
              <a:rPr lang="en-US" dirty="0" smtClean="0"/>
              <a:t>Secondary is 20MHz (4 channels) above (+) or below (-)</a:t>
            </a:r>
          </a:p>
          <a:p>
            <a:pPr lvl="1"/>
            <a:r>
              <a:rPr lang="en-US" dirty="0" smtClean="0"/>
              <a:t>Some combinations not available</a:t>
            </a:r>
          </a:p>
          <a:p>
            <a:pPr lvl="1"/>
            <a:r>
              <a:rPr lang="en-US" dirty="0" smtClean="0"/>
              <a:t>Information in beacons</a:t>
            </a:r>
            <a:endParaRPr lang="en-US" dirty="0"/>
          </a:p>
        </p:txBody>
      </p:sp>
    </p:spTree>
    <p:extLst>
      <p:ext uri="{BB962C8B-B14F-4D97-AF65-F5344CB8AC3E}">
        <p14:creationId xmlns:p14="http://schemas.microsoft.com/office/powerpoint/2010/main" val="1076712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802.11ac – Very High Throughput</a:t>
            </a:r>
          </a:p>
        </p:txBody>
      </p:sp>
      <p:sp>
        <p:nvSpPr>
          <p:cNvPr id="35842" name="Content Placeholder 2"/>
          <p:cNvSpPr>
            <a:spLocks noGrp="1"/>
          </p:cNvSpPr>
          <p:nvPr>
            <p:ph idx="1"/>
          </p:nvPr>
        </p:nvSpPr>
        <p:spPr/>
        <p:txBody>
          <a:bodyPr/>
          <a:lstStyle/>
          <a:p>
            <a:pPr eaLnBrk="1" hangingPunct="1"/>
            <a:r>
              <a:rPr lang="en-US" dirty="0" smtClean="0"/>
              <a:t>Ran out of single letters, hence why 2 letters</a:t>
            </a:r>
          </a:p>
          <a:p>
            <a:pPr eaLnBrk="1" hangingPunct="1"/>
            <a:r>
              <a:rPr lang="en-US" dirty="0" smtClean="0"/>
              <a:t>5GHz only</a:t>
            </a:r>
          </a:p>
          <a:p>
            <a:pPr eaLnBrk="1" hangingPunct="1"/>
            <a:r>
              <a:rPr lang="en-US" dirty="0" smtClean="0"/>
              <a:t>Multi user MIMO</a:t>
            </a:r>
          </a:p>
          <a:p>
            <a:pPr eaLnBrk="1" hangingPunct="1"/>
            <a:r>
              <a:rPr lang="en-US" dirty="0" smtClean="0"/>
              <a:t>Up to 8 spatial stream</a:t>
            </a:r>
          </a:p>
          <a:p>
            <a:pPr eaLnBrk="1" hangingPunct="1"/>
            <a:r>
              <a:rPr lang="en-US" dirty="0" smtClean="0"/>
              <a:t>Different MCS rates</a:t>
            </a:r>
          </a:p>
          <a:p>
            <a:pPr eaLnBrk="1" hangingPunct="1"/>
            <a:r>
              <a:rPr lang="en-US" dirty="0" smtClean="0"/>
              <a:t>80/160MHz channels</a:t>
            </a:r>
          </a:p>
          <a:p>
            <a:pPr lvl="1"/>
            <a:r>
              <a:rPr lang="en-US" dirty="0" smtClean="0"/>
              <a:t>160Mhz can be split in two 80Mhz non-contiguous channels</a:t>
            </a:r>
          </a:p>
        </p:txBody>
      </p:sp>
    </p:spTree>
    <p:extLst>
      <p:ext uri="{BB962C8B-B14F-4D97-AF65-F5344CB8AC3E}">
        <p14:creationId xmlns:p14="http://schemas.microsoft.com/office/powerpoint/2010/main" val="291858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802.11ac - Waves</a:t>
            </a:r>
            <a:endParaRPr lang="en-US" dirty="0"/>
          </a:p>
        </p:txBody>
      </p:sp>
      <p:sp>
        <p:nvSpPr>
          <p:cNvPr id="3" name="Content Placeholder 2"/>
          <p:cNvSpPr>
            <a:spLocks noGrp="1"/>
          </p:cNvSpPr>
          <p:nvPr>
            <p:ph idx="1"/>
          </p:nvPr>
        </p:nvSpPr>
        <p:spPr/>
        <p:txBody>
          <a:bodyPr>
            <a:normAutofit/>
          </a:bodyPr>
          <a:lstStyle/>
          <a:p>
            <a:r>
              <a:rPr lang="en-US" dirty="0" smtClean="0"/>
              <a:t>Wave 1</a:t>
            </a:r>
          </a:p>
          <a:p>
            <a:pPr lvl="1"/>
            <a:r>
              <a:rPr lang="en-US" dirty="0" smtClean="0"/>
              <a:t>Draft 2.0</a:t>
            </a:r>
          </a:p>
          <a:p>
            <a:pPr lvl="1"/>
            <a:r>
              <a:rPr lang="en-US" dirty="0" smtClean="0"/>
              <a:t>256-QAM (vs 64-QAM in 802.11n)</a:t>
            </a:r>
          </a:p>
          <a:p>
            <a:pPr lvl="1"/>
            <a:r>
              <a:rPr lang="en-US" dirty="0" smtClean="0"/>
              <a:t>80MHz channels</a:t>
            </a:r>
          </a:p>
          <a:p>
            <a:pPr lvl="1"/>
            <a:r>
              <a:rPr lang="en-US" dirty="0" smtClean="0"/>
              <a:t>Explicit TX beamforming</a:t>
            </a:r>
          </a:p>
          <a:p>
            <a:r>
              <a:rPr lang="en-US" dirty="0" smtClean="0"/>
              <a:t>Wave 2</a:t>
            </a:r>
          </a:p>
          <a:p>
            <a:pPr lvl="1"/>
            <a:r>
              <a:rPr lang="en-US" smtClean="0"/>
              <a:t>Final version</a:t>
            </a:r>
            <a:endParaRPr lang="en-US" dirty="0" smtClean="0"/>
          </a:p>
          <a:p>
            <a:pPr lvl="1"/>
            <a:r>
              <a:rPr lang="en-US" dirty="0" smtClean="0"/>
              <a:t>4 Spatial Streams</a:t>
            </a:r>
          </a:p>
          <a:p>
            <a:pPr lvl="1"/>
            <a:r>
              <a:rPr lang="en-US" dirty="0" smtClean="0"/>
              <a:t>160MHz channels</a:t>
            </a:r>
          </a:p>
          <a:p>
            <a:pPr lvl="1"/>
            <a:r>
              <a:rPr lang="en-US" dirty="0" smtClean="0"/>
              <a:t>MU-MIMO</a:t>
            </a:r>
          </a:p>
          <a:p>
            <a:pPr lvl="1"/>
            <a:r>
              <a:rPr lang="en-US" dirty="0" smtClean="0"/>
              <a:t>Up to 2.34Gbit/s</a:t>
            </a:r>
          </a:p>
        </p:txBody>
      </p:sp>
    </p:spTree>
    <p:extLst>
      <p:ext uri="{BB962C8B-B14F-4D97-AF65-F5344CB8AC3E}">
        <p14:creationId xmlns:p14="http://schemas.microsoft.com/office/powerpoint/2010/main" val="1953403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dirty="0" smtClean="0"/>
              <a:t>802.11ac – MCS Rates 1x1</a:t>
            </a:r>
          </a:p>
        </p:txBody>
      </p:sp>
      <p:pic>
        <p:nvPicPr>
          <p:cNvPr id="37890" name="Picture 3" descr="Screen Shot 2012-06-17 at 2.09.29 PM.png"/>
          <p:cNvPicPr>
            <a:picLocks noChangeAspect="1"/>
          </p:cNvPicPr>
          <p:nvPr/>
        </p:nvPicPr>
        <p:blipFill>
          <a:blip r:embed="rId3"/>
          <a:srcRect/>
          <a:stretch>
            <a:fillRect/>
          </a:stretch>
        </p:blipFill>
        <p:spPr bwMode="auto">
          <a:xfrm>
            <a:off x="1524000" y="2220913"/>
            <a:ext cx="9144000" cy="3905250"/>
          </a:xfrm>
          <a:prstGeom prst="rect">
            <a:avLst/>
          </a:prstGeom>
          <a:noFill/>
          <a:ln w="9525">
            <a:noFill/>
            <a:miter lim="800000"/>
            <a:headEnd/>
            <a:tailEnd/>
          </a:ln>
        </p:spPr>
      </p:pic>
    </p:spTree>
    <p:extLst>
      <p:ext uri="{BB962C8B-B14F-4D97-AF65-F5344CB8AC3E}">
        <p14:creationId xmlns:p14="http://schemas.microsoft.com/office/powerpoint/2010/main" val="337643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802.11ac – VHT channels</a:t>
            </a:r>
            <a:endParaRPr lang="en-US" dirty="0"/>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1479" b="-1676"/>
          <a:stretch/>
        </p:blipFill>
        <p:spPr>
          <a:xfrm>
            <a:off x="871653" y="1737360"/>
            <a:ext cx="10213434" cy="4206240"/>
          </a:xfrm>
        </p:spPr>
      </p:pic>
    </p:spTree>
    <p:extLst>
      <p:ext uri="{BB962C8B-B14F-4D97-AF65-F5344CB8AC3E}">
        <p14:creationId xmlns:p14="http://schemas.microsoft.com/office/powerpoint/2010/main" val="2031978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whoami</a:t>
            </a:r>
            <a:endParaRPr lang="en-US" dirty="0"/>
          </a:p>
        </p:txBody>
      </p:sp>
      <p:sp>
        <p:nvSpPr>
          <p:cNvPr id="3" name="Content Placeholder 2"/>
          <p:cNvSpPr>
            <a:spLocks noGrp="1"/>
          </p:cNvSpPr>
          <p:nvPr>
            <p:ph idx="1"/>
          </p:nvPr>
        </p:nvSpPr>
        <p:spPr/>
        <p:txBody>
          <a:bodyPr/>
          <a:lstStyle/>
          <a:p>
            <a:r>
              <a:rPr lang="en-US" dirty="0" smtClean="0"/>
              <a:t>Software developer @ </a:t>
            </a:r>
            <a:r>
              <a:rPr lang="en-US" dirty="0" err="1" smtClean="0"/>
              <a:t>MainNerve</a:t>
            </a:r>
            <a:r>
              <a:rPr lang="en-US" dirty="0" smtClean="0"/>
              <a:t> by day</a:t>
            </a:r>
          </a:p>
          <a:p>
            <a:r>
              <a:rPr lang="en-US" dirty="0" err="1" smtClean="0"/>
              <a:t>WiFi</a:t>
            </a:r>
            <a:r>
              <a:rPr lang="en-US" dirty="0" smtClean="0"/>
              <a:t> researcher by night … well, the evening ;)</a:t>
            </a:r>
          </a:p>
          <a:p>
            <a:pPr lvl="1"/>
            <a:r>
              <a:rPr lang="en-US" dirty="0" smtClean="0"/>
              <a:t>Author of </a:t>
            </a:r>
            <a:r>
              <a:rPr lang="en-US" dirty="0" err="1" smtClean="0"/>
              <a:t>Aircrack</a:t>
            </a:r>
            <a:r>
              <a:rPr lang="en-US" dirty="0" smtClean="0"/>
              <a:t>-ng, </a:t>
            </a:r>
            <a:r>
              <a:rPr lang="en-US" dirty="0" err="1" smtClean="0"/>
              <a:t>OpenWIPS</a:t>
            </a:r>
            <a:r>
              <a:rPr lang="en-US" dirty="0" smtClean="0"/>
              <a:t>-ng</a:t>
            </a:r>
          </a:p>
          <a:p>
            <a:pPr lvl="1"/>
            <a:r>
              <a:rPr lang="en-US" dirty="0" smtClean="0"/>
              <a:t>Offensive-Security Wireless Attacks (aka </a:t>
            </a:r>
            <a:r>
              <a:rPr lang="en-US" dirty="0" err="1" smtClean="0"/>
              <a:t>WiFu</a:t>
            </a:r>
            <a:r>
              <a:rPr lang="en-US" dirty="0" smtClean="0"/>
              <a:t>)</a:t>
            </a:r>
          </a:p>
          <a:p>
            <a:r>
              <a:rPr lang="en-US" dirty="0" smtClean="0"/>
              <a:t>Enjoy analyzing network traffic, especially </a:t>
            </a:r>
            <a:r>
              <a:rPr lang="en-US" dirty="0" err="1" smtClean="0"/>
              <a:t>WiFi</a:t>
            </a:r>
            <a:endParaRPr lang="en-US" dirty="0" smtClean="0"/>
          </a:p>
        </p:txBody>
      </p:sp>
    </p:spTree>
    <p:extLst>
      <p:ext uri="{BB962C8B-B14F-4D97-AF65-F5344CB8AC3E}">
        <p14:creationId xmlns:p14="http://schemas.microsoft.com/office/powerpoint/2010/main" val="1343079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smtClean="0"/>
              <a:t>802.11ad</a:t>
            </a:r>
          </a:p>
        </p:txBody>
      </p:sp>
      <p:sp>
        <p:nvSpPr>
          <p:cNvPr id="38914" name="Content Placeholder 2"/>
          <p:cNvSpPr>
            <a:spLocks noGrp="1"/>
          </p:cNvSpPr>
          <p:nvPr>
            <p:ph idx="1"/>
          </p:nvPr>
        </p:nvSpPr>
        <p:spPr/>
        <p:txBody>
          <a:bodyPr>
            <a:normAutofit/>
          </a:bodyPr>
          <a:lstStyle/>
          <a:p>
            <a:pPr eaLnBrk="1" hangingPunct="1">
              <a:lnSpc>
                <a:spcPct val="90000"/>
              </a:lnSpc>
            </a:pPr>
            <a:r>
              <a:rPr lang="en-US" dirty="0" err="1" smtClean="0"/>
              <a:t>WiGig</a:t>
            </a:r>
            <a:endParaRPr lang="en-US" dirty="0" smtClean="0"/>
          </a:p>
          <a:p>
            <a:pPr lvl="1"/>
            <a:r>
              <a:rPr lang="en-US" dirty="0" smtClean="0"/>
              <a:t>Wireless display</a:t>
            </a:r>
          </a:p>
          <a:p>
            <a:pPr lvl="1"/>
            <a:r>
              <a:rPr lang="en-US" dirty="0" smtClean="0"/>
              <a:t>Wireless networking</a:t>
            </a:r>
            <a:endParaRPr lang="en-US" dirty="0"/>
          </a:p>
          <a:p>
            <a:pPr eaLnBrk="1" hangingPunct="1">
              <a:lnSpc>
                <a:spcPct val="90000"/>
              </a:lnSpc>
            </a:pPr>
            <a:r>
              <a:rPr lang="en-US" dirty="0" smtClean="0"/>
              <a:t>Uses </a:t>
            </a:r>
            <a:r>
              <a:rPr lang="en-US" dirty="0"/>
              <a:t>2.4, 5 and 60GHz (Unlicensed)</a:t>
            </a:r>
          </a:p>
          <a:p>
            <a:pPr lvl="1" eaLnBrk="1" hangingPunct="1">
              <a:lnSpc>
                <a:spcPct val="90000"/>
              </a:lnSpc>
            </a:pPr>
            <a:r>
              <a:rPr lang="en-US" dirty="0"/>
              <a:t>USA/Canada/Korea: 57-64GHz</a:t>
            </a:r>
          </a:p>
          <a:p>
            <a:pPr lvl="1" eaLnBrk="1" hangingPunct="1">
              <a:lnSpc>
                <a:spcPct val="90000"/>
              </a:lnSpc>
            </a:pPr>
            <a:r>
              <a:rPr lang="en-US" dirty="0"/>
              <a:t>Europe: 57-66GHz</a:t>
            </a:r>
          </a:p>
          <a:p>
            <a:pPr lvl="1" eaLnBrk="1" hangingPunct="1">
              <a:lnSpc>
                <a:spcPct val="90000"/>
              </a:lnSpc>
            </a:pPr>
            <a:r>
              <a:rPr lang="en-US" dirty="0"/>
              <a:t>China: 59-64GHz and 45-50GHz</a:t>
            </a:r>
          </a:p>
          <a:p>
            <a:pPr lvl="1" eaLnBrk="1" hangingPunct="1">
              <a:lnSpc>
                <a:spcPct val="90000"/>
              </a:lnSpc>
            </a:pPr>
            <a:r>
              <a:rPr lang="en-US" dirty="0"/>
              <a:t>Japan: 59-66GHz</a:t>
            </a:r>
          </a:p>
          <a:p>
            <a:pPr eaLnBrk="1" hangingPunct="1">
              <a:lnSpc>
                <a:spcPct val="90000"/>
              </a:lnSpc>
            </a:pPr>
            <a:r>
              <a:rPr lang="en-US" dirty="0" smtClean="0"/>
              <a:t>Rates</a:t>
            </a:r>
          </a:p>
          <a:p>
            <a:pPr lvl="1"/>
            <a:r>
              <a:rPr lang="en-US" dirty="0" smtClean="0"/>
              <a:t>Between 385 and 6785 </a:t>
            </a:r>
            <a:r>
              <a:rPr lang="en-US" dirty="0" err="1" smtClean="0"/>
              <a:t>Mbits</a:t>
            </a:r>
            <a:endParaRPr lang="en-US" dirty="0" smtClean="0"/>
          </a:p>
          <a:p>
            <a:pPr lvl="1"/>
            <a:r>
              <a:rPr lang="en-US" dirty="0" smtClean="0"/>
              <a:t>OFDM, Single Carrier and Low Power SC</a:t>
            </a:r>
            <a:endParaRPr lang="en-US" dirty="0"/>
          </a:p>
        </p:txBody>
      </p:sp>
    </p:spTree>
    <p:extLst>
      <p:ext uri="{BB962C8B-B14F-4D97-AF65-F5344CB8AC3E}">
        <p14:creationId xmlns:p14="http://schemas.microsoft.com/office/powerpoint/2010/main" val="1914956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802.11ad channels</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endParaRPr lang="en-US" dirty="0" smtClean="0"/>
          </a:p>
          <a:p>
            <a:r>
              <a:rPr lang="en-US" dirty="0" smtClean="0"/>
              <a:t>2.16GHz bandwidth for each channel</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182727338"/>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2628900"/>
                <a:gridCol w="2628900"/>
                <a:gridCol w="2628900"/>
                <a:gridCol w="2628900"/>
              </a:tblGrid>
              <a:tr h="370840">
                <a:tc>
                  <a:txBody>
                    <a:bodyPr/>
                    <a:lstStyle/>
                    <a:p>
                      <a:r>
                        <a:rPr lang="en-US" dirty="0"/>
                        <a:t>Channel</a:t>
                      </a:r>
                    </a:p>
                  </a:txBody>
                  <a:tcPr anchor="ctr"/>
                </a:tc>
                <a:tc>
                  <a:txBody>
                    <a:bodyPr/>
                    <a:lstStyle/>
                    <a:p>
                      <a:r>
                        <a:rPr lang="en-US" dirty="0"/>
                        <a:t>Center [GHz]</a:t>
                      </a:r>
                    </a:p>
                  </a:txBody>
                  <a:tcPr anchor="ctr"/>
                </a:tc>
                <a:tc>
                  <a:txBody>
                    <a:bodyPr/>
                    <a:lstStyle/>
                    <a:p>
                      <a:r>
                        <a:rPr lang="en-US" dirty="0" smtClean="0"/>
                        <a:t>Low [GHz</a:t>
                      </a:r>
                      <a:r>
                        <a:rPr lang="en-US" dirty="0"/>
                        <a:t>]</a:t>
                      </a:r>
                    </a:p>
                  </a:txBody>
                  <a:tcPr anchor="ctr"/>
                </a:tc>
                <a:tc>
                  <a:txBody>
                    <a:bodyPr/>
                    <a:lstStyle/>
                    <a:p>
                      <a:r>
                        <a:rPr lang="en-US" dirty="0" smtClean="0"/>
                        <a:t>Up [GHz</a:t>
                      </a:r>
                      <a:r>
                        <a:rPr lang="en-US" dirty="0"/>
                        <a:t>]</a:t>
                      </a:r>
                    </a:p>
                  </a:txBody>
                  <a:tcPr anchor="ctr"/>
                </a:tc>
              </a:tr>
              <a:tr h="370840">
                <a:tc>
                  <a:txBody>
                    <a:bodyPr/>
                    <a:lstStyle/>
                    <a:p>
                      <a:r>
                        <a:rPr lang="en-US"/>
                        <a:t>1</a:t>
                      </a:r>
                    </a:p>
                  </a:txBody>
                  <a:tcPr anchor="ctr"/>
                </a:tc>
                <a:tc>
                  <a:txBody>
                    <a:bodyPr/>
                    <a:lstStyle/>
                    <a:p>
                      <a:r>
                        <a:rPr lang="en-US" dirty="0"/>
                        <a:t>58.32</a:t>
                      </a:r>
                    </a:p>
                  </a:txBody>
                  <a:tcPr anchor="ctr"/>
                </a:tc>
                <a:tc>
                  <a:txBody>
                    <a:bodyPr/>
                    <a:lstStyle/>
                    <a:p>
                      <a:r>
                        <a:rPr lang="en-US" dirty="0"/>
                        <a:t>57.24</a:t>
                      </a:r>
                    </a:p>
                  </a:txBody>
                  <a:tcPr anchor="ctr"/>
                </a:tc>
                <a:tc>
                  <a:txBody>
                    <a:bodyPr/>
                    <a:lstStyle/>
                    <a:p>
                      <a:r>
                        <a:rPr lang="en-US" dirty="0"/>
                        <a:t>59.4</a:t>
                      </a:r>
                    </a:p>
                  </a:txBody>
                  <a:tcPr anchor="ctr"/>
                </a:tc>
              </a:tr>
              <a:tr h="370840">
                <a:tc>
                  <a:txBody>
                    <a:bodyPr/>
                    <a:lstStyle/>
                    <a:p>
                      <a:r>
                        <a:rPr lang="en-US"/>
                        <a:t>2</a:t>
                      </a:r>
                    </a:p>
                  </a:txBody>
                  <a:tcPr anchor="ctr"/>
                </a:tc>
                <a:tc>
                  <a:txBody>
                    <a:bodyPr/>
                    <a:lstStyle/>
                    <a:p>
                      <a:r>
                        <a:rPr lang="en-US" dirty="0"/>
                        <a:t>60.48</a:t>
                      </a:r>
                    </a:p>
                  </a:txBody>
                  <a:tcPr anchor="ctr"/>
                </a:tc>
                <a:tc>
                  <a:txBody>
                    <a:bodyPr/>
                    <a:lstStyle/>
                    <a:p>
                      <a:r>
                        <a:rPr lang="en-US" dirty="0"/>
                        <a:t>59.4</a:t>
                      </a:r>
                    </a:p>
                  </a:txBody>
                  <a:tcPr anchor="ctr"/>
                </a:tc>
                <a:tc>
                  <a:txBody>
                    <a:bodyPr/>
                    <a:lstStyle/>
                    <a:p>
                      <a:r>
                        <a:rPr lang="en-US" dirty="0"/>
                        <a:t>61.56</a:t>
                      </a:r>
                    </a:p>
                  </a:txBody>
                  <a:tcPr anchor="ctr"/>
                </a:tc>
              </a:tr>
              <a:tr h="370840">
                <a:tc>
                  <a:txBody>
                    <a:bodyPr/>
                    <a:lstStyle/>
                    <a:p>
                      <a:r>
                        <a:rPr lang="en-US"/>
                        <a:t>3</a:t>
                      </a:r>
                    </a:p>
                  </a:txBody>
                  <a:tcPr anchor="ctr"/>
                </a:tc>
                <a:tc>
                  <a:txBody>
                    <a:bodyPr/>
                    <a:lstStyle/>
                    <a:p>
                      <a:r>
                        <a:rPr lang="en-US"/>
                        <a:t>62.64</a:t>
                      </a:r>
                    </a:p>
                  </a:txBody>
                  <a:tcPr anchor="ctr"/>
                </a:tc>
                <a:tc>
                  <a:txBody>
                    <a:bodyPr/>
                    <a:lstStyle/>
                    <a:p>
                      <a:r>
                        <a:rPr lang="en-US" dirty="0"/>
                        <a:t>61.56</a:t>
                      </a:r>
                    </a:p>
                  </a:txBody>
                  <a:tcPr anchor="ctr"/>
                </a:tc>
                <a:tc>
                  <a:txBody>
                    <a:bodyPr/>
                    <a:lstStyle/>
                    <a:p>
                      <a:r>
                        <a:rPr lang="en-US" dirty="0"/>
                        <a:t>63.72</a:t>
                      </a:r>
                    </a:p>
                  </a:txBody>
                  <a:tcPr anchor="ctr"/>
                </a:tc>
              </a:tr>
              <a:tr h="370840">
                <a:tc>
                  <a:txBody>
                    <a:bodyPr/>
                    <a:lstStyle/>
                    <a:p>
                      <a:r>
                        <a:rPr lang="en-US" dirty="0"/>
                        <a:t>4</a:t>
                      </a:r>
                    </a:p>
                  </a:txBody>
                  <a:tcPr anchor="ctr"/>
                </a:tc>
                <a:tc>
                  <a:txBody>
                    <a:bodyPr/>
                    <a:lstStyle/>
                    <a:p>
                      <a:r>
                        <a:rPr lang="en-US"/>
                        <a:t>64.8</a:t>
                      </a:r>
                    </a:p>
                  </a:txBody>
                  <a:tcPr anchor="ctr"/>
                </a:tc>
                <a:tc>
                  <a:txBody>
                    <a:bodyPr/>
                    <a:lstStyle/>
                    <a:p>
                      <a:r>
                        <a:rPr lang="en-US"/>
                        <a:t>63.72</a:t>
                      </a:r>
                    </a:p>
                  </a:txBody>
                  <a:tcPr anchor="ctr"/>
                </a:tc>
                <a:tc>
                  <a:txBody>
                    <a:bodyPr/>
                    <a:lstStyle/>
                    <a:p>
                      <a:r>
                        <a:rPr lang="en-US" dirty="0"/>
                        <a:t>65.88</a:t>
                      </a:r>
                    </a:p>
                  </a:txBody>
                  <a:tcPr anchor="ctr"/>
                </a:tc>
              </a:tr>
            </a:tbl>
          </a:graphicData>
        </a:graphic>
      </p:graphicFrame>
    </p:spTree>
    <p:extLst>
      <p:ext uri="{BB962C8B-B14F-4D97-AF65-F5344CB8AC3E}">
        <p14:creationId xmlns:p14="http://schemas.microsoft.com/office/powerpoint/2010/main" val="465826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frequency bands</a:t>
            </a:r>
            <a:endParaRPr lang="en-US" dirty="0"/>
          </a:p>
        </p:txBody>
      </p:sp>
      <p:sp>
        <p:nvSpPr>
          <p:cNvPr id="3" name="Content Placeholder 2"/>
          <p:cNvSpPr>
            <a:spLocks noGrp="1"/>
          </p:cNvSpPr>
          <p:nvPr>
            <p:ph idx="1"/>
          </p:nvPr>
        </p:nvSpPr>
        <p:spPr/>
        <p:txBody>
          <a:bodyPr/>
          <a:lstStyle/>
          <a:p>
            <a:r>
              <a:rPr lang="en-US" dirty="0" smtClean="0"/>
              <a:t>802.11ah: </a:t>
            </a:r>
            <a:r>
              <a:rPr lang="en-US" dirty="0" err="1" smtClean="0"/>
              <a:t>IoT</a:t>
            </a:r>
            <a:r>
              <a:rPr lang="en-US" dirty="0" smtClean="0"/>
              <a:t>, 900MHz</a:t>
            </a:r>
          </a:p>
          <a:p>
            <a:r>
              <a:rPr lang="en-US" dirty="0"/>
              <a:t>802.11y: </a:t>
            </a:r>
            <a:r>
              <a:rPr lang="en-US" dirty="0" smtClean="0"/>
              <a:t>licensed, 3.6GHz </a:t>
            </a:r>
            <a:r>
              <a:rPr lang="en-US" dirty="0"/>
              <a:t>(3655–3695 </a:t>
            </a:r>
            <a:r>
              <a:rPr lang="en-US" dirty="0" smtClean="0"/>
              <a:t>MHz)</a:t>
            </a:r>
          </a:p>
          <a:p>
            <a:r>
              <a:rPr lang="en-US" dirty="0" smtClean="0"/>
              <a:t>802.11p: </a:t>
            </a:r>
            <a:r>
              <a:rPr lang="en-US" dirty="0" err="1" smtClean="0"/>
              <a:t>Vehicules</a:t>
            </a:r>
            <a:r>
              <a:rPr lang="en-US" dirty="0" smtClean="0"/>
              <a:t> (WAVE), 5.9GHz</a:t>
            </a:r>
            <a:endParaRPr lang="en-US" dirty="0"/>
          </a:p>
        </p:txBody>
      </p:sp>
    </p:spTree>
    <p:extLst>
      <p:ext uri="{BB962C8B-B14F-4D97-AF65-F5344CB8AC3E}">
        <p14:creationId xmlns:p14="http://schemas.microsoft.com/office/powerpoint/2010/main" val="334595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802.11 Networks</a:t>
            </a:r>
          </a:p>
        </p:txBody>
      </p:sp>
      <p:sp>
        <p:nvSpPr>
          <p:cNvPr id="41986" name="Content Placeholder 2"/>
          <p:cNvSpPr>
            <a:spLocks noGrp="1"/>
          </p:cNvSpPr>
          <p:nvPr>
            <p:ph idx="1"/>
          </p:nvPr>
        </p:nvSpPr>
        <p:spPr/>
        <p:txBody>
          <a:bodyPr/>
          <a:lstStyle/>
          <a:p>
            <a:pPr eaLnBrk="1" hangingPunct="1"/>
            <a:r>
              <a:rPr lang="en-US" smtClean="0"/>
              <a:t>3 types of network</a:t>
            </a:r>
          </a:p>
          <a:p>
            <a:pPr lvl="1" eaLnBrk="1" hangingPunct="1"/>
            <a:r>
              <a:rPr lang="en-US" smtClean="0"/>
              <a:t>Infrastructure</a:t>
            </a:r>
          </a:p>
          <a:p>
            <a:pPr lvl="1" eaLnBrk="1" hangingPunct="1"/>
            <a:r>
              <a:rPr lang="en-US" smtClean="0"/>
              <a:t>Ad-Hoc</a:t>
            </a:r>
          </a:p>
          <a:p>
            <a:pPr lvl="1" eaLnBrk="1" hangingPunct="1"/>
            <a:r>
              <a:rPr lang="en-US" smtClean="0"/>
              <a:t>WDS</a:t>
            </a:r>
          </a:p>
        </p:txBody>
      </p:sp>
    </p:spTree>
    <p:extLst>
      <p:ext uri="{BB962C8B-B14F-4D97-AF65-F5344CB8AC3E}">
        <p14:creationId xmlns:p14="http://schemas.microsoft.com/office/powerpoint/2010/main" val="3550998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Infrastructure</a:t>
            </a:r>
          </a:p>
        </p:txBody>
      </p:sp>
      <p:pic>
        <p:nvPicPr>
          <p:cNvPr id="43011" name="Picture 3" descr="ess.gif"/>
          <p:cNvPicPr>
            <a:picLocks noChangeAspect="1"/>
          </p:cNvPicPr>
          <p:nvPr/>
        </p:nvPicPr>
        <p:blipFill>
          <a:blip r:embed="rId3"/>
          <a:srcRect/>
          <a:stretch>
            <a:fillRect/>
          </a:stretch>
        </p:blipFill>
        <p:spPr bwMode="auto">
          <a:xfrm>
            <a:off x="2144712" y="1757594"/>
            <a:ext cx="7902575" cy="4562475"/>
          </a:xfrm>
          <a:prstGeom prst="rect">
            <a:avLst/>
          </a:prstGeom>
          <a:noFill/>
          <a:ln w="9525">
            <a:noFill/>
            <a:miter lim="800000"/>
            <a:headEnd/>
            <a:tailEnd/>
          </a:ln>
        </p:spPr>
      </p:pic>
    </p:spTree>
    <p:extLst>
      <p:ext uri="{BB962C8B-B14F-4D97-AF65-F5344CB8AC3E}">
        <p14:creationId xmlns:p14="http://schemas.microsoft.com/office/powerpoint/2010/main" val="977111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Ad-Hoc</a:t>
            </a:r>
          </a:p>
        </p:txBody>
      </p:sp>
      <p:pic>
        <p:nvPicPr>
          <p:cNvPr id="45058" name="Picture 3" descr="IBSS.gif"/>
          <p:cNvPicPr>
            <a:picLocks noChangeAspect="1"/>
          </p:cNvPicPr>
          <p:nvPr/>
        </p:nvPicPr>
        <p:blipFill>
          <a:blip r:embed="rId2"/>
          <a:srcRect/>
          <a:stretch>
            <a:fillRect/>
          </a:stretch>
        </p:blipFill>
        <p:spPr bwMode="auto">
          <a:xfrm>
            <a:off x="2985294" y="1802198"/>
            <a:ext cx="6221412" cy="4449763"/>
          </a:xfrm>
          <a:prstGeom prst="rect">
            <a:avLst/>
          </a:prstGeom>
          <a:noFill/>
          <a:ln w="9525">
            <a:noFill/>
            <a:miter lim="800000"/>
            <a:headEnd/>
            <a:tailEnd/>
          </a:ln>
        </p:spPr>
      </p:pic>
    </p:spTree>
    <p:extLst>
      <p:ext uri="{BB962C8B-B14F-4D97-AF65-F5344CB8AC3E}">
        <p14:creationId xmlns:p14="http://schemas.microsoft.com/office/powerpoint/2010/main" val="973840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WDS</a:t>
            </a:r>
          </a:p>
        </p:txBody>
      </p:sp>
      <p:pic>
        <p:nvPicPr>
          <p:cNvPr id="46082" name="Picture 3" descr="WDS.gif"/>
          <p:cNvPicPr>
            <a:picLocks noChangeAspect="1"/>
          </p:cNvPicPr>
          <p:nvPr/>
        </p:nvPicPr>
        <p:blipFill rotWithShape="1">
          <a:blip r:embed="rId3"/>
          <a:srcRect t="598" b="-598"/>
          <a:stretch/>
        </p:blipFill>
        <p:spPr bwMode="auto">
          <a:xfrm>
            <a:off x="2239169" y="1757594"/>
            <a:ext cx="7713662" cy="4587875"/>
          </a:xfrm>
          <a:prstGeom prst="rect">
            <a:avLst/>
          </a:prstGeom>
          <a:noFill/>
          <a:ln w="9525">
            <a:noFill/>
            <a:miter lim="800000"/>
            <a:headEnd/>
            <a:tailEnd/>
          </a:ln>
        </p:spPr>
      </p:pic>
    </p:spTree>
    <p:extLst>
      <p:ext uri="{BB962C8B-B14F-4D97-AF65-F5344CB8AC3E}">
        <p14:creationId xmlns:p14="http://schemas.microsoft.com/office/powerpoint/2010/main" val="4215489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t>Network Interaction</a:t>
            </a:r>
          </a:p>
        </p:txBody>
      </p:sp>
      <p:pic>
        <p:nvPicPr>
          <p:cNvPr id="59394" name="Picture 3" descr="join_network.jpg"/>
          <p:cNvPicPr>
            <a:picLocks noChangeAspect="1"/>
          </p:cNvPicPr>
          <p:nvPr/>
        </p:nvPicPr>
        <p:blipFill>
          <a:blip r:embed="rId2"/>
          <a:srcRect/>
          <a:stretch>
            <a:fillRect/>
          </a:stretch>
        </p:blipFill>
        <p:spPr bwMode="auto">
          <a:xfrm>
            <a:off x="4077359" y="1759662"/>
            <a:ext cx="3822700" cy="4572000"/>
          </a:xfrm>
          <a:prstGeom prst="rect">
            <a:avLst/>
          </a:prstGeom>
          <a:noFill/>
          <a:ln w="9525">
            <a:noFill/>
            <a:miter lim="800000"/>
            <a:headEnd/>
            <a:tailEnd/>
          </a:ln>
        </p:spPr>
      </p:pic>
    </p:spTree>
    <p:extLst>
      <p:ext uri="{BB962C8B-B14F-4D97-AF65-F5344CB8AC3E}">
        <p14:creationId xmlns:p14="http://schemas.microsoft.com/office/powerpoint/2010/main" val="1277784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mtClean="0"/>
              <a:t>WEP</a:t>
            </a:r>
          </a:p>
        </p:txBody>
      </p:sp>
      <p:sp>
        <p:nvSpPr>
          <p:cNvPr id="3" name="Content Placeholder 2"/>
          <p:cNvSpPr>
            <a:spLocks noGrp="1"/>
          </p:cNvSpPr>
          <p:nvPr>
            <p:ph idx="1"/>
          </p:nvPr>
        </p:nvSpPr>
        <p:spPr/>
        <p:txBody>
          <a:bodyPr rtlCol="0">
            <a:normAutofit/>
          </a:bodyPr>
          <a:lstStyle/>
          <a:p>
            <a:pPr>
              <a:defRPr/>
            </a:pPr>
            <a:r>
              <a:rPr lang="en-US" dirty="0" smtClean="0">
                <a:solidFill>
                  <a:schemeClr val="tx1">
                    <a:lumMod val="65000"/>
                    <a:lumOff val="35000"/>
                  </a:schemeClr>
                </a:solidFill>
              </a:rPr>
              <a:t>Wired Equivalent Privacy</a:t>
            </a:r>
          </a:p>
          <a:p>
            <a:pPr>
              <a:defRPr/>
            </a:pPr>
            <a:r>
              <a:rPr lang="en-US" dirty="0" smtClean="0">
                <a:solidFill>
                  <a:schemeClr val="tx1">
                    <a:lumMod val="65000"/>
                    <a:lumOff val="35000"/>
                  </a:schemeClr>
                </a:solidFill>
              </a:rPr>
              <a:t>Part of the 802.11 standard</a:t>
            </a:r>
          </a:p>
          <a:p>
            <a:pPr>
              <a:defRPr/>
            </a:pPr>
            <a:endParaRPr lang="en-US" dirty="0">
              <a:solidFill>
                <a:schemeClr val="tx1">
                  <a:lumMod val="65000"/>
                  <a:lumOff val="35000"/>
                </a:schemeClr>
              </a:solidFill>
            </a:endParaRPr>
          </a:p>
          <a:p>
            <a:pPr>
              <a:defRPr/>
            </a:pPr>
            <a:r>
              <a:rPr lang="en-US" dirty="0" smtClean="0">
                <a:solidFill>
                  <a:schemeClr val="tx1">
                    <a:lumMod val="65000"/>
                    <a:lumOff val="35000"/>
                  </a:schemeClr>
                </a:solidFill>
              </a:rPr>
              <a:t>RC4</a:t>
            </a:r>
          </a:p>
          <a:p>
            <a:pPr lvl="1">
              <a:buClr>
                <a:schemeClr val="accent1">
                  <a:lumMod val="50000"/>
                </a:schemeClr>
              </a:buClr>
              <a:defRPr/>
            </a:pPr>
            <a:r>
              <a:rPr lang="en-US" dirty="0" smtClean="0">
                <a:solidFill>
                  <a:schemeClr val="tx1">
                    <a:lumMod val="65000"/>
                    <a:lumOff val="35000"/>
                  </a:schemeClr>
                </a:solidFill>
              </a:rPr>
              <a:t>24 bit Initialization Vector</a:t>
            </a:r>
          </a:p>
          <a:p>
            <a:pPr lvl="1">
              <a:buClr>
                <a:schemeClr val="accent1">
                  <a:lumMod val="50000"/>
                </a:schemeClr>
              </a:buClr>
              <a:defRPr/>
            </a:pPr>
            <a:r>
              <a:rPr lang="en-US" dirty="0" smtClean="0">
                <a:solidFill>
                  <a:schemeClr val="tx1">
                    <a:lumMod val="65000"/>
                    <a:lumOff val="35000"/>
                  </a:schemeClr>
                </a:solidFill>
              </a:rPr>
              <a:t>Key Scheduling Algorithm</a:t>
            </a:r>
          </a:p>
          <a:p>
            <a:pPr lvl="1">
              <a:buClr>
                <a:schemeClr val="accent1">
                  <a:lumMod val="50000"/>
                </a:schemeClr>
              </a:buClr>
              <a:defRPr/>
            </a:pPr>
            <a:r>
              <a:rPr lang="en-US" dirty="0" smtClean="0">
                <a:solidFill>
                  <a:schemeClr val="tx1">
                    <a:lumMod val="65000"/>
                    <a:lumOff val="35000"/>
                  </a:schemeClr>
                </a:solidFill>
              </a:rPr>
              <a:t>Pseudo Random Generation Algorithm</a:t>
            </a:r>
          </a:p>
          <a:p>
            <a:pPr>
              <a:defRPr/>
            </a:pPr>
            <a:r>
              <a:rPr lang="en-US" dirty="0" smtClean="0">
                <a:solidFill>
                  <a:schemeClr val="tx1">
                    <a:lumMod val="65000"/>
                    <a:lumOff val="35000"/>
                  </a:schemeClr>
                </a:solidFill>
              </a:rPr>
              <a:t>CRC32</a:t>
            </a:r>
            <a:endParaRPr lang="en-US" dirty="0">
              <a:solidFill>
                <a:schemeClr val="tx1">
                  <a:lumMod val="65000"/>
                  <a:lumOff val="35000"/>
                </a:schemeClr>
              </a:solidFill>
            </a:endParaRPr>
          </a:p>
        </p:txBody>
      </p:sp>
    </p:spTree>
    <p:extLst>
      <p:ext uri="{BB962C8B-B14F-4D97-AF65-F5344CB8AC3E}">
        <p14:creationId xmlns:p14="http://schemas.microsoft.com/office/powerpoint/2010/main" val="3612877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smtClean="0"/>
              <a:t>WPA</a:t>
            </a:r>
          </a:p>
        </p:txBody>
      </p:sp>
      <p:sp>
        <p:nvSpPr>
          <p:cNvPr id="66562" name="Content Placeholder 2"/>
          <p:cNvSpPr>
            <a:spLocks noGrp="1"/>
          </p:cNvSpPr>
          <p:nvPr>
            <p:ph idx="1"/>
          </p:nvPr>
        </p:nvSpPr>
        <p:spPr/>
        <p:txBody>
          <a:bodyPr/>
          <a:lstStyle/>
          <a:p>
            <a:pPr eaLnBrk="1" hangingPunct="1"/>
            <a:r>
              <a:rPr lang="en-US" smtClean="0"/>
              <a:t>IEEE created 802.11i working group when WEP flaws discovered</a:t>
            </a:r>
          </a:p>
          <a:p>
            <a:pPr eaLnBrk="1" hangingPunct="1"/>
            <a:r>
              <a:rPr lang="en-US" smtClean="0"/>
              <a:t>2 Link layer protocols</a:t>
            </a:r>
          </a:p>
          <a:p>
            <a:pPr lvl="1" eaLnBrk="1" hangingPunct="1"/>
            <a:r>
              <a:rPr lang="en-US" smtClean="0"/>
              <a:t>TKIP -&gt; WPA1</a:t>
            </a:r>
          </a:p>
          <a:p>
            <a:pPr lvl="1" eaLnBrk="1" hangingPunct="1"/>
            <a:r>
              <a:rPr lang="en-US" smtClean="0"/>
              <a:t>CCMP -&gt; WPA2</a:t>
            </a:r>
          </a:p>
          <a:p>
            <a:pPr eaLnBrk="1" hangingPunct="1"/>
            <a:r>
              <a:rPr lang="en-US" smtClean="0"/>
              <a:t>2 flavors</a:t>
            </a:r>
          </a:p>
          <a:p>
            <a:pPr lvl="1" eaLnBrk="1" hangingPunct="1"/>
            <a:r>
              <a:rPr lang="en-US" smtClean="0"/>
              <a:t>Personal: PSK</a:t>
            </a:r>
          </a:p>
          <a:p>
            <a:pPr lvl="1" eaLnBrk="1" hangingPunct="1"/>
            <a:r>
              <a:rPr lang="en-US" smtClean="0"/>
              <a:t>Enterprise: Radius server</a:t>
            </a:r>
          </a:p>
        </p:txBody>
      </p:sp>
    </p:spTree>
    <p:extLst>
      <p:ext uri="{BB962C8B-B14F-4D97-AF65-F5344CB8AC3E}">
        <p14:creationId xmlns:p14="http://schemas.microsoft.com/office/powerpoint/2010/main" val="3767282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err="1" smtClean="0"/>
              <a:t>WiFi</a:t>
            </a:r>
            <a:r>
              <a:rPr lang="en-US" dirty="0" smtClean="0"/>
              <a:t> basics</a:t>
            </a:r>
          </a:p>
          <a:p>
            <a:pPr lvl="1"/>
            <a:r>
              <a:rPr lang="en-US" dirty="0" smtClean="0"/>
              <a:t>IEEE 802.11</a:t>
            </a:r>
          </a:p>
          <a:p>
            <a:pPr lvl="1"/>
            <a:r>
              <a:rPr lang="en-US" dirty="0" smtClean="0"/>
              <a:t>Network architecture</a:t>
            </a:r>
          </a:p>
          <a:p>
            <a:pPr lvl="1"/>
            <a:r>
              <a:rPr lang="en-US" dirty="0" smtClean="0"/>
              <a:t>Communications</a:t>
            </a:r>
          </a:p>
          <a:p>
            <a:pPr lvl="1"/>
            <a:r>
              <a:rPr lang="en-US" dirty="0" smtClean="0"/>
              <a:t>Frames</a:t>
            </a:r>
          </a:p>
          <a:p>
            <a:r>
              <a:rPr lang="en-US" dirty="0" smtClean="0"/>
              <a:t>Wireshark and Wireless</a:t>
            </a:r>
          </a:p>
          <a:p>
            <a:pPr lvl="1"/>
            <a:r>
              <a:rPr lang="en-US" dirty="0" smtClean="0"/>
              <a:t>Linux</a:t>
            </a:r>
          </a:p>
          <a:p>
            <a:pPr lvl="1"/>
            <a:r>
              <a:rPr lang="en-US" dirty="0" smtClean="0"/>
              <a:t>Windows</a:t>
            </a:r>
          </a:p>
          <a:p>
            <a:pPr lvl="1"/>
            <a:r>
              <a:rPr lang="en-US" dirty="0" smtClean="0"/>
              <a:t>OSX</a:t>
            </a:r>
            <a:endParaRPr lang="en-US" dirty="0"/>
          </a:p>
        </p:txBody>
      </p:sp>
    </p:spTree>
    <p:extLst>
      <p:ext uri="{BB962C8B-B14F-4D97-AF65-F5344CB8AC3E}">
        <p14:creationId xmlns:p14="http://schemas.microsoft.com/office/powerpoint/2010/main" val="34681194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mtClean="0"/>
              <a:t>WPA</a:t>
            </a:r>
          </a:p>
        </p:txBody>
      </p:sp>
      <p:sp>
        <p:nvSpPr>
          <p:cNvPr id="67586" name="Content Placeholder 2"/>
          <p:cNvSpPr>
            <a:spLocks noGrp="1"/>
          </p:cNvSpPr>
          <p:nvPr>
            <p:ph idx="1"/>
          </p:nvPr>
        </p:nvSpPr>
        <p:spPr/>
        <p:txBody>
          <a:bodyPr/>
          <a:lstStyle/>
          <a:p>
            <a:pPr eaLnBrk="1" hangingPunct="1"/>
            <a:r>
              <a:rPr lang="en-US" smtClean="0"/>
              <a:t>WPA 1</a:t>
            </a:r>
          </a:p>
          <a:p>
            <a:pPr lvl="1" eaLnBrk="1" hangingPunct="1"/>
            <a:r>
              <a:rPr lang="en-US" smtClean="0"/>
              <a:t>Based on 3rd draft of 802.11i</a:t>
            </a:r>
          </a:p>
          <a:p>
            <a:pPr lvl="1" eaLnBrk="1" hangingPunct="1"/>
            <a:r>
              <a:rPr lang="en-US" smtClean="0"/>
              <a:t>Uses TKIP</a:t>
            </a:r>
          </a:p>
          <a:p>
            <a:pPr lvl="1" eaLnBrk="1" hangingPunct="1"/>
            <a:r>
              <a:rPr lang="en-US" smtClean="0"/>
              <a:t>Backward compatible with old hardware</a:t>
            </a:r>
          </a:p>
          <a:p>
            <a:pPr eaLnBrk="1" hangingPunct="1"/>
            <a:r>
              <a:rPr lang="en-US" smtClean="0"/>
              <a:t>WPA 2</a:t>
            </a:r>
          </a:p>
          <a:p>
            <a:pPr lvl="1" eaLnBrk="1" hangingPunct="1"/>
            <a:r>
              <a:rPr lang="en-US" smtClean="0"/>
              <a:t>Final 802.11i</a:t>
            </a:r>
          </a:p>
          <a:p>
            <a:pPr lvl="1" eaLnBrk="1" hangingPunct="1"/>
            <a:r>
              <a:rPr lang="en-US" smtClean="0"/>
              <a:t>Uses CCMP (AES)</a:t>
            </a:r>
          </a:p>
          <a:p>
            <a:pPr lvl="1" eaLnBrk="1" hangingPunct="1"/>
            <a:r>
              <a:rPr lang="en-US" smtClean="0"/>
              <a:t>Not compatible with old hardware</a:t>
            </a:r>
          </a:p>
        </p:txBody>
      </p:sp>
    </p:spTree>
    <p:extLst>
      <p:ext uri="{BB962C8B-B14F-4D97-AF65-F5344CB8AC3E}">
        <p14:creationId xmlns:p14="http://schemas.microsoft.com/office/powerpoint/2010/main" val="2858362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WPA – Encryption and data integrity</a:t>
            </a:r>
            <a:endParaRPr lang="en-US" dirty="0"/>
          </a:p>
        </p:txBody>
      </p:sp>
      <p:sp>
        <p:nvSpPr>
          <p:cNvPr id="75778" name="Content Placeholder 2"/>
          <p:cNvSpPr>
            <a:spLocks noGrp="1"/>
          </p:cNvSpPr>
          <p:nvPr>
            <p:ph idx="1"/>
          </p:nvPr>
        </p:nvSpPr>
        <p:spPr/>
        <p:txBody>
          <a:bodyPr/>
          <a:lstStyle/>
          <a:p>
            <a:pPr eaLnBrk="1" hangingPunct="1"/>
            <a:r>
              <a:rPr lang="en-US" smtClean="0"/>
              <a:t>TKIP:</a:t>
            </a:r>
          </a:p>
          <a:p>
            <a:pPr lvl="1" eaLnBrk="1" hangingPunct="1"/>
            <a:r>
              <a:rPr lang="en-US" smtClean="0"/>
              <a:t>MIC + ICV</a:t>
            </a:r>
          </a:p>
          <a:p>
            <a:pPr eaLnBrk="1" hangingPunct="1"/>
            <a:r>
              <a:rPr lang="en-US" smtClean="0"/>
              <a:t>CCMP</a:t>
            </a:r>
          </a:p>
          <a:p>
            <a:pPr lvl="1" eaLnBrk="1" hangingPunct="1"/>
            <a:r>
              <a:rPr lang="en-US" smtClean="0"/>
              <a:t>MIC</a:t>
            </a:r>
          </a:p>
        </p:txBody>
      </p:sp>
    </p:spTree>
    <p:extLst>
      <p:ext uri="{BB962C8B-B14F-4D97-AF65-F5344CB8AC3E}">
        <p14:creationId xmlns:p14="http://schemas.microsoft.com/office/powerpoint/2010/main" val="2353861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smtClean="0"/>
              <a:t>WPA Authentication</a:t>
            </a:r>
          </a:p>
        </p:txBody>
      </p:sp>
      <p:pic>
        <p:nvPicPr>
          <p:cNvPr id="70658" name="Picture 3" descr="wpa-4way-handshake.jpg"/>
          <p:cNvPicPr>
            <a:picLocks noChangeAspect="1"/>
          </p:cNvPicPr>
          <p:nvPr/>
        </p:nvPicPr>
        <p:blipFill>
          <a:blip r:embed="rId2"/>
          <a:srcRect/>
          <a:stretch>
            <a:fillRect/>
          </a:stretch>
        </p:blipFill>
        <p:spPr bwMode="auto">
          <a:xfrm>
            <a:off x="3682962" y="1759662"/>
            <a:ext cx="4720930" cy="4553996"/>
          </a:xfrm>
          <a:prstGeom prst="rect">
            <a:avLst/>
          </a:prstGeom>
          <a:noFill/>
          <a:ln w="9525">
            <a:noFill/>
            <a:miter lim="800000"/>
            <a:headEnd/>
            <a:tailEnd/>
          </a:ln>
        </p:spPr>
      </p:pic>
    </p:spTree>
    <p:extLst>
      <p:ext uri="{BB962C8B-B14F-4D97-AF65-F5344CB8AC3E}">
        <p14:creationId xmlns:p14="http://schemas.microsoft.com/office/powerpoint/2010/main" val="945811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smtClean="0"/>
              <a:t>WPA – GTK Exchange</a:t>
            </a:r>
          </a:p>
        </p:txBody>
      </p:sp>
      <p:pic>
        <p:nvPicPr>
          <p:cNvPr id="71682" name="Picture 3" descr="wpa_group_key_handshake.jpg"/>
          <p:cNvPicPr>
            <a:picLocks noChangeAspect="1"/>
          </p:cNvPicPr>
          <p:nvPr/>
        </p:nvPicPr>
        <p:blipFill>
          <a:blip r:embed="rId2"/>
          <a:srcRect/>
          <a:stretch>
            <a:fillRect/>
          </a:stretch>
        </p:blipFill>
        <p:spPr bwMode="auto">
          <a:xfrm>
            <a:off x="3133743" y="1768745"/>
            <a:ext cx="5478463" cy="4529138"/>
          </a:xfrm>
          <a:prstGeom prst="rect">
            <a:avLst/>
          </a:prstGeom>
          <a:noFill/>
          <a:ln w="9525">
            <a:noFill/>
            <a:miter lim="800000"/>
            <a:headEnd/>
            <a:tailEnd/>
          </a:ln>
        </p:spPr>
      </p:pic>
    </p:spTree>
    <p:extLst>
      <p:ext uri="{BB962C8B-B14F-4D97-AF65-F5344CB8AC3E}">
        <p14:creationId xmlns:p14="http://schemas.microsoft.com/office/powerpoint/2010/main" val="1103334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WPS</a:t>
            </a:r>
          </a:p>
        </p:txBody>
      </p:sp>
      <p:sp>
        <p:nvSpPr>
          <p:cNvPr id="3" name="Content Placeholder 2"/>
          <p:cNvSpPr>
            <a:spLocks noGrp="1"/>
          </p:cNvSpPr>
          <p:nvPr>
            <p:ph idx="1"/>
          </p:nvPr>
        </p:nvSpPr>
        <p:spPr/>
        <p:txBody>
          <a:bodyPr/>
          <a:lstStyle/>
          <a:p>
            <a:r>
              <a:rPr lang="en-US" dirty="0" err="1"/>
              <a:t>WiFi</a:t>
            </a:r>
            <a:r>
              <a:rPr lang="en-US" dirty="0"/>
              <a:t> Protected Setup</a:t>
            </a:r>
          </a:p>
          <a:p>
            <a:pPr lvl="1"/>
            <a:r>
              <a:rPr lang="en-US" dirty="0"/>
              <a:t>Allows easy and secure exchange of WPA PSK for secure network setup</a:t>
            </a:r>
          </a:p>
          <a:p>
            <a:r>
              <a:rPr lang="en-US" dirty="0"/>
              <a:t>Introduced in 2007 by </a:t>
            </a:r>
            <a:r>
              <a:rPr lang="en-US" dirty="0" err="1"/>
              <a:t>WiFi</a:t>
            </a:r>
            <a:r>
              <a:rPr lang="en-US" dirty="0"/>
              <a:t> Alliance</a:t>
            </a:r>
          </a:p>
          <a:p>
            <a:pPr lvl="1"/>
            <a:r>
              <a:rPr lang="en-US" dirty="0"/>
              <a:t>Unify different vendor technologies</a:t>
            </a:r>
          </a:p>
          <a:p>
            <a:r>
              <a:rPr lang="en-US" dirty="0"/>
              <a:t>Methods:</a:t>
            </a:r>
          </a:p>
          <a:p>
            <a:pPr lvl="1"/>
            <a:r>
              <a:rPr lang="en-US" dirty="0"/>
              <a:t>PIN</a:t>
            </a:r>
          </a:p>
          <a:p>
            <a:pPr lvl="1"/>
            <a:r>
              <a:rPr lang="en-US" dirty="0"/>
              <a:t>Push Button</a:t>
            </a:r>
          </a:p>
          <a:p>
            <a:endParaRPr lang="en-US" dirty="0"/>
          </a:p>
        </p:txBody>
      </p:sp>
    </p:spTree>
    <p:extLst>
      <p:ext uri="{BB962C8B-B14F-4D97-AF65-F5344CB8AC3E}">
        <p14:creationId xmlns:p14="http://schemas.microsoft.com/office/powerpoint/2010/main" val="610141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smtClean="0"/>
              <a:t>WPS – Technical Architecture</a:t>
            </a:r>
          </a:p>
        </p:txBody>
      </p:sp>
      <p:sp>
        <p:nvSpPr>
          <p:cNvPr id="79874" name="Content Placeholder 2"/>
          <p:cNvSpPr>
            <a:spLocks noGrp="1"/>
          </p:cNvSpPr>
          <p:nvPr>
            <p:ph idx="1"/>
          </p:nvPr>
        </p:nvSpPr>
        <p:spPr/>
        <p:txBody>
          <a:bodyPr/>
          <a:lstStyle/>
          <a:p>
            <a:pPr eaLnBrk="1" hangingPunct="1"/>
            <a:r>
              <a:rPr lang="en-US" dirty="0" smtClean="0"/>
              <a:t>Types of devices</a:t>
            </a:r>
          </a:p>
          <a:p>
            <a:pPr lvl="1" eaLnBrk="1" hangingPunct="1"/>
            <a:r>
              <a:rPr lang="en-US" dirty="0" smtClean="0"/>
              <a:t>Registrar</a:t>
            </a:r>
          </a:p>
          <a:p>
            <a:pPr lvl="1" eaLnBrk="1" hangingPunct="1"/>
            <a:r>
              <a:rPr lang="en-US" dirty="0" smtClean="0"/>
              <a:t>Enrollee</a:t>
            </a:r>
          </a:p>
          <a:p>
            <a:pPr lvl="1" eaLnBrk="1" hangingPunct="1"/>
            <a:r>
              <a:rPr lang="en-US" dirty="0" smtClean="0"/>
              <a:t>AP</a:t>
            </a:r>
          </a:p>
          <a:p>
            <a:pPr eaLnBrk="1" hangingPunct="1"/>
            <a:r>
              <a:rPr lang="en-US" dirty="0" smtClean="0"/>
              <a:t>Basic scenarios</a:t>
            </a:r>
          </a:p>
          <a:p>
            <a:pPr lvl="1" eaLnBrk="1" hangingPunct="1"/>
            <a:r>
              <a:rPr lang="en-US" b="1" dirty="0" smtClean="0"/>
              <a:t>AP with internal registrar capabilities configures an Enrollee</a:t>
            </a:r>
          </a:p>
          <a:p>
            <a:pPr lvl="1" eaLnBrk="1" hangingPunct="1"/>
            <a:r>
              <a:rPr lang="en-US" dirty="0" smtClean="0"/>
              <a:t>Registrar STA configures the AP as an enrollee</a:t>
            </a:r>
          </a:p>
          <a:p>
            <a:pPr lvl="1" eaLnBrk="1" hangingPunct="1"/>
            <a:r>
              <a:rPr lang="en-US" dirty="0" smtClean="0"/>
              <a:t>Registrar STA configures enrollee STA</a:t>
            </a:r>
          </a:p>
        </p:txBody>
      </p:sp>
    </p:spTree>
    <p:extLst>
      <p:ext uri="{BB962C8B-B14F-4D97-AF65-F5344CB8AC3E}">
        <p14:creationId xmlns:p14="http://schemas.microsoft.com/office/powerpoint/2010/main" val="959839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smtClean="0"/>
              <a:t>WPS - Protocol</a:t>
            </a:r>
          </a:p>
        </p:txBody>
      </p:sp>
      <p:sp>
        <p:nvSpPr>
          <p:cNvPr id="81922" name="Content Placeholder 2"/>
          <p:cNvSpPr>
            <a:spLocks noGrp="1"/>
          </p:cNvSpPr>
          <p:nvPr>
            <p:ph idx="1"/>
          </p:nvPr>
        </p:nvSpPr>
        <p:spPr/>
        <p:txBody>
          <a:bodyPr/>
          <a:lstStyle/>
          <a:p>
            <a:pPr eaLnBrk="1" hangingPunct="1"/>
            <a:r>
              <a:rPr lang="en-US" dirty="0" smtClean="0"/>
              <a:t>EAP Messages ~ WPA authentication</a:t>
            </a:r>
          </a:p>
          <a:p>
            <a:pPr eaLnBrk="1" hangingPunct="1"/>
            <a:r>
              <a:rPr lang="en-US" dirty="0" smtClean="0"/>
              <a:t>Advertised in beacons</a:t>
            </a:r>
          </a:p>
        </p:txBody>
      </p:sp>
    </p:spTree>
    <p:extLst>
      <p:ext uri="{BB962C8B-B14F-4D97-AF65-F5344CB8AC3E}">
        <p14:creationId xmlns:p14="http://schemas.microsoft.com/office/powerpoint/2010/main" val="1387186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802.11 Frames</a:t>
            </a:r>
          </a:p>
        </p:txBody>
      </p:sp>
      <p:sp>
        <p:nvSpPr>
          <p:cNvPr id="49154" name="Content Placeholder 2"/>
          <p:cNvSpPr>
            <a:spLocks noGrp="1"/>
          </p:cNvSpPr>
          <p:nvPr>
            <p:ph idx="1"/>
          </p:nvPr>
        </p:nvSpPr>
        <p:spPr/>
        <p:txBody>
          <a:bodyPr/>
          <a:lstStyle/>
          <a:p>
            <a:pPr eaLnBrk="1" hangingPunct="1"/>
            <a:r>
              <a:rPr lang="en-US" smtClean="0"/>
              <a:t>Generic frame structure</a:t>
            </a:r>
          </a:p>
          <a:p>
            <a:pPr eaLnBrk="1" hangingPunct="1"/>
            <a:r>
              <a:rPr lang="en-US" smtClean="0"/>
              <a:t>3 types of frames</a:t>
            </a:r>
          </a:p>
          <a:p>
            <a:pPr lvl="1" eaLnBrk="1" hangingPunct="1"/>
            <a:r>
              <a:rPr lang="en-US" smtClean="0"/>
              <a:t>Management</a:t>
            </a:r>
          </a:p>
          <a:p>
            <a:pPr lvl="1" eaLnBrk="1" hangingPunct="1"/>
            <a:r>
              <a:rPr lang="en-US" smtClean="0"/>
              <a:t>Control</a:t>
            </a:r>
          </a:p>
          <a:p>
            <a:pPr lvl="1" eaLnBrk="1" hangingPunct="1"/>
            <a:r>
              <a:rPr lang="en-US" smtClean="0"/>
              <a:t>Data</a:t>
            </a:r>
          </a:p>
          <a:p>
            <a:pPr lvl="1" eaLnBrk="1" hangingPunct="1"/>
            <a:endParaRPr lang="en-US" smtClean="0"/>
          </a:p>
        </p:txBody>
      </p:sp>
    </p:spTree>
    <p:extLst>
      <p:ext uri="{BB962C8B-B14F-4D97-AF65-F5344CB8AC3E}">
        <p14:creationId xmlns:p14="http://schemas.microsoft.com/office/powerpoint/2010/main" val="1330860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mtClean="0"/>
              <a:t>802.11 Frame structure</a:t>
            </a:r>
          </a:p>
        </p:txBody>
      </p:sp>
      <p:pic>
        <p:nvPicPr>
          <p:cNvPr id="50178" name="Picture 3" descr="80211frame.jpg"/>
          <p:cNvPicPr>
            <a:picLocks noChangeAspect="1"/>
          </p:cNvPicPr>
          <p:nvPr/>
        </p:nvPicPr>
        <p:blipFill>
          <a:blip r:embed="rId2"/>
          <a:srcRect/>
          <a:stretch>
            <a:fillRect/>
          </a:stretch>
        </p:blipFill>
        <p:spPr bwMode="auto">
          <a:xfrm>
            <a:off x="2346325" y="1851102"/>
            <a:ext cx="7236044" cy="4408411"/>
          </a:xfrm>
          <a:prstGeom prst="rect">
            <a:avLst/>
          </a:prstGeom>
          <a:noFill/>
          <a:ln w="9525">
            <a:noFill/>
            <a:miter lim="800000"/>
            <a:headEnd/>
            <a:tailEnd/>
          </a:ln>
        </p:spPr>
      </p:pic>
    </p:spTree>
    <p:extLst>
      <p:ext uri="{BB962C8B-B14F-4D97-AF65-F5344CB8AC3E}">
        <p14:creationId xmlns:p14="http://schemas.microsoft.com/office/powerpoint/2010/main" val="31492385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ToDS</a:t>
            </a:r>
            <a:r>
              <a:rPr lang="en-US" dirty="0"/>
              <a:t>/</a:t>
            </a:r>
            <a:r>
              <a:rPr lang="en-US" dirty="0" err="1"/>
              <a:t>FromDS</a:t>
            </a:r>
            <a:r>
              <a:rPr lang="en-US" dirty="0"/>
              <a:t> Fields</a:t>
            </a:r>
          </a:p>
        </p:txBody>
      </p:sp>
      <p:sp>
        <p:nvSpPr>
          <p:cNvPr id="3" name="Content Placeholder 2"/>
          <p:cNvSpPr>
            <a:spLocks noGrp="1"/>
          </p:cNvSpPr>
          <p:nvPr>
            <p:ph idx="1"/>
          </p:nvPr>
        </p:nvSpPr>
        <p:spPr>
          <a:xfrm>
            <a:off x="1940312" y="3780263"/>
            <a:ext cx="9413488" cy="2396700"/>
          </a:xfrm>
        </p:spPr>
        <p:txBody>
          <a:bodyPr>
            <a:normAutofit/>
          </a:bodyPr>
          <a:lstStyle/>
          <a:p>
            <a:r>
              <a:rPr lang="en-US" dirty="0"/>
              <a:t>DA: Destination Address</a:t>
            </a:r>
          </a:p>
          <a:p>
            <a:r>
              <a:rPr lang="en-US" dirty="0"/>
              <a:t>RA: Recipient Address</a:t>
            </a:r>
          </a:p>
          <a:p>
            <a:r>
              <a:rPr lang="en-US" dirty="0"/>
              <a:t>SA: Source Address</a:t>
            </a:r>
          </a:p>
          <a:p>
            <a:r>
              <a:rPr lang="en-US" dirty="0"/>
              <a:t>TA: Transmitter Address</a:t>
            </a:r>
          </a:p>
          <a:p>
            <a:r>
              <a:rPr lang="en-US" dirty="0"/>
              <a:t>BSSID: Basic Service Set Identifier – MAC of the Access Point</a:t>
            </a:r>
          </a:p>
        </p:txBody>
      </p:sp>
      <p:graphicFrame>
        <p:nvGraphicFramePr>
          <p:cNvPr id="4" name="Content Placeholder 4"/>
          <p:cNvGraphicFramePr>
            <a:graphicFrameLocks/>
          </p:cNvGraphicFramePr>
          <p:nvPr>
            <p:extLst>
              <p:ext uri="{D42A27DB-BD31-4B8C-83A1-F6EECF244321}">
                <p14:modId xmlns:p14="http://schemas.microsoft.com/office/powerpoint/2010/main" val="4115937129"/>
              </p:ext>
            </p:extLst>
          </p:nvPr>
        </p:nvGraphicFramePr>
        <p:xfrm>
          <a:off x="1996998" y="1843630"/>
          <a:ext cx="8229600" cy="18542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dirty="0" err="1" smtClean="0"/>
                        <a:t>ToDS</a:t>
                      </a:r>
                      <a:endParaRPr lang="en-US" dirty="0"/>
                    </a:p>
                  </a:txBody>
                  <a:tcPr/>
                </a:tc>
                <a:tc>
                  <a:txBody>
                    <a:bodyPr/>
                    <a:lstStyle/>
                    <a:p>
                      <a:r>
                        <a:rPr lang="en-US" dirty="0" err="1" smtClean="0"/>
                        <a:t>FromDS</a:t>
                      </a:r>
                      <a:endParaRPr lang="en-US" dirty="0"/>
                    </a:p>
                  </a:txBody>
                  <a:tcPr/>
                </a:tc>
                <a:tc>
                  <a:txBody>
                    <a:bodyPr/>
                    <a:lstStyle/>
                    <a:p>
                      <a:r>
                        <a:rPr lang="en-US" dirty="0" smtClean="0"/>
                        <a:t>Address 1</a:t>
                      </a:r>
                      <a:endParaRPr lang="en-US" dirty="0"/>
                    </a:p>
                  </a:txBody>
                  <a:tcPr/>
                </a:tc>
                <a:tc>
                  <a:txBody>
                    <a:bodyPr/>
                    <a:lstStyle/>
                    <a:p>
                      <a:r>
                        <a:rPr lang="en-US" dirty="0" smtClean="0"/>
                        <a:t>Address 2</a:t>
                      </a:r>
                      <a:endParaRPr lang="en-US" dirty="0"/>
                    </a:p>
                  </a:txBody>
                  <a:tcPr/>
                </a:tc>
                <a:tc>
                  <a:txBody>
                    <a:bodyPr/>
                    <a:lstStyle/>
                    <a:p>
                      <a:r>
                        <a:rPr lang="en-US" dirty="0" smtClean="0"/>
                        <a:t>Address 3</a:t>
                      </a:r>
                      <a:endParaRPr lang="en-US" dirty="0"/>
                    </a:p>
                  </a:txBody>
                  <a:tcPr/>
                </a:tc>
                <a:tc>
                  <a:txBody>
                    <a:bodyPr/>
                    <a:lstStyle/>
                    <a:p>
                      <a:r>
                        <a:rPr lang="en-US" i="1" dirty="0" smtClean="0"/>
                        <a:t>Address 4</a:t>
                      </a:r>
                      <a:endParaRPr lang="en-US" i="1"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DA</a:t>
                      </a:r>
                      <a:endParaRPr lang="en-US" dirty="0"/>
                    </a:p>
                  </a:txBody>
                  <a:tcPr/>
                </a:tc>
                <a:tc>
                  <a:txBody>
                    <a:bodyPr/>
                    <a:lstStyle/>
                    <a:p>
                      <a:r>
                        <a:rPr lang="en-US" dirty="0" smtClean="0"/>
                        <a:t>SA</a:t>
                      </a:r>
                      <a:endParaRPr lang="en-US" dirty="0"/>
                    </a:p>
                  </a:txBody>
                  <a:tcPr/>
                </a:tc>
                <a:tc>
                  <a:txBody>
                    <a:bodyPr/>
                    <a:lstStyle/>
                    <a:p>
                      <a:r>
                        <a:rPr lang="en-US" dirty="0" smtClean="0"/>
                        <a:t>BSSID</a:t>
                      </a:r>
                      <a:endParaRPr lang="en-US" dirty="0"/>
                    </a:p>
                  </a:txBody>
                  <a:tcPr/>
                </a:tc>
                <a:tc>
                  <a:txBody>
                    <a:bodyPr/>
                    <a:lstStyle/>
                    <a:p>
                      <a:endParaRPr lang="en-US"/>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DA</a:t>
                      </a:r>
                      <a:endParaRPr lang="en-US" dirty="0"/>
                    </a:p>
                  </a:txBody>
                  <a:tcPr/>
                </a:tc>
                <a:tc>
                  <a:txBody>
                    <a:bodyPr/>
                    <a:lstStyle/>
                    <a:p>
                      <a:r>
                        <a:rPr lang="en-US" dirty="0" smtClean="0"/>
                        <a:t>BSSID</a:t>
                      </a:r>
                      <a:endParaRPr lang="en-US" dirty="0"/>
                    </a:p>
                  </a:txBody>
                  <a:tcPr/>
                </a:tc>
                <a:tc>
                  <a:txBody>
                    <a:bodyPr/>
                    <a:lstStyle/>
                    <a:p>
                      <a:r>
                        <a:rPr lang="en-US" dirty="0" smtClean="0"/>
                        <a:t>SA</a:t>
                      </a:r>
                      <a:endParaRPr lang="en-US" dirty="0"/>
                    </a:p>
                  </a:txBody>
                  <a:tcPr/>
                </a:tc>
                <a:tc>
                  <a:txBody>
                    <a:bodyPr/>
                    <a:lstStyle/>
                    <a:p>
                      <a:endParaRPr lang="en-US"/>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BSSID</a:t>
                      </a:r>
                      <a:endParaRPr lang="en-US" dirty="0"/>
                    </a:p>
                  </a:txBody>
                  <a:tcPr/>
                </a:tc>
                <a:tc>
                  <a:txBody>
                    <a:bodyPr/>
                    <a:lstStyle/>
                    <a:p>
                      <a:r>
                        <a:rPr lang="en-US" dirty="0" smtClean="0"/>
                        <a:t>SA</a:t>
                      </a:r>
                      <a:endParaRPr lang="en-US" dirty="0"/>
                    </a:p>
                  </a:txBody>
                  <a:tcPr/>
                </a:tc>
                <a:tc>
                  <a:txBody>
                    <a:bodyPr/>
                    <a:lstStyle/>
                    <a:p>
                      <a:r>
                        <a:rPr lang="en-US" dirty="0" smtClean="0"/>
                        <a:t>DA</a:t>
                      </a:r>
                      <a:endParaRPr lang="en-US" dirty="0"/>
                    </a:p>
                  </a:txBody>
                  <a:tcPr/>
                </a:tc>
                <a:tc>
                  <a:txBody>
                    <a:bodyPr/>
                    <a:lstStyle/>
                    <a:p>
                      <a:endParaRPr lang="en-US"/>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RA</a:t>
                      </a:r>
                      <a:endParaRPr lang="en-US" dirty="0"/>
                    </a:p>
                  </a:txBody>
                  <a:tcPr/>
                </a:tc>
                <a:tc>
                  <a:txBody>
                    <a:bodyPr/>
                    <a:lstStyle/>
                    <a:p>
                      <a:r>
                        <a:rPr lang="en-US" dirty="0" smtClean="0"/>
                        <a:t>TA</a:t>
                      </a:r>
                      <a:endParaRPr lang="en-US" dirty="0"/>
                    </a:p>
                  </a:txBody>
                  <a:tcPr/>
                </a:tc>
                <a:tc>
                  <a:txBody>
                    <a:bodyPr/>
                    <a:lstStyle/>
                    <a:p>
                      <a:r>
                        <a:rPr lang="en-US" dirty="0" smtClean="0"/>
                        <a:t>DA</a:t>
                      </a:r>
                      <a:endParaRPr lang="en-US" dirty="0"/>
                    </a:p>
                  </a:txBody>
                  <a:tcPr/>
                </a:tc>
                <a:tc>
                  <a:txBody>
                    <a:bodyPr/>
                    <a:lstStyle/>
                    <a:p>
                      <a:r>
                        <a:rPr lang="en-US" dirty="0" smtClean="0"/>
                        <a:t>SA</a:t>
                      </a:r>
                      <a:endParaRPr lang="en-US" dirty="0"/>
                    </a:p>
                  </a:txBody>
                  <a:tcPr/>
                </a:tc>
              </a:tr>
            </a:tbl>
          </a:graphicData>
        </a:graphic>
      </p:graphicFrame>
    </p:spTree>
    <p:extLst>
      <p:ext uri="{BB962C8B-B14F-4D97-AF65-F5344CB8AC3E}">
        <p14:creationId xmlns:p14="http://schemas.microsoft.com/office/powerpoint/2010/main" val="867707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IEEE 802.11</a:t>
            </a:r>
          </a:p>
        </p:txBody>
      </p:sp>
      <p:sp>
        <p:nvSpPr>
          <p:cNvPr id="22530" name="Content Placeholder 2"/>
          <p:cNvSpPr>
            <a:spLocks noGrp="1"/>
          </p:cNvSpPr>
          <p:nvPr>
            <p:ph idx="1"/>
          </p:nvPr>
        </p:nvSpPr>
        <p:spPr/>
        <p:txBody>
          <a:bodyPr/>
          <a:lstStyle/>
          <a:p>
            <a:pPr eaLnBrk="1" hangingPunct="1"/>
            <a:r>
              <a:rPr lang="en-US" dirty="0" smtClean="0"/>
              <a:t>Institute of Electrical and Electronics Engineers</a:t>
            </a:r>
          </a:p>
          <a:p>
            <a:pPr eaLnBrk="1" hangingPunct="1"/>
            <a:r>
              <a:rPr lang="en-US" dirty="0" smtClean="0"/>
              <a:t>Leading authority</a:t>
            </a:r>
          </a:p>
          <a:p>
            <a:pPr eaLnBrk="1" hangingPunct="1"/>
            <a:r>
              <a:rPr lang="en-US" dirty="0" smtClean="0"/>
              <a:t>Split in committees and working groups</a:t>
            </a:r>
          </a:p>
          <a:p>
            <a:pPr lvl="1" eaLnBrk="1" hangingPunct="1"/>
            <a:r>
              <a:rPr lang="en-US" dirty="0" smtClean="0"/>
              <a:t>802 committee: Network related norms</a:t>
            </a:r>
          </a:p>
          <a:p>
            <a:pPr lvl="1" eaLnBrk="1" hangingPunct="1"/>
            <a:r>
              <a:rPr lang="en-US" dirty="0" smtClean="0"/>
              <a:t>.11 working group: Wireless LAN</a:t>
            </a:r>
          </a:p>
          <a:p>
            <a:pPr eaLnBrk="1" hangingPunct="1"/>
            <a:r>
              <a:rPr lang="en-US" dirty="0" smtClean="0"/>
              <a:t>Publications available for download</a:t>
            </a:r>
          </a:p>
        </p:txBody>
      </p:sp>
    </p:spTree>
    <p:extLst>
      <p:ext uri="{BB962C8B-B14F-4D97-AF65-F5344CB8AC3E}">
        <p14:creationId xmlns:p14="http://schemas.microsoft.com/office/powerpoint/2010/main" val="2392377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mtClean="0"/>
              <a:t>802.11 Frame types</a:t>
            </a:r>
          </a:p>
        </p:txBody>
      </p:sp>
      <p:sp>
        <p:nvSpPr>
          <p:cNvPr id="52226" name="Content Placeholder 2"/>
          <p:cNvSpPr>
            <a:spLocks noGrp="1"/>
          </p:cNvSpPr>
          <p:nvPr>
            <p:ph idx="1"/>
          </p:nvPr>
        </p:nvSpPr>
        <p:spPr/>
        <p:txBody>
          <a:bodyPr/>
          <a:lstStyle/>
          <a:p>
            <a:pPr eaLnBrk="1" hangingPunct="1"/>
            <a:r>
              <a:rPr lang="en-US" smtClean="0"/>
              <a:t>Management</a:t>
            </a:r>
          </a:p>
          <a:p>
            <a:pPr eaLnBrk="1" hangingPunct="1"/>
            <a:r>
              <a:rPr lang="en-US" smtClean="0"/>
              <a:t>Control</a:t>
            </a:r>
          </a:p>
          <a:p>
            <a:pPr eaLnBrk="1" hangingPunct="1"/>
            <a:r>
              <a:rPr lang="en-US" smtClean="0"/>
              <a:t>Data</a:t>
            </a:r>
          </a:p>
        </p:txBody>
      </p:sp>
    </p:spTree>
    <p:extLst>
      <p:ext uri="{BB962C8B-B14F-4D97-AF65-F5344CB8AC3E}">
        <p14:creationId xmlns:p14="http://schemas.microsoft.com/office/powerpoint/2010/main" val="3833351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Frames</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2605521832"/>
              </p:ext>
            </p:extLst>
          </p:nvPr>
        </p:nvGraphicFramePr>
        <p:xfrm>
          <a:off x="2223508" y="1825625"/>
          <a:ext cx="7814925" cy="3337560"/>
        </p:xfrm>
        <a:graphic>
          <a:graphicData uri="http://schemas.openxmlformats.org/drawingml/2006/table">
            <a:tbl>
              <a:tblPr firstRow="1" bandRow="1">
                <a:tableStyleId>{5C22544A-7EE6-4342-B048-85BDC9FD1C3A}</a:tableStyleId>
              </a:tblPr>
              <a:tblGrid>
                <a:gridCol w="2604975"/>
                <a:gridCol w="2604975"/>
                <a:gridCol w="2604975"/>
              </a:tblGrid>
              <a:tr h="370840">
                <a:tc>
                  <a:txBody>
                    <a:bodyPr/>
                    <a:lstStyle/>
                    <a:p>
                      <a:r>
                        <a:rPr lang="en-US" dirty="0" smtClean="0"/>
                        <a:t>Type</a:t>
                      </a:r>
                      <a:endParaRPr lang="en-US" dirty="0"/>
                    </a:p>
                  </a:txBody>
                  <a:tcPr/>
                </a:tc>
                <a:tc>
                  <a:txBody>
                    <a:bodyPr/>
                    <a:lstStyle/>
                    <a:p>
                      <a:r>
                        <a:rPr lang="en-US" dirty="0" smtClean="0"/>
                        <a:t>Subtype</a:t>
                      </a:r>
                      <a:endParaRPr lang="en-US" dirty="0"/>
                    </a:p>
                  </a:txBody>
                  <a:tcPr/>
                </a:tc>
                <a:tc>
                  <a:txBody>
                    <a:bodyPr/>
                    <a:lstStyle/>
                    <a:p>
                      <a:r>
                        <a:rPr lang="en-US" dirty="0" smtClean="0"/>
                        <a:t>Meaning</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Association Request</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Association Response</a:t>
                      </a:r>
                      <a:endParaRPr lang="en-US" dirty="0"/>
                    </a:p>
                  </a:txBody>
                  <a:tcPr/>
                </a:tc>
              </a:tr>
              <a:tr h="370840">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err="1" smtClean="0"/>
                        <a:t>Reassociation</a:t>
                      </a:r>
                      <a:r>
                        <a:rPr lang="en-US" dirty="0" smtClean="0"/>
                        <a:t> Request</a:t>
                      </a:r>
                      <a:endParaRPr lang="en-US" dirty="0"/>
                    </a:p>
                  </a:txBody>
                  <a:tcPr/>
                </a:tc>
              </a:tr>
              <a:tr h="370840">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err="1" smtClean="0"/>
                        <a:t>Reassocation</a:t>
                      </a:r>
                      <a:r>
                        <a:rPr lang="en-US" baseline="0" dirty="0" smtClean="0"/>
                        <a:t> Response</a:t>
                      </a:r>
                      <a:endParaRPr lang="en-US" dirty="0"/>
                    </a:p>
                  </a:txBody>
                  <a:tcPr/>
                </a:tc>
              </a:tr>
              <a:tr h="370840">
                <a:tc>
                  <a:txBody>
                    <a:bodyPr/>
                    <a:lstStyle/>
                    <a:p>
                      <a:r>
                        <a:rPr lang="en-US" dirty="0" smtClean="0"/>
                        <a:t>0</a:t>
                      </a:r>
                      <a:endParaRPr lang="en-US" dirty="0"/>
                    </a:p>
                  </a:txBody>
                  <a:tcPr/>
                </a:tc>
                <a:tc>
                  <a:txBody>
                    <a:bodyPr/>
                    <a:lstStyle/>
                    <a:p>
                      <a:r>
                        <a:rPr lang="en-US" dirty="0" smtClean="0"/>
                        <a:t>4</a:t>
                      </a:r>
                      <a:endParaRPr lang="en-US" dirty="0"/>
                    </a:p>
                  </a:txBody>
                  <a:tcPr/>
                </a:tc>
                <a:tc>
                  <a:txBody>
                    <a:bodyPr/>
                    <a:lstStyle/>
                    <a:p>
                      <a:r>
                        <a:rPr lang="en-US" dirty="0" smtClean="0"/>
                        <a:t>Probe Request</a:t>
                      </a:r>
                      <a:endParaRPr lang="en-US" dirty="0"/>
                    </a:p>
                  </a:txBody>
                  <a:tcPr/>
                </a:tc>
              </a:tr>
              <a:tr h="370840">
                <a:tc>
                  <a:txBody>
                    <a:bodyPr/>
                    <a:lstStyle/>
                    <a:p>
                      <a:r>
                        <a:rPr lang="en-US" b="0" dirty="0" smtClean="0"/>
                        <a:t>0</a:t>
                      </a:r>
                      <a:endParaRPr lang="en-US" b="0" dirty="0"/>
                    </a:p>
                  </a:txBody>
                  <a:tcPr/>
                </a:tc>
                <a:tc>
                  <a:txBody>
                    <a:bodyPr/>
                    <a:lstStyle/>
                    <a:p>
                      <a:r>
                        <a:rPr lang="en-US" b="0" dirty="0" smtClean="0"/>
                        <a:t>5</a:t>
                      </a:r>
                      <a:endParaRPr lang="en-US" b="0" dirty="0"/>
                    </a:p>
                  </a:txBody>
                  <a:tcPr/>
                </a:tc>
                <a:tc>
                  <a:txBody>
                    <a:bodyPr/>
                    <a:lstStyle/>
                    <a:p>
                      <a:r>
                        <a:rPr lang="en-US" b="0" dirty="0" smtClean="0"/>
                        <a:t>Probe Response</a:t>
                      </a:r>
                      <a:endParaRPr lang="en-US" b="0" dirty="0"/>
                    </a:p>
                  </a:txBody>
                  <a:tcPr/>
                </a:tc>
              </a:tr>
              <a:tr h="370840">
                <a:tc>
                  <a:txBody>
                    <a:bodyPr/>
                    <a:lstStyle/>
                    <a:p>
                      <a:r>
                        <a:rPr lang="en-US" b="0" dirty="0" smtClean="0"/>
                        <a:t>0</a:t>
                      </a:r>
                      <a:endParaRPr lang="en-US" b="0" dirty="0"/>
                    </a:p>
                  </a:txBody>
                  <a:tcPr/>
                </a:tc>
                <a:tc>
                  <a:txBody>
                    <a:bodyPr/>
                    <a:lstStyle/>
                    <a:p>
                      <a:r>
                        <a:rPr lang="en-US" b="0" dirty="0" smtClean="0"/>
                        <a:t>6</a:t>
                      </a:r>
                    </a:p>
                  </a:txBody>
                  <a:tcPr/>
                </a:tc>
                <a:tc>
                  <a:txBody>
                    <a:bodyPr/>
                    <a:lstStyle/>
                    <a:p>
                      <a:r>
                        <a:rPr lang="en-US" b="0" dirty="0" smtClean="0"/>
                        <a:t>Measurement Pilot</a:t>
                      </a:r>
                      <a:endParaRPr lang="en-US" b="0" dirty="0"/>
                    </a:p>
                  </a:txBody>
                  <a:tcPr/>
                </a:tc>
              </a:tr>
              <a:tr h="370840">
                <a:tc>
                  <a:txBody>
                    <a:bodyPr/>
                    <a:lstStyle/>
                    <a:p>
                      <a:r>
                        <a:rPr lang="en-US" b="0" dirty="0" smtClean="0"/>
                        <a:t>0</a:t>
                      </a:r>
                      <a:endParaRPr lang="en-US" b="0" dirty="0"/>
                    </a:p>
                  </a:txBody>
                  <a:tcPr/>
                </a:tc>
                <a:tc>
                  <a:txBody>
                    <a:bodyPr/>
                    <a:lstStyle/>
                    <a:p>
                      <a:r>
                        <a:rPr lang="en-US" b="0" dirty="0" smtClean="0"/>
                        <a:t>7</a:t>
                      </a:r>
                    </a:p>
                  </a:txBody>
                  <a:tcPr/>
                </a:tc>
                <a:tc>
                  <a:txBody>
                    <a:bodyPr/>
                    <a:lstStyle/>
                    <a:p>
                      <a:r>
                        <a:rPr lang="en-US" b="1" dirty="0" smtClean="0"/>
                        <a:t>Reserved</a:t>
                      </a:r>
                      <a:endParaRPr lang="en-US" b="1" dirty="0"/>
                    </a:p>
                  </a:txBody>
                  <a:tcPr/>
                </a:tc>
              </a:tr>
            </a:tbl>
          </a:graphicData>
        </a:graphic>
      </p:graphicFrame>
    </p:spTree>
    <p:extLst>
      <p:ext uri="{BB962C8B-B14F-4D97-AF65-F5344CB8AC3E}">
        <p14:creationId xmlns:p14="http://schemas.microsoft.com/office/powerpoint/2010/main" val="4632841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t>
            </a:r>
            <a:r>
              <a:rPr lang="en-US" dirty="0" smtClean="0"/>
              <a:t>Frames </a:t>
            </a:r>
            <a:r>
              <a:rPr lang="en-US" dirty="0"/>
              <a:t>(2)</a:t>
            </a:r>
          </a:p>
        </p:txBody>
      </p:sp>
      <p:graphicFrame>
        <p:nvGraphicFramePr>
          <p:cNvPr id="4" name="Content Placeholder 4"/>
          <p:cNvGraphicFramePr>
            <a:graphicFrameLocks/>
          </p:cNvGraphicFramePr>
          <p:nvPr>
            <p:extLst>
              <p:ext uri="{D42A27DB-BD31-4B8C-83A1-F6EECF244321}">
                <p14:modId xmlns:p14="http://schemas.microsoft.com/office/powerpoint/2010/main" val="357922507"/>
              </p:ext>
            </p:extLst>
          </p:nvPr>
        </p:nvGraphicFramePr>
        <p:xfrm>
          <a:off x="2242247" y="1854781"/>
          <a:ext cx="7315782" cy="3337560"/>
        </p:xfrm>
        <a:graphic>
          <a:graphicData uri="http://schemas.openxmlformats.org/drawingml/2006/table">
            <a:tbl>
              <a:tblPr firstRow="1" bandRow="1">
                <a:tableStyleId>{5C22544A-7EE6-4342-B048-85BDC9FD1C3A}</a:tableStyleId>
              </a:tblPr>
              <a:tblGrid>
                <a:gridCol w="2438594"/>
                <a:gridCol w="2438594"/>
                <a:gridCol w="2438594"/>
              </a:tblGrid>
              <a:tr h="370840">
                <a:tc>
                  <a:txBody>
                    <a:bodyPr/>
                    <a:lstStyle/>
                    <a:p>
                      <a:r>
                        <a:rPr lang="en-US" dirty="0" smtClean="0"/>
                        <a:t>Type</a:t>
                      </a:r>
                      <a:endParaRPr lang="en-US" dirty="0"/>
                    </a:p>
                  </a:txBody>
                  <a:tcPr/>
                </a:tc>
                <a:tc>
                  <a:txBody>
                    <a:bodyPr/>
                    <a:lstStyle/>
                    <a:p>
                      <a:r>
                        <a:rPr lang="en-US" dirty="0" smtClean="0"/>
                        <a:t>Subtype</a:t>
                      </a:r>
                      <a:endParaRPr lang="en-US" dirty="0"/>
                    </a:p>
                  </a:txBody>
                  <a:tcPr/>
                </a:tc>
                <a:tc>
                  <a:txBody>
                    <a:bodyPr/>
                    <a:lstStyle/>
                    <a:p>
                      <a:r>
                        <a:rPr lang="en-US" dirty="0" smtClean="0"/>
                        <a:t>Meaning</a:t>
                      </a:r>
                      <a:endParaRPr lang="en-US" dirty="0"/>
                    </a:p>
                  </a:txBody>
                  <a:tcPr/>
                </a:tc>
              </a:tr>
              <a:tr h="370840">
                <a:tc>
                  <a:txBody>
                    <a:bodyPr/>
                    <a:lstStyle/>
                    <a:p>
                      <a:r>
                        <a:rPr lang="en-US" dirty="0" smtClean="0"/>
                        <a:t>0</a:t>
                      </a:r>
                      <a:endParaRPr lang="en-US" dirty="0"/>
                    </a:p>
                  </a:txBody>
                  <a:tcPr/>
                </a:tc>
                <a:tc>
                  <a:txBody>
                    <a:bodyPr/>
                    <a:lstStyle/>
                    <a:p>
                      <a:r>
                        <a:rPr lang="en-US" dirty="0" smtClean="0"/>
                        <a:t>8</a:t>
                      </a:r>
                      <a:endParaRPr lang="en-US" dirty="0"/>
                    </a:p>
                  </a:txBody>
                  <a:tcPr/>
                </a:tc>
                <a:tc>
                  <a:txBody>
                    <a:bodyPr/>
                    <a:lstStyle/>
                    <a:p>
                      <a:r>
                        <a:rPr lang="en-US" dirty="0" smtClean="0"/>
                        <a:t>Beacon</a:t>
                      </a:r>
                      <a:endParaRPr lang="en-US" dirty="0"/>
                    </a:p>
                  </a:txBody>
                  <a:tcPr/>
                </a:tc>
              </a:tr>
              <a:tr h="370840">
                <a:tc>
                  <a:txBody>
                    <a:bodyPr/>
                    <a:lstStyle/>
                    <a:p>
                      <a:r>
                        <a:rPr lang="en-US" dirty="0" smtClean="0"/>
                        <a:t>0</a:t>
                      </a:r>
                      <a:endParaRPr lang="en-US" dirty="0"/>
                    </a:p>
                  </a:txBody>
                  <a:tcPr/>
                </a:tc>
                <a:tc>
                  <a:txBody>
                    <a:bodyPr/>
                    <a:lstStyle/>
                    <a:p>
                      <a:r>
                        <a:rPr lang="en-US" dirty="0" smtClean="0"/>
                        <a:t>9</a:t>
                      </a:r>
                      <a:endParaRPr lang="en-US" dirty="0"/>
                    </a:p>
                  </a:txBody>
                  <a:tcPr/>
                </a:tc>
                <a:tc>
                  <a:txBody>
                    <a:bodyPr/>
                    <a:lstStyle/>
                    <a:p>
                      <a:r>
                        <a:rPr lang="en-US" dirty="0" smtClean="0"/>
                        <a:t>ATIM</a:t>
                      </a:r>
                      <a:endParaRPr lang="en-US" dirty="0"/>
                    </a:p>
                  </a:txBody>
                  <a:tcPr/>
                </a:tc>
              </a:tr>
              <a:tr h="370840">
                <a:tc>
                  <a:txBody>
                    <a:bodyPr/>
                    <a:lstStyle/>
                    <a:p>
                      <a:r>
                        <a:rPr lang="en-US" dirty="0" smtClean="0"/>
                        <a:t>0</a:t>
                      </a:r>
                      <a:endParaRPr lang="en-US" dirty="0"/>
                    </a:p>
                  </a:txBody>
                  <a:tcPr/>
                </a:tc>
                <a:tc>
                  <a:txBody>
                    <a:bodyPr/>
                    <a:lstStyle/>
                    <a:p>
                      <a:r>
                        <a:rPr lang="en-US" dirty="0" smtClean="0"/>
                        <a:t>10</a:t>
                      </a:r>
                      <a:endParaRPr lang="en-US" dirty="0"/>
                    </a:p>
                  </a:txBody>
                  <a:tcPr/>
                </a:tc>
                <a:tc>
                  <a:txBody>
                    <a:bodyPr/>
                    <a:lstStyle/>
                    <a:p>
                      <a:r>
                        <a:rPr lang="en-US" dirty="0" smtClean="0"/>
                        <a:t>Disassociation</a:t>
                      </a:r>
                      <a:endParaRPr lang="en-US" dirty="0"/>
                    </a:p>
                  </a:txBody>
                  <a:tcPr/>
                </a:tc>
              </a:tr>
              <a:tr h="370840">
                <a:tc>
                  <a:txBody>
                    <a:bodyPr/>
                    <a:lstStyle/>
                    <a:p>
                      <a:r>
                        <a:rPr lang="en-US" dirty="0" smtClean="0"/>
                        <a:t>0</a:t>
                      </a:r>
                      <a:endParaRPr lang="en-US" dirty="0"/>
                    </a:p>
                  </a:txBody>
                  <a:tcPr/>
                </a:tc>
                <a:tc>
                  <a:txBody>
                    <a:bodyPr/>
                    <a:lstStyle/>
                    <a:p>
                      <a:r>
                        <a:rPr lang="en-US" dirty="0" smtClean="0"/>
                        <a:t>11</a:t>
                      </a:r>
                      <a:endParaRPr lang="en-US" dirty="0"/>
                    </a:p>
                  </a:txBody>
                  <a:tcPr/>
                </a:tc>
                <a:tc>
                  <a:txBody>
                    <a:bodyPr/>
                    <a:lstStyle/>
                    <a:p>
                      <a:r>
                        <a:rPr lang="en-US" dirty="0" smtClean="0"/>
                        <a:t>Authentication</a:t>
                      </a:r>
                      <a:endParaRPr lang="en-US" dirty="0"/>
                    </a:p>
                  </a:txBody>
                  <a:tcPr/>
                </a:tc>
              </a:tr>
              <a:tr h="370840">
                <a:tc>
                  <a:txBody>
                    <a:bodyPr/>
                    <a:lstStyle/>
                    <a:p>
                      <a:r>
                        <a:rPr lang="en-US" dirty="0" smtClean="0"/>
                        <a:t>0</a:t>
                      </a:r>
                      <a:endParaRPr lang="en-US" dirty="0"/>
                    </a:p>
                  </a:txBody>
                  <a:tcPr/>
                </a:tc>
                <a:tc>
                  <a:txBody>
                    <a:bodyPr/>
                    <a:lstStyle/>
                    <a:p>
                      <a:r>
                        <a:rPr lang="en-US" dirty="0" smtClean="0"/>
                        <a:t>12</a:t>
                      </a:r>
                      <a:endParaRPr lang="en-US" dirty="0"/>
                    </a:p>
                  </a:txBody>
                  <a:tcPr/>
                </a:tc>
                <a:tc>
                  <a:txBody>
                    <a:bodyPr/>
                    <a:lstStyle/>
                    <a:p>
                      <a:r>
                        <a:rPr lang="en-US" dirty="0" err="1" smtClean="0"/>
                        <a:t>Deauthentication</a:t>
                      </a:r>
                      <a:endParaRPr lang="en-US" dirty="0"/>
                    </a:p>
                  </a:txBody>
                  <a:tcPr/>
                </a:tc>
              </a:tr>
              <a:tr h="370840">
                <a:tc>
                  <a:txBody>
                    <a:bodyPr/>
                    <a:lstStyle/>
                    <a:p>
                      <a:r>
                        <a:rPr lang="en-US" b="0" dirty="0" smtClean="0"/>
                        <a:t>0</a:t>
                      </a:r>
                      <a:endParaRPr lang="en-US" b="0" dirty="0"/>
                    </a:p>
                  </a:txBody>
                  <a:tcPr/>
                </a:tc>
                <a:tc>
                  <a:txBody>
                    <a:bodyPr/>
                    <a:lstStyle/>
                    <a:p>
                      <a:r>
                        <a:rPr lang="en-US" b="0" dirty="0" smtClean="0"/>
                        <a:t>13</a:t>
                      </a:r>
                      <a:endParaRPr lang="en-US" b="0" dirty="0"/>
                    </a:p>
                  </a:txBody>
                  <a:tcPr/>
                </a:tc>
                <a:tc>
                  <a:txBody>
                    <a:bodyPr/>
                    <a:lstStyle/>
                    <a:p>
                      <a:r>
                        <a:rPr lang="en-US" dirty="0" smtClean="0"/>
                        <a:t>Action</a:t>
                      </a:r>
                      <a:endParaRPr lang="en-US" dirty="0"/>
                    </a:p>
                  </a:txBody>
                  <a:tcPr/>
                </a:tc>
              </a:tr>
              <a:tr h="370840">
                <a:tc>
                  <a:txBody>
                    <a:bodyPr/>
                    <a:lstStyle/>
                    <a:p>
                      <a:r>
                        <a:rPr lang="en-US" b="0" dirty="0" smtClean="0"/>
                        <a:t>0</a:t>
                      </a:r>
                      <a:endParaRPr lang="en-US" b="0" dirty="0"/>
                    </a:p>
                  </a:txBody>
                  <a:tcPr/>
                </a:tc>
                <a:tc>
                  <a:txBody>
                    <a:bodyPr/>
                    <a:lstStyle/>
                    <a:p>
                      <a:r>
                        <a:rPr lang="en-US" b="0" dirty="0" smtClean="0"/>
                        <a:t>14</a:t>
                      </a:r>
                    </a:p>
                  </a:txBody>
                  <a:tcPr/>
                </a:tc>
                <a:tc>
                  <a:txBody>
                    <a:bodyPr/>
                    <a:lstStyle/>
                    <a:p>
                      <a:r>
                        <a:rPr lang="en-US" dirty="0" smtClean="0"/>
                        <a:t>Action No ACK</a:t>
                      </a:r>
                      <a:endParaRPr lang="en-US" dirty="0"/>
                    </a:p>
                  </a:txBody>
                  <a:tcPr/>
                </a:tc>
              </a:tr>
              <a:tr h="370840">
                <a:tc>
                  <a:txBody>
                    <a:bodyPr/>
                    <a:lstStyle/>
                    <a:p>
                      <a:r>
                        <a:rPr lang="en-US" b="0" dirty="0" smtClean="0"/>
                        <a:t>0</a:t>
                      </a:r>
                      <a:endParaRPr lang="en-US" b="0" dirty="0"/>
                    </a:p>
                  </a:txBody>
                  <a:tcPr/>
                </a:tc>
                <a:tc>
                  <a:txBody>
                    <a:bodyPr/>
                    <a:lstStyle/>
                    <a:p>
                      <a:r>
                        <a:rPr lang="en-US" b="0" dirty="0" smtClean="0"/>
                        <a:t>15</a:t>
                      </a:r>
                    </a:p>
                  </a:txBody>
                  <a:tcPr/>
                </a:tc>
                <a:tc>
                  <a:txBody>
                    <a:bodyPr/>
                    <a:lstStyle/>
                    <a:p>
                      <a:r>
                        <a:rPr lang="en-US" b="1" dirty="0" smtClean="0"/>
                        <a:t>Reserved</a:t>
                      </a:r>
                      <a:endParaRPr lang="en-US" b="1" dirty="0"/>
                    </a:p>
                  </a:txBody>
                  <a:tcPr/>
                </a:tc>
              </a:tr>
            </a:tbl>
          </a:graphicData>
        </a:graphic>
      </p:graphicFrame>
    </p:spTree>
    <p:extLst>
      <p:ext uri="{BB962C8B-B14F-4D97-AF65-F5344CB8AC3E}">
        <p14:creationId xmlns:p14="http://schemas.microsoft.com/office/powerpoint/2010/main" val="4077891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Control Frames</a:t>
            </a:r>
          </a:p>
        </p:txBody>
      </p:sp>
      <p:graphicFrame>
        <p:nvGraphicFramePr>
          <p:cNvPr id="4" name="Table 3"/>
          <p:cNvGraphicFramePr>
            <a:graphicFrameLocks noGrp="1"/>
          </p:cNvGraphicFramePr>
          <p:nvPr>
            <p:extLst>
              <p:ext uri="{D42A27DB-BD31-4B8C-83A1-F6EECF244321}">
                <p14:modId xmlns:p14="http://schemas.microsoft.com/office/powerpoint/2010/main" val="3920841182"/>
              </p:ext>
            </p:extLst>
          </p:nvPr>
        </p:nvGraphicFramePr>
        <p:xfrm>
          <a:off x="2512123" y="1857957"/>
          <a:ext cx="7149549" cy="4079240"/>
        </p:xfrm>
        <a:graphic>
          <a:graphicData uri="http://schemas.openxmlformats.org/drawingml/2006/table">
            <a:tbl>
              <a:tblPr firstRow="1" bandRow="1">
                <a:tableStyleId>{5C22544A-7EE6-4342-B048-85BDC9FD1C3A}</a:tableStyleId>
              </a:tblPr>
              <a:tblGrid>
                <a:gridCol w="2383183"/>
                <a:gridCol w="2383183"/>
                <a:gridCol w="2383183"/>
              </a:tblGrid>
              <a:tr h="370840">
                <a:tc>
                  <a:txBody>
                    <a:bodyPr/>
                    <a:lstStyle/>
                    <a:p>
                      <a:r>
                        <a:rPr lang="en-US" dirty="0" smtClean="0"/>
                        <a:t>Type</a:t>
                      </a:r>
                      <a:endParaRPr lang="en-US" dirty="0"/>
                    </a:p>
                  </a:txBody>
                  <a:tcPr/>
                </a:tc>
                <a:tc>
                  <a:txBody>
                    <a:bodyPr/>
                    <a:lstStyle/>
                    <a:p>
                      <a:r>
                        <a:rPr lang="en-US" dirty="0" smtClean="0"/>
                        <a:t>Subtype</a:t>
                      </a:r>
                      <a:endParaRPr lang="en-US" dirty="0"/>
                    </a:p>
                  </a:txBody>
                  <a:tcPr/>
                </a:tc>
                <a:tc>
                  <a:txBody>
                    <a:bodyPr/>
                    <a:lstStyle/>
                    <a:p>
                      <a:r>
                        <a:rPr lang="en-US" dirty="0" smtClean="0"/>
                        <a:t>Meaning</a:t>
                      </a:r>
                      <a:endParaRPr lang="en-US" dirty="0"/>
                    </a:p>
                  </a:txBody>
                  <a:tcPr/>
                </a:tc>
              </a:tr>
              <a:tr h="370840">
                <a:tc>
                  <a:txBody>
                    <a:bodyPr/>
                    <a:lstStyle/>
                    <a:p>
                      <a:r>
                        <a:rPr lang="en-US" dirty="0" smtClean="0"/>
                        <a:t>1</a:t>
                      </a:r>
                      <a:endParaRPr lang="en-US" dirty="0"/>
                    </a:p>
                  </a:txBody>
                  <a:tcPr/>
                </a:tc>
                <a:tc>
                  <a:txBody>
                    <a:bodyPr/>
                    <a:lstStyle/>
                    <a:p>
                      <a:r>
                        <a:rPr lang="en-US" dirty="0" smtClean="0"/>
                        <a:t>0-6</a:t>
                      </a:r>
                      <a:endParaRPr lang="en-US" dirty="0"/>
                    </a:p>
                  </a:txBody>
                  <a:tcPr/>
                </a:tc>
                <a:tc>
                  <a:txBody>
                    <a:bodyPr/>
                    <a:lstStyle/>
                    <a:p>
                      <a:r>
                        <a:rPr lang="en-US" dirty="0" smtClean="0"/>
                        <a:t>Reserved</a:t>
                      </a:r>
                      <a:endParaRPr lang="en-US" dirty="0"/>
                    </a:p>
                  </a:txBody>
                  <a:tcPr/>
                </a:tc>
              </a:tr>
              <a:tr h="370840">
                <a:tc>
                  <a:txBody>
                    <a:bodyPr/>
                    <a:lstStyle/>
                    <a:p>
                      <a:r>
                        <a:rPr lang="en-US" dirty="0" smtClean="0"/>
                        <a:t>1</a:t>
                      </a:r>
                      <a:endParaRPr lang="en-US" dirty="0"/>
                    </a:p>
                  </a:txBody>
                  <a:tcPr/>
                </a:tc>
                <a:tc>
                  <a:txBody>
                    <a:bodyPr/>
                    <a:lstStyle/>
                    <a:p>
                      <a:r>
                        <a:rPr lang="en-US" dirty="0" smtClean="0"/>
                        <a:t>7</a:t>
                      </a:r>
                      <a:endParaRPr lang="en-US" dirty="0"/>
                    </a:p>
                  </a:txBody>
                  <a:tcPr/>
                </a:tc>
                <a:tc>
                  <a:txBody>
                    <a:bodyPr/>
                    <a:lstStyle/>
                    <a:p>
                      <a:r>
                        <a:rPr lang="en-US" dirty="0" smtClean="0"/>
                        <a:t>Control Wrapper</a:t>
                      </a:r>
                      <a:endParaRPr lang="en-US" dirty="0"/>
                    </a:p>
                  </a:txBody>
                  <a:tcPr/>
                </a:tc>
              </a:tr>
              <a:tr h="370840">
                <a:tc>
                  <a:txBody>
                    <a:bodyPr/>
                    <a:lstStyle/>
                    <a:p>
                      <a:r>
                        <a:rPr lang="en-US" dirty="0" smtClean="0"/>
                        <a:t>1</a:t>
                      </a:r>
                      <a:endParaRPr lang="en-US" dirty="0"/>
                    </a:p>
                  </a:txBody>
                  <a:tcPr/>
                </a:tc>
                <a:tc>
                  <a:txBody>
                    <a:bodyPr/>
                    <a:lstStyle/>
                    <a:p>
                      <a:r>
                        <a:rPr lang="en-US" dirty="0" smtClean="0"/>
                        <a:t>8</a:t>
                      </a:r>
                      <a:endParaRPr lang="en-US" dirty="0"/>
                    </a:p>
                  </a:txBody>
                  <a:tcPr/>
                </a:tc>
                <a:tc>
                  <a:txBody>
                    <a:bodyPr/>
                    <a:lstStyle/>
                    <a:p>
                      <a:r>
                        <a:rPr lang="en-US" dirty="0" smtClean="0"/>
                        <a:t>Block ACK request</a:t>
                      </a:r>
                      <a:endParaRPr lang="en-US" dirty="0"/>
                    </a:p>
                  </a:txBody>
                  <a:tcPr/>
                </a:tc>
              </a:tr>
              <a:tr h="370840">
                <a:tc>
                  <a:txBody>
                    <a:bodyPr/>
                    <a:lstStyle/>
                    <a:p>
                      <a:r>
                        <a:rPr lang="en-US" dirty="0" smtClean="0"/>
                        <a:t>1</a:t>
                      </a:r>
                      <a:endParaRPr lang="en-US" dirty="0"/>
                    </a:p>
                  </a:txBody>
                  <a:tcPr/>
                </a:tc>
                <a:tc>
                  <a:txBody>
                    <a:bodyPr/>
                    <a:lstStyle/>
                    <a:p>
                      <a:r>
                        <a:rPr lang="en-US" dirty="0" smtClean="0"/>
                        <a:t>9</a:t>
                      </a:r>
                      <a:endParaRPr lang="en-US" dirty="0"/>
                    </a:p>
                  </a:txBody>
                  <a:tcPr/>
                </a:tc>
                <a:tc>
                  <a:txBody>
                    <a:bodyPr/>
                    <a:lstStyle/>
                    <a:p>
                      <a:r>
                        <a:rPr lang="en-US" dirty="0" smtClean="0"/>
                        <a:t>Block ACK</a:t>
                      </a:r>
                      <a:endParaRPr lang="en-US" dirty="0"/>
                    </a:p>
                  </a:txBody>
                  <a:tcPr/>
                </a:tc>
              </a:tr>
              <a:tr h="370840">
                <a:tc>
                  <a:txBody>
                    <a:bodyPr/>
                    <a:lstStyle/>
                    <a:p>
                      <a:r>
                        <a:rPr lang="en-US" dirty="0" smtClean="0"/>
                        <a:t>1</a:t>
                      </a:r>
                      <a:endParaRPr lang="en-US" dirty="0"/>
                    </a:p>
                  </a:txBody>
                  <a:tcPr/>
                </a:tc>
                <a:tc>
                  <a:txBody>
                    <a:bodyPr/>
                    <a:lstStyle/>
                    <a:p>
                      <a:r>
                        <a:rPr lang="en-US" dirty="0" smtClean="0"/>
                        <a:t>10</a:t>
                      </a:r>
                      <a:endParaRPr lang="en-US" dirty="0"/>
                    </a:p>
                  </a:txBody>
                  <a:tcPr/>
                </a:tc>
                <a:tc>
                  <a:txBody>
                    <a:bodyPr/>
                    <a:lstStyle/>
                    <a:p>
                      <a:r>
                        <a:rPr lang="en-US" dirty="0" smtClean="0"/>
                        <a:t>PS Poll</a:t>
                      </a:r>
                      <a:endParaRPr lang="en-US" dirty="0"/>
                    </a:p>
                  </a:txBody>
                  <a:tcPr/>
                </a:tc>
              </a:tr>
              <a:tr h="370840">
                <a:tc>
                  <a:txBody>
                    <a:bodyPr/>
                    <a:lstStyle/>
                    <a:p>
                      <a:r>
                        <a:rPr lang="en-US" b="1" dirty="0" smtClean="0"/>
                        <a:t>1</a:t>
                      </a:r>
                      <a:endParaRPr lang="en-US" b="1" dirty="0"/>
                    </a:p>
                  </a:txBody>
                  <a:tcPr/>
                </a:tc>
                <a:tc>
                  <a:txBody>
                    <a:bodyPr/>
                    <a:lstStyle/>
                    <a:p>
                      <a:r>
                        <a:rPr lang="en-US" b="1" dirty="0" smtClean="0"/>
                        <a:t>11</a:t>
                      </a:r>
                      <a:endParaRPr lang="en-US" b="1" dirty="0"/>
                    </a:p>
                  </a:txBody>
                  <a:tcPr/>
                </a:tc>
                <a:tc>
                  <a:txBody>
                    <a:bodyPr/>
                    <a:lstStyle/>
                    <a:p>
                      <a:r>
                        <a:rPr lang="en-US" b="1" dirty="0" smtClean="0"/>
                        <a:t>RTS</a:t>
                      </a:r>
                      <a:endParaRPr lang="en-US" b="1" dirty="0"/>
                    </a:p>
                  </a:txBody>
                  <a:tcPr/>
                </a:tc>
              </a:tr>
              <a:tr h="370840">
                <a:tc>
                  <a:txBody>
                    <a:bodyPr/>
                    <a:lstStyle/>
                    <a:p>
                      <a:r>
                        <a:rPr lang="en-US" b="1" dirty="0" smtClean="0"/>
                        <a:t>1</a:t>
                      </a:r>
                      <a:endParaRPr lang="en-US" b="1" dirty="0"/>
                    </a:p>
                  </a:txBody>
                  <a:tcPr/>
                </a:tc>
                <a:tc>
                  <a:txBody>
                    <a:bodyPr/>
                    <a:lstStyle/>
                    <a:p>
                      <a:r>
                        <a:rPr lang="en-US" b="1" dirty="0" smtClean="0"/>
                        <a:t>12</a:t>
                      </a:r>
                      <a:endParaRPr lang="en-US" b="1" dirty="0"/>
                    </a:p>
                  </a:txBody>
                  <a:tcPr/>
                </a:tc>
                <a:tc>
                  <a:txBody>
                    <a:bodyPr/>
                    <a:lstStyle/>
                    <a:p>
                      <a:r>
                        <a:rPr lang="en-US" b="1" dirty="0" smtClean="0"/>
                        <a:t>CTS</a:t>
                      </a:r>
                      <a:endParaRPr lang="en-US" b="1" dirty="0"/>
                    </a:p>
                  </a:txBody>
                  <a:tcPr/>
                </a:tc>
              </a:tr>
              <a:tr h="370840">
                <a:tc>
                  <a:txBody>
                    <a:bodyPr/>
                    <a:lstStyle/>
                    <a:p>
                      <a:r>
                        <a:rPr lang="en-US" b="1" dirty="0" smtClean="0"/>
                        <a:t>1</a:t>
                      </a:r>
                      <a:endParaRPr lang="en-US" b="1" dirty="0"/>
                    </a:p>
                  </a:txBody>
                  <a:tcPr/>
                </a:tc>
                <a:tc>
                  <a:txBody>
                    <a:bodyPr/>
                    <a:lstStyle/>
                    <a:p>
                      <a:r>
                        <a:rPr lang="en-US" b="1" dirty="0" smtClean="0"/>
                        <a:t>13</a:t>
                      </a:r>
                      <a:endParaRPr lang="en-US" b="1" dirty="0"/>
                    </a:p>
                  </a:txBody>
                  <a:tcPr/>
                </a:tc>
                <a:tc>
                  <a:txBody>
                    <a:bodyPr/>
                    <a:lstStyle/>
                    <a:p>
                      <a:r>
                        <a:rPr lang="en-US" b="1" dirty="0" smtClean="0"/>
                        <a:t>ACK</a:t>
                      </a:r>
                      <a:endParaRPr lang="en-US" b="1" dirty="0"/>
                    </a:p>
                  </a:txBody>
                  <a:tcPr/>
                </a:tc>
              </a:tr>
              <a:tr h="370840">
                <a:tc>
                  <a:txBody>
                    <a:bodyPr/>
                    <a:lstStyle/>
                    <a:p>
                      <a:r>
                        <a:rPr lang="en-US" dirty="0" smtClean="0"/>
                        <a:t>1</a:t>
                      </a:r>
                      <a:endParaRPr lang="en-US" dirty="0"/>
                    </a:p>
                  </a:txBody>
                  <a:tcPr/>
                </a:tc>
                <a:tc>
                  <a:txBody>
                    <a:bodyPr/>
                    <a:lstStyle/>
                    <a:p>
                      <a:r>
                        <a:rPr lang="en-US" dirty="0" smtClean="0"/>
                        <a:t>14</a:t>
                      </a:r>
                      <a:endParaRPr lang="en-US" dirty="0"/>
                    </a:p>
                  </a:txBody>
                  <a:tcPr/>
                </a:tc>
                <a:tc>
                  <a:txBody>
                    <a:bodyPr/>
                    <a:lstStyle/>
                    <a:p>
                      <a:r>
                        <a:rPr lang="en-US" dirty="0" smtClean="0"/>
                        <a:t>CF End</a:t>
                      </a:r>
                      <a:endParaRPr lang="en-US" dirty="0"/>
                    </a:p>
                  </a:txBody>
                  <a:tcPr/>
                </a:tc>
              </a:tr>
              <a:tr h="370840">
                <a:tc>
                  <a:txBody>
                    <a:bodyPr/>
                    <a:lstStyle/>
                    <a:p>
                      <a:r>
                        <a:rPr lang="en-US" dirty="0" smtClean="0"/>
                        <a:t>1</a:t>
                      </a:r>
                      <a:endParaRPr lang="en-US" dirty="0"/>
                    </a:p>
                  </a:txBody>
                  <a:tcPr/>
                </a:tc>
                <a:tc>
                  <a:txBody>
                    <a:bodyPr/>
                    <a:lstStyle/>
                    <a:p>
                      <a:r>
                        <a:rPr lang="en-US" dirty="0" smtClean="0"/>
                        <a:t>15</a:t>
                      </a:r>
                      <a:endParaRPr lang="en-US" dirty="0"/>
                    </a:p>
                  </a:txBody>
                  <a:tcPr/>
                </a:tc>
                <a:tc>
                  <a:txBody>
                    <a:bodyPr/>
                    <a:lstStyle/>
                    <a:p>
                      <a:r>
                        <a:rPr lang="en-US" dirty="0" smtClean="0"/>
                        <a:t>CF End + CF ACK</a:t>
                      </a:r>
                      <a:endParaRPr lang="en-US" dirty="0"/>
                    </a:p>
                  </a:txBody>
                  <a:tcPr/>
                </a:tc>
              </a:tr>
            </a:tbl>
          </a:graphicData>
        </a:graphic>
      </p:graphicFrame>
    </p:spTree>
    <p:extLst>
      <p:ext uri="{BB962C8B-B14F-4D97-AF65-F5344CB8AC3E}">
        <p14:creationId xmlns:p14="http://schemas.microsoft.com/office/powerpoint/2010/main" val="7197689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Frames</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1052582615"/>
              </p:ext>
            </p:extLst>
          </p:nvPr>
        </p:nvGraphicFramePr>
        <p:xfrm>
          <a:off x="2147152" y="1873819"/>
          <a:ext cx="8079081" cy="3337560"/>
        </p:xfrm>
        <a:graphic>
          <a:graphicData uri="http://schemas.openxmlformats.org/drawingml/2006/table">
            <a:tbl>
              <a:tblPr firstRow="1" bandRow="1">
                <a:tableStyleId>{5C22544A-7EE6-4342-B048-85BDC9FD1C3A}</a:tableStyleId>
              </a:tblPr>
              <a:tblGrid>
                <a:gridCol w="2693027"/>
                <a:gridCol w="2693027"/>
                <a:gridCol w="2693027"/>
              </a:tblGrid>
              <a:tr h="370840">
                <a:tc>
                  <a:txBody>
                    <a:bodyPr/>
                    <a:lstStyle/>
                    <a:p>
                      <a:r>
                        <a:rPr lang="en-US" dirty="0" smtClean="0"/>
                        <a:t>Type</a:t>
                      </a:r>
                      <a:endParaRPr lang="en-US" dirty="0"/>
                    </a:p>
                  </a:txBody>
                  <a:tcPr/>
                </a:tc>
                <a:tc>
                  <a:txBody>
                    <a:bodyPr/>
                    <a:lstStyle/>
                    <a:p>
                      <a:r>
                        <a:rPr lang="en-US" dirty="0" smtClean="0"/>
                        <a:t>Subtype</a:t>
                      </a:r>
                      <a:endParaRPr lang="en-US" dirty="0"/>
                    </a:p>
                  </a:txBody>
                  <a:tcPr/>
                </a:tc>
                <a:tc>
                  <a:txBody>
                    <a:bodyPr/>
                    <a:lstStyle/>
                    <a:p>
                      <a:r>
                        <a:rPr lang="en-US" dirty="0" smtClean="0"/>
                        <a:t>Meaning</a:t>
                      </a:r>
                      <a:endParaRPr lang="en-US" dirty="0"/>
                    </a:p>
                  </a:txBody>
                  <a:tcPr/>
                </a:tc>
              </a:tr>
              <a:tr h="370840">
                <a:tc>
                  <a:txBody>
                    <a:bodyPr/>
                    <a:lstStyle/>
                    <a:p>
                      <a:r>
                        <a:rPr lang="en-US" b="1" dirty="0" smtClean="0"/>
                        <a:t>2</a:t>
                      </a:r>
                      <a:endParaRPr lang="en-US" b="1" dirty="0"/>
                    </a:p>
                  </a:txBody>
                  <a:tcPr/>
                </a:tc>
                <a:tc>
                  <a:txBody>
                    <a:bodyPr/>
                    <a:lstStyle/>
                    <a:p>
                      <a:r>
                        <a:rPr lang="en-US" b="1" dirty="0" smtClean="0"/>
                        <a:t>0</a:t>
                      </a:r>
                      <a:endParaRPr lang="en-US" b="1" dirty="0"/>
                    </a:p>
                  </a:txBody>
                  <a:tcPr/>
                </a:tc>
                <a:tc>
                  <a:txBody>
                    <a:bodyPr/>
                    <a:lstStyle/>
                    <a:p>
                      <a:r>
                        <a:rPr lang="en-US" b="1" dirty="0" smtClean="0"/>
                        <a:t>Data</a:t>
                      </a:r>
                      <a:endParaRPr lang="en-US" b="1" dirty="0"/>
                    </a:p>
                  </a:txBody>
                  <a:tcPr/>
                </a:tc>
              </a:tr>
              <a:tr h="370840">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Data + CF ACK</a:t>
                      </a:r>
                      <a:endParaRPr lang="en-US" dirty="0"/>
                    </a:p>
                  </a:txBody>
                  <a:tcPr/>
                </a:tc>
              </a:tr>
              <a:tr h="370840">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Data + CF Poll</a:t>
                      </a:r>
                    </a:p>
                  </a:txBody>
                  <a:tcPr/>
                </a:tc>
              </a:tr>
              <a:tr h="370840">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Data + CF ACK + CF Poll</a:t>
                      </a:r>
                      <a:endParaRPr lang="en-US" dirty="0"/>
                    </a:p>
                  </a:txBody>
                  <a:tcPr/>
                </a:tc>
              </a:tr>
              <a:tr h="370840">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b="1" dirty="0" smtClean="0"/>
                        <a:t>Null Function (no data)</a:t>
                      </a:r>
                      <a:endParaRPr lang="en-US" b="1" dirty="0"/>
                    </a:p>
                  </a:txBody>
                  <a:tcPr/>
                </a:tc>
              </a:tr>
              <a:tr h="370840">
                <a:tc>
                  <a:txBody>
                    <a:bodyPr/>
                    <a:lstStyle/>
                    <a:p>
                      <a:r>
                        <a:rPr lang="en-US" b="0" dirty="0" smtClean="0"/>
                        <a:t>2</a:t>
                      </a:r>
                      <a:endParaRPr lang="en-US" b="0" dirty="0"/>
                    </a:p>
                  </a:txBody>
                  <a:tcPr/>
                </a:tc>
                <a:tc>
                  <a:txBody>
                    <a:bodyPr/>
                    <a:lstStyle/>
                    <a:p>
                      <a:r>
                        <a:rPr lang="en-US" b="0" dirty="0" smtClean="0"/>
                        <a:t>5</a:t>
                      </a:r>
                      <a:endParaRPr lang="en-US" b="0" dirty="0"/>
                    </a:p>
                  </a:txBody>
                  <a:tcPr/>
                </a:tc>
                <a:tc>
                  <a:txBody>
                    <a:bodyPr/>
                    <a:lstStyle/>
                    <a:p>
                      <a:r>
                        <a:rPr lang="en-US" dirty="0" smtClean="0"/>
                        <a:t>CF ACK (no data)</a:t>
                      </a:r>
                      <a:endParaRPr lang="en-US" dirty="0"/>
                    </a:p>
                  </a:txBody>
                  <a:tcPr/>
                </a:tc>
              </a:tr>
              <a:tr h="370840">
                <a:tc>
                  <a:txBody>
                    <a:bodyPr/>
                    <a:lstStyle/>
                    <a:p>
                      <a:r>
                        <a:rPr lang="en-US" b="0" dirty="0" smtClean="0"/>
                        <a:t>2</a:t>
                      </a:r>
                      <a:endParaRPr lang="en-US" b="0" dirty="0"/>
                    </a:p>
                  </a:txBody>
                  <a:tcPr/>
                </a:tc>
                <a:tc>
                  <a:txBody>
                    <a:bodyPr/>
                    <a:lstStyle/>
                    <a:p>
                      <a:r>
                        <a:rPr lang="en-US" b="0" dirty="0" smtClean="0"/>
                        <a:t>6</a:t>
                      </a:r>
                    </a:p>
                  </a:txBody>
                  <a:tcPr/>
                </a:tc>
                <a:tc>
                  <a:txBody>
                    <a:bodyPr/>
                    <a:lstStyle/>
                    <a:p>
                      <a:r>
                        <a:rPr lang="en-US" dirty="0" smtClean="0"/>
                        <a:t>CF Poll (no data)</a:t>
                      </a:r>
                      <a:endParaRPr lang="en-US" dirty="0"/>
                    </a:p>
                  </a:txBody>
                  <a:tcPr/>
                </a:tc>
              </a:tr>
              <a:tr h="370840">
                <a:tc>
                  <a:txBody>
                    <a:bodyPr/>
                    <a:lstStyle/>
                    <a:p>
                      <a:r>
                        <a:rPr lang="en-US" b="0" dirty="0" smtClean="0"/>
                        <a:t>2</a:t>
                      </a:r>
                      <a:endParaRPr lang="en-US" b="0" dirty="0"/>
                    </a:p>
                  </a:txBody>
                  <a:tcPr/>
                </a:tc>
                <a:tc>
                  <a:txBody>
                    <a:bodyPr/>
                    <a:lstStyle/>
                    <a:p>
                      <a:r>
                        <a:rPr lang="en-US" b="0" dirty="0" smtClean="0"/>
                        <a:t>7</a:t>
                      </a:r>
                    </a:p>
                  </a:txBody>
                  <a:tcPr/>
                </a:tc>
                <a:tc>
                  <a:txBody>
                    <a:bodyPr/>
                    <a:lstStyle/>
                    <a:p>
                      <a:r>
                        <a:rPr lang="en-US" dirty="0" smtClean="0"/>
                        <a:t>CF ACK</a:t>
                      </a:r>
                      <a:r>
                        <a:rPr lang="en-US" baseline="0" dirty="0" smtClean="0"/>
                        <a:t> + CF Poll (no data)</a:t>
                      </a:r>
                      <a:endParaRPr lang="en-US" dirty="0"/>
                    </a:p>
                  </a:txBody>
                  <a:tcPr/>
                </a:tc>
              </a:tr>
            </a:tbl>
          </a:graphicData>
        </a:graphic>
      </p:graphicFrame>
    </p:spTree>
    <p:extLst>
      <p:ext uri="{BB962C8B-B14F-4D97-AF65-F5344CB8AC3E}">
        <p14:creationId xmlns:p14="http://schemas.microsoft.com/office/powerpoint/2010/main" val="40580333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Frames (2)</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3052023465"/>
              </p:ext>
            </p:extLst>
          </p:nvPr>
        </p:nvGraphicFramePr>
        <p:xfrm>
          <a:off x="1882892" y="1825625"/>
          <a:ext cx="8549628" cy="3337560"/>
        </p:xfrm>
        <a:graphic>
          <a:graphicData uri="http://schemas.openxmlformats.org/drawingml/2006/table">
            <a:tbl>
              <a:tblPr firstRow="1" bandRow="1">
                <a:tableStyleId>{5C22544A-7EE6-4342-B048-85BDC9FD1C3A}</a:tableStyleId>
              </a:tblPr>
              <a:tblGrid>
                <a:gridCol w="2849876"/>
                <a:gridCol w="2849876"/>
                <a:gridCol w="2849876"/>
              </a:tblGrid>
              <a:tr h="370840">
                <a:tc>
                  <a:txBody>
                    <a:bodyPr/>
                    <a:lstStyle/>
                    <a:p>
                      <a:r>
                        <a:rPr lang="en-US" dirty="0" smtClean="0"/>
                        <a:t>Type</a:t>
                      </a:r>
                      <a:endParaRPr lang="en-US" dirty="0"/>
                    </a:p>
                  </a:txBody>
                  <a:tcPr/>
                </a:tc>
                <a:tc>
                  <a:txBody>
                    <a:bodyPr/>
                    <a:lstStyle/>
                    <a:p>
                      <a:r>
                        <a:rPr lang="en-US" dirty="0" smtClean="0"/>
                        <a:t>Subtype</a:t>
                      </a:r>
                      <a:endParaRPr lang="en-US" dirty="0"/>
                    </a:p>
                  </a:txBody>
                  <a:tcPr/>
                </a:tc>
                <a:tc>
                  <a:txBody>
                    <a:bodyPr/>
                    <a:lstStyle/>
                    <a:p>
                      <a:r>
                        <a:rPr lang="en-US" dirty="0" smtClean="0"/>
                        <a:t>Meaning</a:t>
                      </a:r>
                      <a:endParaRPr lang="en-US" dirty="0"/>
                    </a:p>
                  </a:txBody>
                  <a:tcPr/>
                </a:tc>
              </a:tr>
              <a:tr h="370840">
                <a:tc>
                  <a:txBody>
                    <a:bodyPr/>
                    <a:lstStyle/>
                    <a:p>
                      <a:r>
                        <a:rPr lang="en-US" dirty="0" smtClean="0"/>
                        <a:t>2</a:t>
                      </a:r>
                      <a:endParaRPr lang="en-US" dirty="0"/>
                    </a:p>
                  </a:txBody>
                  <a:tcPr/>
                </a:tc>
                <a:tc>
                  <a:txBody>
                    <a:bodyPr/>
                    <a:lstStyle/>
                    <a:p>
                      <a:r>
                        <a:rPr lang="en-US" dirty="0" smtClean="0"/>
                        <a:t>8</a:t>
                      </a:r>
                      <a:endParaRPr lang="en-US" dirty="0"/>
                    </a:p>
                  </a:txBody>
                  <a:tcPr/>
                </a:tc>
                <a:tc>
                  <a:txBody>
                    <a:bodyPr/>
                    <a:lstStyle/>
                    <a:p>
                      <a:r>
                        <a:rPr lang="en-US" b="1" dirty="0" err="1" smtClean="0"/>
                        <a:t>QoS</a:t>
                      </a:r>
                      <a:r>
                        <a:rPr lang="en-US" b="1" dirty="0" smtClean="0"/>
                        <a:t> data</a:t>
                      </a:r>
                      <a:endParaRPr lang="en-US" b="1" dirty="0"/>
                    </a:p>
                  </a:txBody>
                  <a:tcPr/>
                </a:tc>
              </a:tr>
              <a:tr h="370840">
                <a:tc>
                  <a:txBody>
                    <a:bodyPr/>
                    <a:lstStyle/>
                    <a:p>
                      <a:r>
                        <a:rPr lang="en-US" dirty="0" smtClean="0"/>
                        <a:t>2</a:t>
                      </a:r>
                      <a:endParaRPr lang="en-US" dirty="0"/>
                    </a:p>
                  </a:txBody>
                  <a:tcPr/>
                </a:tc>
                <a:tc>
                  <a:txBody>
                    <a:bodyPr/>
                    <a:lstStyle/>
                    <a:p>
                      <a:r>
                        <a:rPr lang="en-US" dirty="0" smtClean="0"/>
                        <a:t>9</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QoS</a:t>
                      </a:r>
                      <a:r>
                        <a:rPr lang="en-US" dirty="0" smtClean="0"/>
                        <a:t> data</a:t>
                      </a:r>
                      <a:r>
                        <a:rPr lang="en-US" baseline="0" dirty="0" smtClean="0"/>
                        <a:t> + CF ACK</a:t>
                      </a:r>
                      <a:endParaRPr lang="en-US" dirty="0" smtClean="0"/>
                    </a:p>
                  </a:txBody>
                  <a:tcPr/>
                </a:tc>
              </a:tr>
              <a:tr h="370840">
                <a:tc>
                  <a:txBody>
                    <a:bodyPr/>
                    <a:lstStyle/>
                    <a:p>
                      <a:r>
                        <a:rPr lang="en-US" dirty="0" smtClean="0"/>
                        <a:t>2</a:t>
                      </a:r>
                      <a:endParaRPr lang="en-US" dirty="0"/>
                    </a:p>
                  </a:txBody>
                  <a:tcPr/>
                </a:tc>
                <a:tc>
                  <a:txBody>
                    <a:bodyPr/>
                    <a:lstStyle/>
                    <a:p>
                      <a:r>
                        <a:rPr lang="en-US" dirty="0" smtClean="0"/>
                        <a:t>10</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QoS</a:t>
                      </a:r>
                      <a:r>
                        <a:rPr lang="en-US" dirty="0" smtClean="0"/>
                        <a:t> data</a:t>
                      </a:r>
                      <a:r>
                        <a:rPr lang="en-US" baseline="0" dirty="0" smtClean="0"/>
                        <a:t> + CF Poll</a:t>
                      </a:r>
                      <a:endParaRPr lang="en-US" dirty="0" smtClean="0"/>
                    </a:p>
                  </a:txBody>
                  <a:tcPr/>
                </a:tc>
              </a:tr>
              <a:tr h="370840">
                <a:tc>
                  <a:txBody>
                    <a:bodyPr/>
                    <a:lstStyle/>
                    <a:p>
                      <a:r>
                        <a:rPr lang="en-US" dirty="0" smtClean="0"/>
                        <a:t>2</a:t>
                      </a:r>
                      <a:endParaRPr lang="en-US" dirty="0"/>
                    </a:p>
                  </a:txBody>
                  <a:tcPr/>
                </a:tc>
                <a:tc>
                  <a:txBody>
                    <a:bodyPr/>
                    <a:lstStyle/>
                    <a:p>
                      <a:r>
                        <a:rPr lang="en-US" dirty="0" smtClean="0"/>
                        <a:t>11</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QoS</a:t>
                      </a:r>
                      <a:r>
                        <a:rPr lang="en-US" dirty="0" smtClean="0"/>
                        <a:t> data</a:t>
                      </a:r>
                      <a:r>
                        <a:rPr lang="en-US" baseline="0" dirty="0" smtClean="0"/>
                        <a:t> + CF ACK + CF Poll</a:t>
                      </a:r>
                      <a:endParaRPr lang="en-US" dirty="0" smtClean="0"/>
                    </a:p>
                  </a:txBody>
                  <a:tcPr/>
                </a:tc>
              </a:tr>
              <a:tr h="370840">
                <a:tc>
                  <a:txBody>
                    <a:bodyPr/>
                    <a:lstStyle/>
                    <a:p>
                      <a:r>
                        <a:rPr lang="en-US" dirty="0" smtClean="0"/>
                        <a:t>2</a:t>
                      </a:r>
                      <a:endParaRPr lang="en-US" dirty="0"/>
                    </a:p>
                  </a:txBody>
                  <a:tcPr/>
                </a:tc>
                <a:tc>
                  <a:txBody>
                    <a:bodyPr/>
                    <a:lstStyle/>
                    <a:p>
                      <a:r>
                        <a:rPr lang="en-US" dirty="0" smtClean="0"/>
                        <a:t>12</a:t>
                      </a:r>
                      <a:endParaRPr lang="en-US" dirty="0"/>
                    </a:p>
                  </a:txBody>
                  <a:tcPr/>
                </a:tc>
                <a:tc>
                  <a:txBody>
                    <a:bodyPr/>
                    <a:lstStyle/>
                    <a:p>
                      <a:r>
                        <a:rPr lang="en-US" dirty="0" err="1" smtClean="0"/>
                        <a:t>QoS</a:t>
                      </a:r>
                      <a:r>
                        <a:rPr lang="en-US" dirty="0" smtClean="0"/>
                        <a:t> Null</a:t>
                      </a:r>
                      <a:r>
                        <a:rPr lang="en-US" baseline="0" dirty="0" smtClean="0"/>
                        <a:t> (no data)</a:t>
                      </a:r>
                      <a:endParaRPr lang="en-US" dirty="0"/>
                    </a:p>
                  </a:txBody>
                  <a:tcPr/>
                </a:tc>
              </a:tr>
              <a:tr h="370840">
                <a:tc>
                  <a:txBody>
                    <a:bodyPr/>
                    <a:lstStyle/>
                    <a:p>
                      <a:r>
                        <a:rPr lang="en-US" b="0" dirty="0" smtClean="0"/>
                        <a:t>2</a:t>
                      </a:r>
                      <a:endParaRPr lang="en-US" b="0" dirty="0"/>
                    </a:p>
                  </a:txBody>
                  <a:tcPr/>
                </a:tc>
                <a:tc>
                  <a:txBody>
                    <a:bodyPr/>
                    <a:lstStyle/>
                    <a:p>
                      <a:r>
                        <a:rPr lang="en-US" b="0" dirty="0" smtClean="0"/>
                        <a:t>13</a:t>
                      </a:r>
                      <a:endParaRPr lang="en-US" b="0" dirty="0"/>
                    </a:p>
                  </a:txBody>
                  <a:tcPr/>
                </a:tc>
                <a:tc>
                  <a:txBody>
                    <a:bodyPr/>
                    <a:lstStyle/>
                    <a:p>
                      <a:r>
                        <a:rPr lang="en-US" b="1" dirty="0" smtClean="0"/>
                        <a:t>Reserved</a:t>
                      </a:r>
                      <a:endParaRPr lang="en-US" b="1" dirty="0"/>
                    </a:p>
                  </a:txBody>
                  <a:tcPr/>
                </a:tc>
              </a:tr>
              <a:tr h="370840">
                <a:tc>
                  <a:txBody>
                    <a:bodyPr/>
                    <a:lstStyle/>
                    <a:p>
                      <a:r>
                        <a:rPr lang="en-US" b="0" dirty="0" smtClean="0"/>
                        <a:t>2</a:t>
                      </a:r>
                      <a:endParaRPr lang="en-US" b="0" dirty="0"/>
                    </a:p>
                  </a:txBody>
                  <a:tcPr/>
                </a:tc>
                <a:tc>
                  <a:txBody>
                    <a:bodyPr/>
                    <a:lstStyle/>
                    <a:p>
                      <a:r>
                        <a:rPr lang="en-US" b="0" dirty="0" smtClean="0"/>
                        <a:t>14</a:t>
                      </a:r>
                    </a:p>
                  </a:txBody>
                  <a:tcPr/>
                </a:tc>
                <a:tc>
                  <a:txBody>
                    <a:bodyPr/>
                    <a:lstStyle/>
                    <a:p>
                      <a:r>
                        <a:rPr lang="en-US" dirty="0" err="1" smtClean="0"/>
                        <a:t>QoS</a:t>
                      </a:r>
                      <a:r>
                        <a:rPr lang="en-US" dirty="0" smtClean="0"/>
                        <a:t> CF</a:t>
                      </a:r>
                      <a:r>
                        <a:rPr lang="en-US" baseline="0" dirty="0" smtClean="0"/>
                        <a:t> Poll (no data)</a:t>
                      </a:r>
                      <a:endParaRPr lang="en-US" dirty="0"/>
                    </a:p>
                  </a:txBody>
                  <a:tcPr/>
                </a:tc>
              </a:tr>
              <a:tr h="370840">
                <a:tc>
                  <a:txBody>
                    <a:bodyPr/>
                    <a:lstStyle/>
                    <a:p>
                      <a:r>
                        <a:rPr lang="en-US" b="0" dirty="0" smtClean="0"/>
                        <a:t>2</a:t>
                      </a:r>
                      <a:endParaRPr lang="en-US" b="0" dirty="0"/>
                    </a:p>
                  </a:txBody>
                  <a:tcPr/>
                </a:tc>
                <a:tc>
                  <a:txBody>
                    <a:bodyPr/>
                    <a:lstStyle/>
                    <a:p>
                      <a:r>
                        <a:rPr lang="en-US" b="0" dirty="0" smtClean="0"/>
                        <a:t>15</a:t>
                      </a:r>
                    </a:p>
                  </a:txBody>
                  <a:tcPr/>
                </a:tc>
                <a:tc>
                  <a:txBody>
                    <a:bodyPr/>
                    <a:lstStyle/>
                    <a:p>
                      <a:r>
                        <a:rPr lang="en-US" dirty="0" err="1" smtClean="0"/>
                        <a:t>QoS</a:t>
                      </a:r>
                      <a:r>
                        <a:rPr lang="en-US" baseline="0" dirty="0" smtClean="0"/>
                        <a:t> CF ACK (no data)</a:t>
                      </a:r>
                      <a:endParaRPr lang="en-US" dirty="0"/>
                    </a:p>
                  </a:txBody>
                  <a:tcPr/>
                </a:tc>
              </a:tr>
            </a:tbl>
          </a:graphicData>
        </a:graphic>
      </p:graphicFrame>
    </p:spTree>
    <p:extLst>
      <p:ext uri="{BB962C8B-B14F-4D97-AF65-F5344CB8AC3E}">
        <p14:creationId xmlns:p14="http://schemas.microsoft.com/office/powerpoint/2010/main" val="3859032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Wireshark &amp; </a:t>
            </a:r>
            <a:r>
              <a:rPr lang="en-US" dirty="0" err="1" smtClean="0"/>
              <a:t>WiFi</a:t>
            </a:r>
            <a:endParaRPr lang="en-US" dirty="0"/>
          </a:p>
        </p:txBody>
      </p:sp>
      <p:sp>
        <p:nvSpPr>
          <p:cNvPr id="3" name="Content Placeholder 2"/>
          <p:cNvSpPr>
            <a:spLocks noGrp="1"/>
          </p:cNvSpPr>
          <p:nvPr>
            <p:ph idx="1"/>
          </p:nvPr>
        </p:nvSpPr>
        <p:spPr>
          <a:xfrm>
            <a:off x="1097280" y="1845734"/>
            <a:ext cx="10058400" cy="4153622"/>
          </a:xfrm>
        </p:spPr>
        <p:txBody>
          <a:bodyPr>
            <a:normAutofit fontScale="92500" lnSpcReduction="10000"/>
          </a:bodyPr>
          <a:lstStyle/>
          <a:p>
            <a:r>
              <a:rPr lang="en-US" dirty="0" smtClean="0"/>
              <a:t>Options</a:t>
            </a:r>
          </a:p>
          <a:p>
            <a:pPr lvl="1"/>
            <a:r>
              <a:rPr lang="en-US" dirty="0" smtClean="0"/>
              <a:t>Columns</a:t>
            </a:r>
          </a:p>
          <a:p>
            <a:pPr lvl="1"/>
            <a:r>
              <a:rPr lang="en-US" dirty="0" smtClean="0"/>
              <a:t>Protocols</a:t>
            </a:r>
          </a:p>
          <a:p>
            <a:pPr lvl="1"/>
            <a:r>
              <a:rPr lang="en-US" dirty="0" smtClean="0"/>
              <a:t>Decrypt traffic</a:t>
            </a:r>
          </a:p>
          <a:p>
            <a:pPr lvl="1"/>
            <a:r>
              <a:rPr lang="en-US" dirty="0" smtClean="0"/>
              <a:t>Wireless toolbar</a:t>
            </a:r>
          </a:p>
          <a:p>
            <a:r>
              <a:rPr lang="en-US" dirty="0" smtClean="0"/>
              <a:t>Capture headers</a:t>
            </a:r>
          </a:p>
          <a:p>
            <a:r>
              <a:rPr lang="en-US" dirty="0" smtClean="0"/>
              <a:t>Filter</a:t>
            </a:r>
          </a:p>
          <a:p>
            <a:pPr lvl="1"/>
            <a:r>
              <a:rPr lang="en-US" dirty="0" smtClean="0"/>
              <a:t>Display</a:t>
            </a:r>
          </a:p>
          <a:p>
            <a:pPr lvl="1"/>
            <a:r>
              <a:rPr lang="en-US" dirty="0" smtClean="0"/>
              <a:t>BPF</a:t>
            </a:r>
          </a:p>
          <a:p>
            <a:r>
              <a:rPr lang="en-US" dirty="0" smtClean="0"/>
              <a:t>OS Specific</a:t>
            </a:r>
          </a:p>
          <a:p>
            <a:pPr lvl="1"/>
            <a:r>
              <a:rPr lang="en-US" dirty="0" smtClean="0"/>
              <a:t>Windows</a:t>
            </a:r>
          </a:p>
          <a:p>
            <a:pPr lvl="1"/>
            <a:r>
              <a:rPr lang="en-US" dirty="0" smtClean="0"/>
              <a:t>Linux</a:t>
            </a:r>
          </a:p>
          <a:p>
            <a:pPr lvl="1"/>
            <a:r>
              <a:rPr lang="en-US" dirty="0" smtClean="0"/>
              <a:t>OSX</a:t>
            </a:r>
            <a:endParaRPr lang="en-US" dirty="0"/>
          </a:p>
        </p:txBody>
      </p:sp>
    </p:spTree>
    <p:extLst>
      <p:ext uri="{BB962C8B-B14F-4D97-AF65-F5344CB8AC3E}">
        <p14:creationId xmlns:p14="http://schemas.microsoft.com/office/powerpoint/2010/main" val="21722945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Wireshark </a:t>
            </a:r>
            <a:r>
              <a:rPr lang="en-US" dirty="0" smtClean="0"/>
              <a:t>&amp; </a:t>
            </a:r>
            <a:r>
              <a:rPr lang="en-US" dirty="0" err="1" smtClean="0"/>
              <a:t>WiFi</a:t>
            </a:r>
            <a:endParaRPr lang="en-US" dirty="0"/>
          </a:p>
        </p:txBody>
      </p:sp>
      <p:sp>
        <p:nvSpPr>
          <p:cNvPr id="3" name="Content Placeholder 2"/>
          <p:cNvSpPr>
            <a:spLocks noGrp="1"/>
          </p:cNvSpPr>
          <p:nvPr>
            <p:ph idx="1"/>
          </p:nvPr>
        </p:nvSpPr>
        <p:spPr/>
        <p:txBody>
          <a:bodyPr/>
          <a:lstStyle/>
          <a:p>
            <a:r>
              <a:rPr lang="en-US" dirty="0" smtClean="0"/>
              <a:t>Stable version</a:t>
            </a:r>
          </a:p>
          <a:p>
            <a:r>
              <a:rPr lang="en-US" dirty="0" smtClean="0"/>
              <a:t>Not yet in development version</a:t>
            </a:r>
            <a:endParaRPr lang="en-US" dirty="0"/>
          </a:p>
        </p:txBody>
      </p:sp>
    </p:spTree>
    <p:extLst>
      <p:ext uri="{BB962C8B-B14F-4D97-AF65-F5344CB8AC3E}">
        <p14:creationId xmlns:p14="http://schemas.microsoft.com/office/powerpoint/2010/main" val="3967071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columns</a:t>
            </a:r>
            <a:endParaRPr lang="en-US" dirty="0"/>
          </a:p>
        </p:txBody>
      </p:sp>
      <p:pic>
        <p:nvPicPr>
          <p:cNvPr id="5" name="Picture 4"/>
          <p:cNvPicPr>
            <a:picLocks noChangeAspect="1"/>
          </p:cNvPicPr>
          <p:nvPr/>
        </p:nvPicPr>
        <p:blipFill>
          <a:blip r:embed="rId2"/>
          <a:stretch>
            <a:fillRect/>
          </a:stretch>
        </p:blipFill>
        <p:spPr>
          <a:xfrm>
            <a:off x="3077492" y="1837721"/>
            <a:ext cx="6097975" cy="4387463"/>
          </a:xfrm>
          <a:prstGeom prst="rect">
            <a:avLst/>
          </a:prstGeom>
        </p:spPr>
      </p:pic>
    </p:spTree>
    <p:extLst>
      <p:ext uri="{BB962C8B-B14F-4D97-AF65-F5344CB8AC3E}">
        <p14:creationId xmlns:p14="http://schemas.microsoft.com/office/powerpoint/2010/main" val="4127882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columns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5755" y="1668386"/>
            <a:ext cx="12054469" cy="5072054"/>
          </a:xfrm>
          <a:prstGeom prst="rect">
            <a:avLst/>
          </a:prstGeom>
        </p:spPr>
      </p:pic>
    </p:spTree>
    <p:extLst>
      <p:ext uri="{BB962C8B-B14F-4D97-AF65-F5344CB8AC3E}">
        <p14:creationId xmlns:p14="http://schemas.microsoft.com/office/powerpoint/2010/main" val="1436305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802.11</a:t>
            </a:r>
          </a:p>
        </p:txBody>
      </p:sp>
      <p:sp>
        <p:nvSpPr>
          <p:cNvPr id="24578" name="Content Placeholder 2"/>
          <p:cNvSpPr>
            <a:spLocks noGrp="1"/>
          </p:cNvSpPr>
          <p:nvPr>
            <p:ph idx="1"/>
          </p:nvPr>
        </p:nvSpPr>
        <p:spPr/>
        <p:txBody>
          <a:bodyPr/>
          <a:lstStyle/>
          <a:p>
            <a:pPr eaLnBrk="1" hangingPunct="1"/>
            <a:r>
              <a:rPr lang="en-US" dirty="0" smtClean="0"/>
              <a:t>Lots of standards and amendments</a:t>
            </a:r>
          </a:p>
          <a:p>
            <a:pPr eaLnBrk="1" hangingPunct="1"/>
            <a:r>
              <a:rPr lang="en-US" dirty="0" smtClean="0"/>
              <a:t>Only 802.11 is a standard</a:t>
            </a:r>
          </a:p>
          <a:p>
            <a:pPr lvl="1" eaLnBrk="1" hangingPunct="1"/>
            <a:r>
              <a:rPr lang="en-US" dirty="0" smtClean="0"/>
              <a:t>Others are amendments</a:t>
            </a:r>
          </a:p>
          <a:p>
            <a:pPr lvl="1"/>
            <a:r>
              <a:rPr lang="en-US" dirty="0"/>
              <a:t>802.11F and 802.11T  are recommended </a:t>
            </a:r>
            <a:r>
              <a:rPr lang="en-US" dirty="0" smtClean="0"/>
              <a:t>practices</a:t>
            </a:r>
          </a:p>
          <a:p>
            <a:pPr eaLnBrk="1" hangingPunct="1"/>
            <a:r>
              <a:rPr lang="en-US" dirty="0" smtClean="0"/>
              <a:t>Main amendments</a:t>
            </a:r>
          </a:p>
          <a:p>
            <a:pPr lvl="1" eaLnBrk="1" hangingPunct="1"/>
            <a:r>
              <a:rPr lang="en-US" dirty="0" smtClean="0"/>
              <a:t>802.11a/b/g/n/ac/ad</a:t>
            </a:r>
          </a:p>
          <a:p>
            <a:pPr lvl="1" eaLnBrk="1" hangingPunct="1"/>
            <a:r>
              <a:rPr lang="en-US" dirty="0" smtClean="0"/>
              <a:t>802.11e/</a:t>
            </a:r>
            <a:r>
              <a:rPr lang="en-US" dirty="0" err="1" smtClean="0"/>
              <a:t>i</a:t>
            </a:r>
            <a:r>
              <a:rPr lang="en-US" dirty="0" smtClean="0"/>
              <a:t>/w</a:t>
            </a:r>
          </a:p>
        </p:txBody>
      </p:sp>
    </p:spTree>
    <p:extLst>
      <p:ext uri="{BB962C8B-B14F-4D97-AF65-F5344CB8AC3E}">
        <p14:creationId xmlns:p14="http://schemas.microsoft.com/office/powerpoint/2010/main" val="29207362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a:t>
            </a:r>
            <a:endParaRPr lang="en-US" dirty="0"/>
          </a:p>
        </p:txBody>
      </p:sp>
      <p:pic>
        <p:nvPicPr>
          <p:cNvPr id="5" name="Picture 4"/>
          <p:cNvPicPr>
            <a:picLocks noChangeAspect="1"/>
          </p:cNvPicPr>
          <p:nvPr/>
        </p:nvPicPr>
        <p:blipFill>
          <a:blip r:embed="rId2"/>
          <a:stretch>
            <a:fillRect/>
          </a:stretch>
        </p:blipFill>
        <p:spPr>
          <a:xfrm>
            <a:off x="3054756" y="1835655"/>
            <a:ext cx="6143448" cy="4420180"/>
          </a:xfrm>
          <a:prstGeom prst="rect">
            <a:avLst/>
          </a:prstGeom>
        </p:spPr>
      </p:pic>
    </p:spTree>
    <p:extLst>
      <p:ext uri="{BB962C8B-B14F-4D97-AF65-F5344CB8AC3E}">
        <p14:creationId xmlns:p14="http://schemas.microsoft.com/office/powerpoint/2010/main" val="3069877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 </a:t>
            </a:r>
            <a:r>
              <a:rPr lang="en-US" dirty="0" smtClean="0"/>
              <a:t>(2)</a:t>
            </a:r>
            <a:endParaRPr lang="en-US" dirty="0"/>
          </a:p>
        </p:txBody>
      </p:sp>
      <p:pic>
        <p:nvPicPr>
          <p:cNvPr id="4" name="Picture 3"/>
          <p:cNvPicPr>
            <a:picLocks noChangeAspect="1"/>
          </p:cNvPicPr>
          <p:nvPr/>
        </p:nvPicPr>
        <p:blipFill>
          <a:blip r:embed="rId3"/>
          <a:stretch>
            <a:fillRect/>
          </a:stretch>
        </p:blipFill>
        <p:spPr>
          <a:xfrm>
            <a:off x="2539242" y="1824504"/>
            <a:ext cx="7174475" cy="4371246"/>
          </a:xfrm>
          <a:prstGeom prst="rect">
            <a:avLst/>
          </a:prstGeom>
        </p:spPr>
      </p:pic>
    </p:spTree>
    <p:extLst>
      <p:ext uri="{BB962C8B-B14F-4D97-AF65-F5344CB8AC3E}">
        <p14:creationId xmlns:p14="http://schemas.microsoft.com/office/powerpoint/2010/main" val="15217672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 </a:t>
            </a:r>
            <a:r>
              <a:rPr lang="en-US" dirty="0" smtClean="0"/>
              <a:t>(3)</a:t>
            </a:r>
            <a:endParaRPr lang="en-US" dirty="0"/>
          </a:p>
        </p:txBody>
      </p:sp>
      <p:pic>
        <p:nvPicPr>
          <p:cNvPr id="4" name="Picture 3"/>
          <p:cNvPicPr>
            <a:picLocks noChangeAspect="1"/>
          </p:cNvPicPr>
          <p:nvPr/>
        </p:nvPicPr>
        <p:blipFill>
          <a:blip r:embed="rId3"/>
          <a:stretch>
            <a:fillRect/>
          </a:stretch>
        </p:blipFill>
        <p:spPr>
          <a:xfrm>
            <a:off x="3021736" y="1824503"/>
            <a:ext cx="6209487" cy="4467695"/>
          </a:xfrm>
          <a:prstGeom prst="rect">
            <a:avLst/>
          </a:prstGeom>
        </p:spPr>
      </p:pic>
    </p:spTree>
    <p:extLst>
      <p:ext uri="{BB962C8B-B14F-4D97-AF65-F5344CB8AC3E}">
        <p14:creationId xmlns:p14="http://schemas.microsoft.com/office/powerpoint/2010/main" val="30248958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decryption</a:t>
            </a:r>
            <a:endParaRPr lang="en-US" dirty="0"/>
          </a:p>
        </p:txBody>
      </p:sp>
      <p:pic>
        <p:nvPicPr>
          <p:cNvPr id="4" name="Picture 3"/>
          <p:cNvPicPr>
            <a:picLocks noChangeAspect="1"/>
          </p:cNvPicPr>
          <p:nvPr/>
        </p:nvPicPr>
        <p:blipFill>
          <a:blip r:embed="rId2"/>
          <a:stretch>
            <a:fillRect/>
          </a:stretch>
        </p:blipFill>
        <p:spPr>
          <a:xfrm>
            <a:off x="1381125" y="1866620"/>
            <a:ext cx="9429750" cy="4200525"/>
          </a:xfrm>
          <a:prstGeom prst="rect">
            <a:avLst/>
          </a:prstGeom>
        </p:spPr>
      </p:pic>
    </p:spTree>
    <p:extLst>
      <p:ext uri="{BB962C8B-B14F-4D97-AF65-F5344CB8AC3E}">
        <p14:creationId xmlns:p14="http://schemas.microsoft.com/office/powerpoint/2010/main" val="5584469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decryption</a:t>
            </a:r>
          </a:p>
        </p:txBody>
      </p:sp>
      <p:sp>
        <p:nvSpPr>
          <p:cNvPr id="3" name="Content Placeholder 2"/>
          <p:cNvSpPr>
            <a:spLocks noGrp="1"/>
          </p:cNvSpPr>
          <p:nvPr>
            <p:ph idx="1"/>
          </p:nvPr>
        </p:nvSpPr>
        <p:spPr/>
        <p:txBody>
          <a:bodyPr>
            <a:normAutofit/>
          </a:bodyPr>
          <a:lstStyle/>
          <a:p>
            <a:r>
              <a:rPr lang="en-US" dirty="0" smtClean="0"/>
              <a:t>WEP</a:t>
            </a:r>
          </a:p>
          <a:p>
            <a:pPr lvl="1"/>
            <a:r>
              <a:rPr lang="en-US" dirty="0" smtClean="0"/>
              <a:t>Enter hex with or without colon to separate each byte</a:t>
            </a:r>
          </a:p>
          <a:p>
            <a:pPr lvl="2"/>
            <a:r>
              <a:rPr lang="en-US" dirty="0" err="1"/>
              <a:t>a</a:t>
            </a:r>
            <a:r>
              <a:rPr lang="en-US" dirty="0" err="1" smtClean="0"/>
              <a:t>a:aa:aa:aa:aa</a:t>
            </a:r>
            <a:endParaRPr lang="en-US" dirty="0" smtClean="0"/>
          </a:p>
          <a:p>
            <a:pPr lvl="2"/>
            <a:r>
              <a:rPr lang="en-US" dirty="0" err="1" smtClean="0"/>
              <a:t>aaaaaaaaaa</a:t>
            </a:r>
            <a:endParaRPr lang="en-US" dirty="0" smtClean="0"/>
          </a:p>
          <a:p>
            <a:r>
              <a:rPr lang="en-US" dirty="0" smtClean="0"/>
              <a:t>WPA</a:t>
            </a:r>
          </a:p>
          <a:p>
            <a:pPr lvl="1"/>
            <a:r>
              <a:rPr lang="en-US" dirty="0" smtClean="0"/>
              <a:t>PWD</a:t>
            </a:r>
          </a:p>
          <a:p>
            <a:pPr lvl="2"/>
            <a:r>
              <a:rPr lang="en-US" dirty="0" err="1" smtClean="0"/>
              <a:t>Passphrase:SSID</a:t>
            </a:r>
            <a:r>
              <a:rPr lang="en-US" dirty="0" smtClean="0"/>
              <a:t> or just Passphrase</a:t>
            </a:r>
          </a:p>
          <a:p>
            <a:pPr lvl="2"/>
            <a:r>
              <a:rPr lang="en-US" b="1" i="1" dirty="0" err="1" smtClean="0"/>
              <a:t>MyPassphrase:</a:t>
            </a:r>
            <a:r>
              <a:rPr lang="en-US" b="1" i="1" dirty="0" err="1"/>
              <a:t>MySSID</a:t>
            </a:r>
            <a:r>
              <a:rPr lang="en-US" dirty="0" smtClean="0"/>
              <a:t> or just </a:t>
            </a:r>
            <a:r>
              <a:rPr lang="en-US" b="1" i="1" dirty="0" err="1" smtClean="0"/>
              <a:t>MyPassphrase</a:t>
            </a:r>
            <a:endParaRPr lang="en-US" b="1" i="1" dirty="0" smtClean="0"/>
          </a:p>
          <a:p>
            <a:pPr lvl="1"/>
            <a:r>
              <a:rPr lang="en-US" dirty="0" smtClean="0"/>
              <a:t>PSK: Hash</a:t>
            </a:r>
          </a:p>
        </p:txBody>
      </p:sp>
    </p:spTree>
    <p:extLst>
      <p:ext uri="{BB962C8B-B14F-4D97-AF65-F5344CB8AC3E}">
        <p14:creationId xmlns:p14="http://schemas.microsoft.com/office/powerpoint/2010/main" val="6929646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a:t>
            </a:r>
            <a:r>
              <a:rPr lang="en-US" dirty="0" smtClean="0"/>
              <a:t>decryption - limitations</a:t>
            </a:r>
            <a:endParaRPr lang="en-US" dirty="0"/>
          </a:p>
        </p:txBody>
      </p:sp>
      <p:sp>
        <p:nvSpPr>
          <p:cNvPr id="3" name="Content Placeholder 2"/>
          <p:cNvSpPr>
            <a:spLocks noGrp="1"/>
          </p:cNvSpPr>
          <p:nvPr>
            <p:ph idx="1"/>
          </p:nvPr>
        </p:nvSpPr>
        <p:spPr/>
        <p:txBody>
          <a:bodyPr/>
          <a:lstStyle/>
          <a:p>
            <a:r>
              <a:rPr lang="en-US" dirty="0" smtClean="0"/>
              <a:t>WPA</a:t>
            </a:r>
            <a:endParaRPr lang="en-US" dirty="0"/>
          </a:p>
          <a:p>
            <a:pPr lvl="1"/>
            <a:r>
              <a:rPr lang="en-US" dirty="0"/>
              <a:t>Can only decrypt PSK, not </a:t>
            </a:r>
            <a:r>
              <a:rPr lang="en-US" dirty="0" smtClean="0"/>
              <a:t>enterprise</a:t>
            </a:r>
          </a:p>
          <a:p>
            <a:pPr lvl="1"/>
            <a:r>
              <a:rPr lang="en-US" dirty="0" smtClean="0"/>
              <a:t>Require 4 way handshake for each client</a:t>
            </a:r>
          </a:p>
          <a:p>
            <a:pPr lvl="1"/>
            <a:r>
              <a:rPr lang="en-US" dirty="0" smtClean="0"/>
              <a:t>Wildcard SSID uses last SSID seen</a:t>
            </a:r>
          </a:p>
          <a:p>
            <a:pPr lvl="2"/>
            <a:r>
              <a:rPr lang="en-US" dirty="0" smtClean="0"/>
              <a:t>Does not work well on high traffic</a:t>
            </a:r>
          </a:p>
          <a:p>
            <a:endParaRPr lang="en-US" dirty="0" smtClean="0"/>
          </a:p>
          <a:p>
            <a:endParaRPr lang="en-US" dirty="0"/>
          </a:p>
        </p:txBody>
      </p:sp>
    </p:spTree>
    <p:extLst>
      <p:ext uri="{BB962C8B-B14F-4D97-AF65-F5344CB8AC3E}">
        <p14:creationId xmlns:p14="http://schemas.microsoft.com/office/powerpoint/2010/main" val="39131382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toolbar</a:t>
            </a:r>
            <a:endParaRPr lang="en-US" dirty="0"/>
          </a:p>
        </p:txBody>
      </p:sp>
      <p:pic>
        <p:nvPicPr>
          <p:cNvPr id="5" name="Picture 4"/>
          <p:cNvPicPr>
            <a:picLocks noChangeAspect="1"/>
          </p:cNvPicPr>
          <p:nvPr/>
        </p:nvPicPr>
        <p:blipFill>
          <a:blip r:embed="rId3"/>
          <a:stretch>
            <a:fillRect/>
          </a:stretch>
        </p:blipFill>
        <p:spPr>
          <a:xfrm>
            <a:off x="2100792" y="1781964"/>
            <a:ext cx="7377746" cy="4528982"/>
          </a:xfrm>
          <a:prstGeom prst="rect">
            <a:avLst/>
          </a:prstGeom>
        </p:spPr>
      </p:pic>
    </p:spTree>
    <p:extLst>
      <p:ext uri="{BB962C8B-B14F-4D97-AF65-F5344CB8AC3E}">
        <p14:creationId xmlns:p14="http://schemas.microsoft.com/office/powerpoint/2010/main" val="36421515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headers</a:t>
            </a:r>
            <a:endParaRPr lang="en-US" dirty="0"/>
          </a:p>
        </p:txBody>
      </p:sp>
      <p:sp>
        <p:nvSpPr>
          <p:cNvPr id="3" name="Content Placeholder 2"/>
          <p:cNvSpPr>
            <a:spLocks noGrp="1"/>
          </p:cNvSpPr>
          <p:nvPr>
            <p:ph idx="1"/>
          </p:nvPr>
        </p:nvSpPr>
        <p:spPr/>
        <p:txBody>
          <a:bodyPr>
            <a:normAutofit lnSpcReduction="10000"/>
          </a:bodyPr>
          <a:lstStyle/>
          <a:p>
            <a:r>
              <a:rPr lang="en-US" dirty="0" smtClean="0"/>
              <a:t>Contain frame information (rate, signal, </a:t>
            </a:r>
            <a:r>
              <a:rPr lang="en-US" dirty="0" err="1" smtClean="0"/>
              <a:t>etc</a:t>
            </a:r>
            <a:r>
              <a:rPr lang="en-US" dirty="0" smtClean="0"/>
              <a:t>)</a:t>
            </a:r>
          </a:p>
          <a:p>
            <a:pPr marL="0" indent="0">
              <a:buNone/>
            </a:pPr>
            <a:endParaRPr lang="en-US" dirty="0" smtClean="0"/>
          </a:p>
          <a:p>
            <a:r>
              <a:rPr lang="en-US" dirty="0" smtClean="0"/>
              <a:t>Ancient</a:t>
            </a:r>
          </a:p>
          <a:p>
            <a:pPr lvl="1"/>
            <a:r>
              <a:rPr lang="en-US" dirty="0" smtClean="0"/>
              <a:t>Prism2</a:t>
            </a:r>
            <a:endParaRPr lang="en-US" dirty="0" smtClean="0"/>
          </a:p>
          <a:p>
            <a:pPr lvl="1"/>
            <a:r>
              <a:rPr lang="en-US" dirty="0" smtClean="0"/>
              <a:t>AVS</a:t>
            </a:r>
          </a:p>
          <a:p>
            <a:pPr lvl="1"/>
            <a:r>
              <a:rPr lang="en-US" dirty="0" smtClean="0"/>
              <a:t>Atheros </a:t>
            </a:r>
            <a:r>
              <a:rPr lang="en-US" dirty="0" smtClean="0"/>
              <a:t>descriptors</a:t>
            </a:r>
          </a:p>
          <a:p>
            <a:pPr marL="0">
              <a:buNone/>
            </a:pPr>
            <a:r>
              <a:rPr lang="en-US" dirty="0" smtClean="0"/>
              <a:t>  No header</a:t>
            </a:r>
            <a:endParaRPr lang="en-US" dirty="0" smtClean="0"/>
          </a:p>
          <a:p>
            <a:pPr lvl="1"/>
            <a:r>
              <a:rPr lang="en-US" dirty="0" smtClean="0"/>
              <a:t>802.11</a:t>
            </a:r>
            <a:endParaRPr lang="en-US" dirty="0" smtClean="0"/>
          </a:p>
          <a:p>
            <a:r>
              <a:rPr lang="en-US" dirty="0" smtClean="0"/>
              <a:t>Current</a:t>
            </a:r>
            <a:endParaRPr lang="en-US" dirty="0" smtClean="0"/>
          </a:p>
          <a:p>
            <a:pPr lvl="1"/>
            <a:r>
              <a:rPr lang="en-US" dirty="0" err="1" smtClean="0"/>
              <a:t>Radiotap</a:t>
            </a:r>
            <a:endParaRPr lang="en-US" dirty="0" smtClean="0"/>
          </a:p>
          <a:p>
            <a:pPr lvl="1"/>
            <a:r>
              <a:rPr lang="en-US" dirty="0" smtClean="0"/>
              <a:t>PPI (Per packet information)</a:t>
            </a:r>
            <a:endParaRPr lang="en-US" dirty="0"/>
          </a:p>
        </p:txBody>
      </p:sp>
    </p:spTree>
    <p:extLst>
      <p:ext uri="{BB962C8B-B14F-4D97-AF65-F5344CB8AC3E}">
        <p14:creationId xmlns:p14="http://schemas.microsoft.com/office/powerpoint/2010/main" val="5217081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Filters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Header-related</a:t>
            </a:r>
            <a:r>
              <a:rPr lang="en-US" dirty="0"/>
              <a:t>:</a:t>
            </a:r>
          </a:p>
          <a:p>
            <a:pPr marL="578358" lvl="1" indent="-285750"/>
            <a:r>
              <a:rPr lang="en-US" dirty="0" err="1"/>
              <a:t>ppi</a:t>
            </a:r>
            <a:r>
              <a:rPr lang="en-US" dirty="0"/>
              <a:t>: PPI Packet Header</a:t>
            </a:r>
          </a:p>
          <a:p>
            <a:pPr marL="578358" lvl="1" indent="-285750"/>
            <a:r>
              <a:rPr lang="en-US" dirty="0" err="1"/>
              <a:t>ppi_antenna</a:t>
            </a:r>
            <a:r>
              <a:rPr lang="en-US" dirty="0"/>
              <a:t>: PPI antenna decoder</a:t>
            </a:r>
          </a:p>
          <a:p>
            <a:pPr marL="578358" lvl="1" indent="-285750"/>
            <a:r>
              <a:rPr lang="en-US" dirty="0"/>
              <a:t>prism: Prism capture header</a:t>
            </a:r>
          </a:p>
          <a:p>
            <a:pPr marL="578358" lvl="1" indent="-285750"/>
            <a:r>
              <a:rPr lang="en-US" dirty="0" err="1"/>
              <a:t>radiotap</a:t>
            </a:r>
            <a:r>
              <a:rPr lang="en-US" dirty="0"/>
              <a:t>: IEEE 802.11 </a:t>
            </a:r>
            <a:r>
              <a:rPr lang="en-US" dirty="0" err="1"/>
              <a:t>Radiotap</a:t>
            </a:r>
            <a:r>
              <a:rPr lang="en-US" dirty="0"/>
              <a:t> Capture header</a:t>
            </a:r>
          </a:p>
          <a:p>
            <a:pPr marL="578358" lvl="1" indent="-285750"/>
            <a:r>
              <a:rPr lang="en-US" dirty="0" err="1"/>
              <a:t>wlancap</a:t>
            </a:r>
            <a:r>
              <a:rPr lang="en-US" dirty="0"/>
              <a:t>: AVS WLAN Capture </a:t>
            </a:r>
            <a:r>
              <a:rPr lang="en-US" dirty="0" smtClean="0"/>
              <a:t>header</a:t>
            </a:r>
          </a:p>
        </p:txBody>
      </p:sp>
    </p:spTree>
    <p:extLst>
      <p:ext uri="{BB962C8B-B14F-4D97-AF65-F5344CB8AC3E}">
        <p14:creationId xmlns:p14="http://schemas.microsoft.com/office/powerpoint/2010/main" val="27208902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Filters (2)</a:t>
            </a:r>
            <a:endParaRPr lang="en-US" dirty="0"/>
          </a:p>
        </p:txBody>
      </p:sp>
      <p:sp>
        <p:nvSpPr>
          <p:cNvPr id="3" name="Content Placeholder 2"/>
          <p:cNvSpPr>
            <a:spLocks noGrp="1"/>
          </p:cNvSpPr>
          <p:nvPr>
            <p:ph idx="1"/>
          </p:nvPr>
        </p:nvSpPr>
        <p:spPr/>
        <p:txBody>
          <a:bodyPr>
            <a:normAutofit/>
          </a:bodyPr>
          <a:lstStyle/>
          <a:p>
            <a:pPr lvl="1"/>
            <a:r>
              <a:rPr lang="en-US" dirty="0" err="1" smtClean="0"/>
              <a:t>eapol</a:t>
            </a:r>
            <a:r>
              <a:rPr lang="en-US" dirty="0"/>
              <a:t>: 802.1X </a:t>
            </a:r>
            <a:r>
              <a:rPr lang="en-US" dirty="0" smtClean="0"/>
              <a:t>Authentication</a:t>
            </a:r>
          </a:p>
          <a:p>
            <a:pPr lvl="1"/>
            <a:r>
              <a:rPr lang="en-US" dirty="0" err="1"/>
              <a:t>wifi_display</a:t>
            </a:r>
            <a:r>
              <a:rPr lang="en-US" dirty="0"/>
              <a:t>: Wi-Fi Display</a:t>
            </a:r>
          </a:p>
          <a:p>
            <a:pPr lvl="1"/>
            <a:r>
              <a:rPr lang="en-US" dirty="0"/>
              <a:t>wifi_p2p: Wi-Fi </a:t>
            </a:r>
            <a:r>
              <a:rPr lang="en-US" dirty="0" smtClean="0"/>
              <a:t>Peer-to-Peer</a:t>
            </a:r>
            <a:endParaRPr lang="en-US" dirty="0"/>
          </a:p>
          <a:p>
            <a:pPr lvl="1"/>
            <a:r>
              <a:rPr lang="en-US" dirty="0" err="1"/>
              <a:t>wlan</a:t>
            </a:r>
            <a:r>
              <a:rPr lang="en-US" dirty="0"/>
              <a:t>: IEEE 802.11 wireless LAN</a:t>
            </a:r>
          </a:p>
          <a:p>
            <a:pPr lvl="1"/>
            <a:r>
              <a:rPr lang="en-US" dirty="0" err="1"/>
              <a:t>wlan_aggregate</a:t>
            </a:r>
            <a:r>
              <a:rPr lang="en-US" dirty="0"/>
              <a:t>: IEEE 802.11 wireless LAN aggregate frame</a:t>
            </a:r>
          </a:p>
          <a:p>
            <a:pPr lvl="1"/>
            <a:r>
              <a:rPr lang="en-US" dirty="0" err="1"/>
              <a:t>wlan_mgt</a:t>
            </a:r>
            <a:r>
              <a:rPr lang="en-US" dirty="0"/>
              <a:t>: IEEE 802.11 wireless LAN management frame</a:t>
            </a:r>
          </a:p>
          <a:p>
            <a:pPr lvl="1"/>
            <a:r>
              <a:rPr lang="en-US" dirty="0" err="1"/>
              <a:t>wlan_rsna_eapol</a:t>
            </a:r>
            <a:r>
              <a:rPr lang="en-US" dirty="0"/>
              <a:t>: IEEE 802.11 RSNA EAPOL key</a:t>
            </a:r>
          </a:p>
          <a:p>
            <a:pPr lvl="1"/>
            <a:r>
              <a:rPr lang="en-US" dirty="0" err="1"/>
              <a:t>wlancertextn</a:t>
            </a:r>
            <a:r>
              <a:rPr lang="en-US" dirty="0"/>
              <a:t>: </a:t>
            </a:r>
            <a:r>
              <a:rPr lang="en-US" dirty="0" err="1"/>
              <a:t>Wlan</a:t>
            </a:r>
            <a:r>
              <a:rPr lang="en-US" dirty="0"/>
              <a:t> Certificate Extension</a:t>
            </a:r>
          </a:p>
          <a:p>
            <a:pPr lvl="1"/>
            <a:r>
              <a:rPr lang="en-US" dirty="0" err="1"/>
              <a:t>wlccp</a:t>
            </a:r>
            <a:r>
              <a:rPr lang="en-US" dirty="0"/>
              <a:t>: Cisco Wireless LAN Context Control </a:t>
            </a:r>
            <a:r>
              <a:rPr lang="en-US" dirty="0" smtClean="0"/>
              <a:t>Protocol</a:t>
            </a:r>
          </a:p>
          <a:p>
            <a:pPr lvl="1"/>
            <a:r>
              <a:rPr lang="en-US" dirty="0" err="1"/>
              <a:t>wps</a:t>
            </a:r>
            <a:r>
              <a:rPr lang="en-US" dirty="0"/>
              <a:t>: </a:t>
            </a:r>
            <a:r>
              <a:rPr lang="en-US" dirty="0" err="1"/>
              <a:t>Wifi</a:t>
            </a:r>
            <a:r>
              <a:rPr lang="en-US" dirty="0"/>
              <a:t> Protected Setup</a:t>
            </a:r>
          </a:p>
        </p:txBody>
      </p:sp>
    </p:spTree>
    <p:extLst>
      <p:ext uri="{BB962C8B-B14F-4D97-AF65-F5344CB8AC3E}">
        <p14:creationId xmlns:p14="http://schemas.microsoft.com/office/powerpoint/2010/main" val="3454501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802.11</a:t>
            </a:r>
          </a:p>
        </p:txBody>
      </p:sp>
      <p:sp>
        <p:nvSpPr>
          <p:cNvPr id="25602" name="Content Placeholder 2"/>
          <p:cNvSpPr>
            <a:spLocks noGrp="1"/>
          </p:cNvSpPr>
          <p:nvPr>
            <p:ph idx="1"/>
          </p:nvPr>
        </p:nvSpPr>
        <p:spPr/>
        <p:txBody>
          <a:bodyPr/>
          <a:lstStyle/>
          <a:p>
            <a:pPr eaLnBrk="1" hangingPunct="1"/>
            <a:r>
              <a:rPr lang="en-US" smtClean="0"/>
              <a:t>Standard released in 1997</a:t>
            </a:r>
          </a:p>
          <a:p>
            <a:pPr eaLnBrk="1" hangingPunct="1"/>
            <a:r>
              <a:rPr lang="en-US" smtClean="0"/>
              <a:t>Rates: 1-2Mbit</a:t>
            </a:r>
          </a:p>
          <a:p>
            <a:pPr eaLnBrk="1" hangingPunct="1"/>
            <a:r>
              <a:rPr lang="en-US" smtClean="0"/>
              <a:t>Infrared/Radio (DSSS/FHSS)</a:t>
            </a:r>
          </a:p>
          <a:p>
            <a:pPr eaLnBrk="1" hangingPunct="1"/>
            <a:r>
              <a:rPr lang="en-US" smtClean="0"/>
              <a:t>CSMA/CA</a:t>
            </a:r>
          </a:p>
        </p:txBody>
      </p:sp>
    </p:spTree>
    <p:extLst>
      <p:ext uri="{BB962C8B-B14F-4D97-AF65-F5344CB8AC3E}">
        <p14:creationId xmlns:p14="http://schemas.microsoft.com/office/powerpoint/2010/main" val="32846587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filters</a:t>
            </a:r>
            <a:endParaRPr lang="en-US" dirty="0"/>
          </a:p>
        </p:txBody>
      </p:sp>
      <p:sp>
        <p:nvSpPr>
          <p:cNvPr id="3" name="Content Placeholder 2"/>
          <p:cNvSpPr>
            <a:spLocks noGrp="1"/>
          </p:cNvSpPr>
          <p:nvPr>
            <p:ph idx="1"/>
          </p:nvPr>
        </p:nvSpPr>
        <p:spPr/>
        <p:txBody>
          <a:bodyPr/>
          <a:lstStyle/>
          <a:p>
            <a:r>
              <a:rPr lang="en-US" dirty="0" smtClean="0"/>
              <a:t>Aka BPF</a:t>
            </a:r>
          </a:p>
          <a:p>
            <a:pPr lvl="1"/>
            <a:r>
              <a:rPr lang="en-US" dirty="0" err="1" smtClean="0"/>
              <a:t>wlan</a:t>
            </a:r>
            <a:r>
              <a:rPr lang="en-US" dirty="0" smtClean="0"/>
              <a:t> </a:t>
            </a:r>
            <a:r>
              <a:rPr lang="en-US" dirty="0"/>
              <a:t>host XX:XX:XX:XX:XX:XX</a:t>
            </a:r>
          </a:p>
          <a:p>
            <a:pPr lvl="1"/>
            <a:r>
              <a:rPr lang="en-US" dirty="0" err="1"/>
              <a:t>wlan</a:t>
            </a:r>
            <a:r>
              <a:rPr lang="en-US" dirty="0"/>
              <a:t>[0] != 0x80</a:t>
            </a:r>
          </a:p>
          <a:p>
            <a:endParaRPr lang="en-US" dirty="0"/>
          </a:p>
        </p:txBody>
      </p:sp>
    </p:spTree>
    <p:extLst>
      <p:ext uri="{BB962C8B-B14F-4D97-AF65-F5344CB8AC3E}">
        <p14:creationId xmlns:p14="http://schemas.microsoft.com/office/powerpoint/2010/main" val="1857726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a:t>
            </a:r>
            <a:endParaRPr lang="en-US" dirty="0"/>
          </a:p>
        </p:txBody>
      </p:sp>
      <p:sp>
        <p:nvSpPr>
          <p:cNvPr id="3" name="Content Placeholder 2"/>
          <p:cNvSpPr>
            <a:spLocks noGrp="1"/>
          </p:cNvSpPr>
          <p:nvPr>
            <p:ph idx="1"/>
          </p:nvPr>
        </p:nvSpPr>
        <p:spPr/>
        <p:txBody>
          <a:bodyPr/>
          <a:lstStyle/>
          <a:p>
            <a:r>
              <a:rPr lang="en-US" dirty="0" smtClean="0"/>
              <a:t>URL: </a:t>
            </a:r>
            <a:r>
              <a:rPr lang="en-US" dirty="0" smtClean="0">
                <a:hlinkClick r:id="rId2"/>
              </a:rPr>
              <a:t>https</a:t>
            </a:r>
            <a:r>
              <a:rPr lang="en-US" dirty="0">
                <a:hlinkClick r:id="rId2"/>
              </a:rPr>
              <a:t>://www.wireshark.org/docs/dfref</a:t>
            </a:r>
            <a:r>
              <a:rPr lang="en-US" dirty="0" smtClean="0">
                <a:hlinkClick r:id="rId2"/>
              </a:rPr>
              <a:t>/</a:t>
            </a:r>
            <a:endParaRPr lang="en-US"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3047303" y="2360756"/>
            <a:ext cx="5760489" cy="3616712"/>
          </a:xfrm>
          <a:prstGeom prst="rect">
            <a:avLst/>
          </a:prstGeom>
        </p:spPr>
      </p:pic>
    </p:spTree>
    <p:extLst>
      <p:ext uri="{BB962C8B-B14F-4D97-AF65-F5344CB8AC3E}">
        <p14:creationId xmlns:p14="http://schemas.microsoft.com/office/powerpoint/2010/main" val="40923373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Wireshark </a:t>
            </a:r>
            <a:r>
              <a:rPr lang="en-US" dirty="0" smtClean="0"/>
              <a:t>- Windows</a:t>
            </a:r>
            <a:endParaRPr lang="en-US" dirty="0"/>
          </a:p>
        </p:txBody>
      </p:sp>
      <p:sp>
        <p:nvSpPr>
          <p:cNvPr id="3" name="Content Placeholder 2"/>
          <p:cNvSpPr>
            <a:spLocks noGrp="1"/>
          </p:cNvSpPr>
          <p:nvPr>
            <p:ph idx="1"/>
          </p:nvPr>
        </p:nvSpPr>
        <p:spPr/>
        <p:txBody>
          <a:bodyPr/>
          <a:lstStyle/>
          <a:p>
            <a:r>
              <a:rPr lang="en-US" dirty="0" smtClean="0"/>
              <a:t>Require </a:t>
            </a:r>
            <a:r>
              <a:rPr lang="en-US" dirty="0" err="1" smtClean="0"/>
              <a:t>AirPcap</a:t>
            </a:r>
            <a:endParaRPr lang="en-US" dirty="0" smtClean="0"/>
          </a:p>
          <a:p>
            <a:pPr lvl="1"/>
            <a:r>
              <a:rPr lang="en-US" dirty="0" smtClean="0"/>
              <a:t>Possible with some other cards but lots of limitations</a:t>
            </a:r>
          </a:p>
          <a:p>
            <a:pPr lvl="1"/>
            <a:r>
              <a:rPr lang="en-US" dirty="0" smtClean="0"/>
              <a:t>Other tools/drivers available</a:t>
            </a:r>
            <a:r>
              <a:rPr lang="en-US" dirty="0"/>
              <a:t> </a:t>
            </a:r>
            <a:r>
              <a:rPr lang="en-US" dirty="0" smtClean="0"/>
              <a:t>but not compatible with Wireshark</a:t>
            </a:r>
          </a:p>
        </p:txBody>
      </p:sp>
    </p:spTree>
    <p:extLst>
      <p:ext uri="{BB962C8B-B14F-4D97-AF65-F5344CB8AC3E}">
        <p14:creationId xmlns:p14="http://schemas.microsoft.com/office/powerpoint/2010/main" val="2362165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 Setup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1520" y="1846263"/>
            <a:ext cx="6529286" cy="4022725"/>
          </a:xfrm>
        </p:spPr>
      </p:pic>
    </p:spTree>
    <p:extLst>
      <p:ext uri="{BB962C8B-B14F-4D97-AF65-F5344CB8AC3E}">
        <p14:creationId xmlns:p14="http://schemas.microsoft.com/office/powerpoint/2010/main" val="33696908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 Capture</a:t>
            </a:r>
            <a:endParaRPr lang="en-US" dirty="0"/>
          </a:p>
        </p:txBody>
      </p:sp>
      <p:pic>
        <p:nvPicPr>
          <p:cNvPr id="4" name="Picture 3"/>
          <p:cNvPicPr>
            <a:picLocks noChangeAspect="1"/>
          </p:cNvPicPr>
          <p:nvPr/>
        </p:nvPicPr>
        <p:blipFill>
          <a:blip r:embed="rId2"/>
          <a:stretch>
            <a:fillRect/>
          </a:stretch>
        </p:blipFill>
        <p:spPr>
          <a:xfrm>
            <a:off x="2233317" y="1804266"/>
            <a:ext cx="7668962" cy="4470497"/>
          </a:xfrm>
          <a:prstGeom prst="rect">
            <a:avLst/>
          </a:prstGeom>
        </p:spPr>
      </p:pic>
    </p:spTree>
    <p:extLst>
      <p:ext uri="{BB962C8B-B14F-4D97-AF65-F5344CB8AC3E}">
        <p14:creationId xmlns:p14="http://schemas.microsoft.com/office/powerpoint/2010/main" val="32485339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 Change settings</a:t>
            </a:r>
            <a:endParaRPr lang="en-US" dirty="0"/>
          </a:p>
        </p:txBody>
      </p:sp>
      <p:pic>
        <p:nvPicPr>
          <p:cNvPr id="4" name="Picture 3"/>
          <p:cNvPicPr>
            <a:picLocks noChangeAspect="1"/>
          </p:cNvPicPr>
          <p:nvPr/>
        </p:nvPicPr>
        <p:blipFill>
          <a:blip r:embed="rId2"/>
          <a:stretch>
            <a:fillRect/>
          </a:stretch>
        </p:blipFill>
        <p:spPr>
          <a:xfrm>
            <a:off x="2241396" y="1804108"/>
            <a:ext cx="7654157" cy="4461868"/>
          </a:xfrm>
          <a:prstGeom prst="rect">
            <a:avLst/>
          </a:prstGeom>
        </p:spPr>
      </p:pic>
    </p:spTree>
    <p:extLst>
      <p:ext uri="{BB962C8B-B14F-4D97-AF65-F5344CB8AC3E}">
        <p14:creationId xmlns:p14="http://schemas.microsoft.com/office/powerpoint/2010/main" val="35794835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 Wireless settings</a:t>
            </a:r>
            <a:endParaRPr lang="en-US" dirty="0"/>
          </a:p>
        </p:txBody>
      </p:sp>
      <p:pic>
        <p:nvPicPr>
          <p:cNvPr id="4" name="Picture 3"/>
          <p:cNvPicPr>
            <a:picLocks noChangeAspect="1"/>
          </p:cNvPicPr>
          <p:nvPr/>
        </p:nvPicPr>
        <p:blipFill>
          <a:blip r:embed="rId2"/>
          <a:stretch>
            <a:fillRect/>
          </a:stretch>
        </p:blipFill>
        <p:spPr>
          <a:xfrm>
            <a:off x="3542603" y="2634456"/>
            <a:ext cx="4705350" cy="2733675"/>
          </a:xfrm>
          <a:prstGeom prst="rect">
            <a:avLst/>
          </a:prstGeom>
        </p:spPr>
      </p:pic>
    </p:spTree>
    <p:extLst>
      <p:ext uri="{BB962C8B-B14F-4D97-AF65-F5344CB8AC3E}">
        <p14:creationId xmlns:p14="http://schemas.microsoft.com/office/powerpoint/2010/main" val="22121881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 Decryption keys</a:t>
            </a:r>
            <a:endParaRPr lang="en-US" dirty="0"/>
          </a:p>
        </p:txBody>
      </p:sp>
      <p:pic>
        <p:nvPicPr>
          <p:cNvPr id="5" name="Picture 4"/>
          <p:cNvPicPr>
            <a:picLocks noChangeAspect="1"/>
          </p:cNvPicPr>
          <p:nvPr/>
        </p:nvPicPr>
        <p:blipFill>
          <a:blip r:embed="rId2"/>
          <a:stretch>
            <a:fillRect/>
          </a:stretch>
        </p:blipFill>
        <p:spPr>
          <a:xfrm>
            <a:off x="3140392" y="2613218"/>
            <a:ext cx="5972175" cy="2657475"/>
          </a:xfrm>
          <a:prstGeom prst="rect">
            <a:avLst/>
          </a:prstGeom>
        </p:spPr>
      </p:pic>
    </p:spTree>
    <p:extLst>
      <p:ext uri="{BB962C8B-B14F-4D97-AF65-F5344CB8AC3E}">
        <p14:creationId xmlns:p14="http://schemas.microsoft.com/office/powerpoint/2010/main" val="33234100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Wireshark </a:t>
            </a:r>
            <a:r>
              <a:rPr lang="en-US" dirty="0" smtClean="0"/>
              <a:t>- Linux</a:t>
            </a:r>
            <a:endParaRPr lang="en-US" dirty="0"/>
          </a:p>
        </p:txBody>
      </p:sp>
      <p:sp>
        <p:nvSpPr>
          <p:cNvPr id="3" name="Content Placeholder 2"/>
          <p:cNvSpPr>
            <a:spLocks noGrp="1"/>
          </p:cNvSpPr>
          <p:nvPr>
            <p:ph idx="1"/>
          </p:nvPr>
        </p:nvSpPr>
        <p:spPr/>
        <p:txBody>
          <a:bodyPr>
            <a:normAutofit/>
          </a:bodyPr>
          <a:lstStyle/>
          <a:p>
            <a:r>
              <a:rPr lang="en-US" dirty="0" smtClean="0"/>
              <a:t>Requires an open-source driver</a:t>
            </a:r>
          </a:p>
          <a:p>
            <a:pPr lvl="1"/>
            <a:r>
              <a:rPr lang="en-US" dirty="0" smtClean="0"/>
              <a:t>Staging or vendor driver don’t support monitor mode</a:t>
            </a:r>
          </a:p>
          <a:p>
            <a:r>
              <a:rPr lang="en-US" dirty="0" smtClean="0"/>
              <a:t>If using in </a:t>
            </a:r>
            <a:r>
              <a:rPr lang="en-US" dirty="0" err="1" smtClean="0"/>
              <a:t>Virtualbox</a:t>
            </a:r>
            <a:r>
              <a:rPr lang="en-US" dirty="0" smtClean="0"/>
              <a:t>/VMware, USB </a:t>
            </a:r>
            <a:r>
              <a:rPr lang="en-US" dirty="0" err="1" smtClean="0"/>
              <a:t>WiFi</a:t>
            </a:r>
            <a:r>
              <a:rPr lang="en-US" dirty="0" smtClean="0"/>
              <a:t> card required</a:t>
            </a:r>
          </a:p>
          <a:p>
            <a:endParaRPr lang="en-US" dirty="0" smtClean="0"/>
          </a:p>
          <a:p>
            <a:r>
              <a:rPr lang="en-US" dirty="0" smtClean="0"/>
              <a:t>Limitations</a:t>
            </a:r>
          </a:p>
          <a:p>
            <a:pPr lvl="1"/>
            <a:r>
              <a:rPr lang="en-US" dirty="0" smtClean="0"/>
              <a:t>Most drivers capture all frame types</a:t>
            </a:r>
          </a:p>
          <a:p>
            <a:pPr lvl="1"/>
            <a:r>
              <a:rPr lang="en-US" dirty="0" smtClean="0"/>
              <a:t>No filtering for valid/invalid frames</a:t>
            </a:r>
          </a:p>
          <a:p>
            <a:pPr lvl="1"/>
            <a:r>
              <a:rPr lang="en-US" dirty="0" smtClean="0"/>
              <a:t>A 802.11n card might not support 802.11n capture</a:t>
            </a:r>
          </a:p>
          <a:p>
            <a:pPr lvl="2"/>
            <a:r>
              <a:rPr lang="en-US" dirty="0" smtClean="0"/>
              <a:t>Same applies for 802.11ac</a:t>
            </a:r>
          </a:p>
          <a:p>
            <a:pPr lvl="1"/>
            <a:endParaRPr lang="en-US" dirty="0"/>
          </a:p>
        </p:txBody>
      </p:sp>
    </p:spTree>
    <p:extLst>
      <p:ext uri="{BB962C8B-B14F-4D97-AF65-F5344CB8AC3E}">
        <p14:creationId xmlns:p14="http://schemas.microsoft.com/office/powerpoint/2010/main" val="17100872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 Interface settings</a:t>
            </a:r>
            <a:endParaRPr lang="en-US" dirty="0"/>
          </a:p>
        </p:txBody>
      </p:sp>
      <p:pic>
        <p:nvPicPr>
          <p:cNvPr id="4" name="Picture 3"/>
          <p:cNvPicPr>
            <a:picLocks noChangeAspect="1"/>
          </p:cNvPicPr>
          <p:nvPr/>
        </p:nvPicPr>
        <p:blipFill rotWithShape="1">
          <a:blip r:embed="rId3"/>
          <a:srcRect l="18374" t="22912" r="18377" b="34198"/>
          <a:stretch/>
        </p:blipFill>
        <p:spPr>
          <a:xfrm>
            <a:off x="2487363" y="2164779"/>
            <a:ext cx="6144768" cy="2880360"/>
          </a:xfrm>
          <a:prstGeom prst="rect">
            <a:avLst/>
          </a:prstGeom>
        </p:spPr>
      </p:pic>
    </p:spTree>
    <p:extLst>
      <p:ext uri="{BB962C8B-B14F-4D97-AF65-F5344CB8AC3E}">
        <p14:creationId xmlns:p14="http://schemas.microsoft.com/office/powerpoint/2010/main" val="524755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802.11b</a:t>
            </a:r>
          </a:p>
        </p:txBody>
      </p:sp>
      <p:sp>
        <p:nvSpPr>
          <p:cNvPr id="26626" name="Content Placeholder 2"/>
          <p:cNvSpPr>
            <a:spLocks noGrp="1"/>
          </p:cNvSpPr>
          <p:nvPr>
            <p:ph idx="1"/>
          </p:nvPr>
        </p:nvSpPr>
        <p:spPr/>
        <p:txBody>
          <a:bodyPr/>
          <a:lstStyle/>
          <a:p>
            <a:pPr eaLnBrk="1" hangingPunct="1"/>
            <a:r>
              <a:rPr lang="en-US" dirty="0" smtClean="0"/>
              <a:t>Amendment</a:t>
            </a:r>
          </a:p>
          <a:p>
            <a:pPr eaLnBrk="1" hangingPunct="1"/>
            <a:r>
              <a:rPr lang="en-US" dirty="0" smtClean="0"/>
              <a:t>CCK coding</a:t>
            </a:r>
          </a:p>
          <a:p>
            <a:pPr eaLnBrk="1" hangingPunct="1"/>
            <a:r>
              <a:rPr lang="en-US" dirty="0" smtClean="0"/>
              <a:t>New rates: 5.5 and 11Mbit</a:t>
            </a:r>
          </a:p>
          <a:p>
            <a:pPr eaLnBrk="1" hangingPunct="1"/>
            <a:r>
              <a:rPr lang="en-US" dirty="0" smtClean="0"/>
              <a:t>2.4GHz ISM band</a:t>
            </a:r>
          </a:p>
          <a:p>
            <a:pPr eaLnBrk="1" hangingPunct="1"/>
            <a:r>
              <a:rPr lang="en-US" dirty="0" smtClean="0"/>
              <a:t>14 overlapping channels</a:t>
            </a:r>
          </a:p>
          <a:p>
            <a:pPr lvl="1"/>
            <a:r>
              <a:rPr lang="en-US" dirty="0" smtClean="0"/>
              <a:t>Defined by their center frequency</a:t>
            </a:r>
          </a:p>
          <a:p>
            <a:pPr lvl="1"/>
            <a:r>
              <a:rPr lang="en-US" dirty="0" smtClean="0"/>
              <a:t>22MHz channels</a:t>
            </a:r>
          </a:p>
          <a:p>
            <a:pPr lvl="1"/>
            <a:r>
              <a:rPr lang="en-US" dirty="0" smtClean="0"/>
              <a:t>5 MHz apart</a:t>
            </a:r>
          </a:p>
        </p:txBody>
      </p:sp>
    </p:spTree>
    <p:extLst>
      <p:ext uri="{BB962C8B-B14F-4D97-AF65-F5344CB8AC3E}">
        <p14:creationId xmlns:p14="http://schemas.microsoft.com/office/powerpoint/2010/main" val="26512686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 Change channel</a:t>
            </a:r>
            <a:endParaRPr lang="en-US" dirty="0"/>
          </a:p>
        </p:txBody>
      </p:sp>
      <p:sp>
        <p:nvSpPr>
          <p:cNvPr id="3" name="Content Placeholder 2"/>
          <p:cNvSpPr>
            <a:spLocks noGrp="1"/>
          </p:cNvSpPr>
          <p:nvPr>
            <p:ph idx="1"/>
          </p:nvPr>
        </p:nvSpPr>
        <p:spPr/>
        <p:txBody>
          <a:bodyPr>
            <a:normAutofit/>
          </a:bodyPr>
          <a:lstStyle/>
          <a:p>
            <a:r>
              <a:rPr lang="en-US" dirty="0" smtClean="0"/>
              <a:t>Two possible </a:t>
            </a:r>
            <a:r>
              <a:rPr lang="en-US" dirty="0" smtClean="0"/>
              <a:t>tools on top of wireless toolbar</a:t>
            </a:r>
            <a:endParaRPr lang="en-US" dirty="0" smtClean="0"/>
          </a:p>
          <a:p>
            <a:pPr lvl="1"/>
            <a:r>
              <a:rPr lang="en-US" sz="2000" dirty="0" err="1">
                <a:latin typeface="Courier New" panose="02070309020205020404" pitchFamily="49" charset="0"/>
                <a:cs typeface="Courier New" panose="02070309020205020404" pitchFamily="49" charset="0"/>
              </a:rPr>
              <a:t>i</a:t>
            </a:r>
            <a:r>
              <a:rPr lang="en-US" sz="2000" dirty="0" err="1" smtClean="0">
                <a:latin typeface="Courier New" panose="02070309020205020404" pitchFamily="49" charset="0"/>
                <a:cs typeface="Courier New" panose="02070309020205020404" pitchFamily="49" charset="0"/>
              </a:rPr>
              <a:t>wconfig</a:t>
            </a:r>
            <a:endParaRPr lang="en-US" sz="2000" dirty="0" smtClean="0">
              <a:latin typeface="Courier New" panose="02070309020205020404" pitchFamily="49" charset="0"/>
              <a:cs typeface="Courier New" panose="02070309020205020404" pitchFamily="49" charset="0"/>
            </a:endParaRPr>
          </a:p>
          <a:p>
            <a:pPr lvl="1"/>
            <a:r>
              <a:rPr lang="en-US" sz="2000" dirty="0" err="1" smtClean="0">
                <a:latin typeface="Courier New" panose="02070309020205020404" pitchFamily="49" charset="0"/>
                <a:cs typeface="Courier New" panose="02070309020205020404" pitchFamily="49" charset="0"/>
              </a:rPr>
              <a:t>iw</a:t>
            </a:r>
            <a:endParaRPr lang="en-US" sz="2000" dirty="0" smtClean="0">
              <a:latin typeface="Courier New" panose="02070309020205020404" pitchFamily="49" charset="0"/>
              <a:cs typeface="Courier New" panose="02070309020205020404" pitchFamily="49" charset="0"/>
            </a:endParaRPr>
          </a:p>
          <a:p>
            <a:endParaRPr lang="en-US" dirty="0"/>
          </a:p>
          <a:p>
            <a:r>
              <a:rPr lang="en-US" dirty="0" smtClean="0"/>
              <a:t>Example command</a:t>
            </a:r>
          </a:p>
          <a:p>
            <a:pPr lvl="1"/>
            <a:r>
              <a:rPr lang="en-US" sz="2000" dirty="0" err="1" smtClean="0">
                <a:latin typeface="Courier New" panose="02070309020205020404" pitchFamily="49" charset="0"/>
                <a:cs typeface="Courier New" panose="02070309020205020404" pitchFamily="49" charset="0"/>
              </a:rPr>
              <a:t>iwconfig</a:t>
            </a:r>
            <a:r>
              <a:rPr lang="en-US" sz="2000" dirty="0" smtClean="0">
                <a:latin typeface="Courier New" panose="02070309020205020404" pitchFamily="49" charset="0"/>
                <a:cs typeface="Courier New" panose="02070309020205020404" pitchFamily="49" charset="0"/>
              </a:rPr>
              <a:t> wlan0 channel 6</a:t>
            </a:r>
          </a:p>
          <a:p>
            <a:pPr lvl="1"/>
            <a:r>
              <a:rPr lang="en-US" sz="2000" dirty="0" err="1">
                <a:latin typeface="Courier New" panose="02070309020205020404" pitchFamily="49" charset="0"/>
                <a:cs typeface="Courier New" panose="02070309020205020404" pitchFamily="49" charset="0"/>
              </a:rPr>
              <a:t>iw</a:t>
            </a:r>
            <a:r>
              <a:rPr lang="en-US" sz="2000" dirty="0">
                <a:latin typeface="Courier New" panose="02070309020205020404" pitchFamily="49" charset="0"/>
                <a:cs typeface="Courier New" panose="02070309020205020404" pitchFamily="49" charset="0"/>
              </a:rPr>
              <a:t> dev </a:t>
            </a:r>
            <a:r>
              <a:rPr lang="en-US" sz="2000" dirty="0" smtClean="0">
                <a:latin typeface="Courier New" panose="02070309020205020404" pitchFamily="49" charset="0"/>
                <a:cs typeface="Courier New" panose="02070309020205020404" pitchFamily="49" charset="0"/>
              </a:rPr>
              <a:t>wlan0 </a:t>
            </a:r>
            <a:r>
              <a:rPr lang="en-US" sz="2000" dirty="0">
                <a:latin typeface="Courier New" panose="02070309020205020404" pitchFamily="49" charset="0"/>
                <a:cs typeface="Courier New" panose="02070309020205020404" pitchFamily="49" charset="0"/>
              </a:rPr>
              <a:t>set channel </a:t>
            </a:r>
            <a:r>
              <a:rPr lang="en-US" sz="2000" dirty="0" smtClean="0">
                <a:latin typeface="Courier New" panose="02070309020205020404" pitchFamily="49" charset="0"/>
                <a:cs typeface="Courier New" panose="02070309020205020404" pitchFamily="49" charset="0"/>
              </a:rPr>
              <a:t>6 [HT20/HT40+/HT40-]</a:t>
            </a:r>
          </a:p>
          <a:p>
            <a:pPr lvl="2"/>
            <a:r>
              <a:rPr lang="en-US" dirty="0" err="1">
                <a:latin typeface="Courier New" panose="02070309020205020404" pitchFamily="49" charset="0"/>
                <a:cs typeface="Courier New" panose="02070309020205020404" pitchFamily="49" charset="0"/>
              </a:rPr>
              <a:t>iw</a:t>
            </a:r>
            <a:r>
              <a:rPr lang="en-US" dirty="0">
                <a:latin typeface="Courier New" panose="02070309020205020404" pitchFamily="49" charset="0"/>
                <a:cs typeface="Courier New" panose="02070309020205020404" pitchFamily="49" charset="0"/>
              </a:rPr>
              <a:t> dev </a:t>
            </a:r>
            <a:r>
              <a:rPr lang="en-US" dirty="0" smtClean="0">
                <a:latin typeface="Courier New" panose="02070309020205020404" pitchFamily="49" charset="0"/>
                <a:cs typeface="Courier New" panose="02070309020205020404" pitchFamily="49" charset="0"/>
              </a:rPr>
              <a:t>wlan0 </a:t>
            </a:r>
            <a:r>
              <a:rPr lang="en-US" dirty="0">
                <a:latin typeface="Courier New" panose="02070309020205020404" pitchFamily="49" charset="0"/>
                <a:cs typeface="Courier New" panose="02070309020205020404" pitchFamily="49" charset="0"/>
              </a:rPr>
              <a:t>set </a:t>
            </a:r>
            <a:r>
              <a:rPr lang="en-US" dirty="0" smtClean="0">
                <a:latin typeface="Courier New" panose="02070309020205020404" pitchFamily="49" charset="0"/>
                <a:cs typeface="Courier New" panose="02070309020205020404" pitchFamily="49" charset="0"/>
              </a:rPr>
              <a:t>frequency 2412 </a:t>
            </a:r>
            <a:r>
              <a:rPr lang="en-US" dirty="0">
                <a:latin typeface="Courier New" panose="02070309020205020404" pitchFamily="49" charset="0"/>
                <a:cs typeface="Courier New" panose="02070309020205020404" pitchFamily="49" charset="0"/>
              </a:rPr>
              <a:t>[HT20/HT40+/HT40-</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326489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 Available channels</a:t>
            </a:r>
            <a:endParaRPr lang="en-US" dirty="0"/>
          </a:p>
        </p:txBody>
      </p:sp>
      <p:sp>
        <p:nvSpPr>
          <p:cNvPr id="3" name="Content Placeholder 2"/>
          <p:cNvSpPr>
            <a:spLocks noGrp="1"/>
          </p:cNvSpPr>
          <p:nvPr>
            <p:ph idx="1"/>
          </p:nvPr>
        </p:nvSpPr>
        <p:spPr/>
        <p:txBody>
          <a:bodyPr>
            <a:normAutofit/>
          </a:bodyPr>
          <a:lstStyle/>
          <a:p>
            <a:r>
              <a:rPr lang="en-US" sz="2400" dirty="0" err="1">
                <a:latin typeface="Courier New" panose="02070309020205020404" pitchFamily="49" charset="0"/>
                <a:cs typeface="Courier New" panose="02070309020205020404" pitchFamily="49" charset="0"/>
              </a:rPr>
              <a:t>iw</a:t>
            </a:r>
            <a:r>
              <a:rPr lang="en-US" sz="2400" dirty="0">
                <a:latin typeface="Courier New" panose="02070309020205020404" pitchFamily="49" charset="0"/>
                <a:cs typeface="Courier New" panose="02070309020205020404" pitchFamily="49" charset="0"/>
              </a:rPr>
              <a:t> dev </a:t>
            </a:r>
            <a:r>
              <a:rPr lang="en-US" sz="2400" dirty="0" smtClean="0">
                <a:latin typeface="Courier New" panose="02070309020205020404" pitchFamily="49" charset="0"/>
                <a:cs typeface="Courier New" panose="02070309020205020404" pitchFamily="49" charset="0"/>
              </a:rPr>
              <a:t>wlan0 info</a:t>
            </a:r>
          </a:p>
          <a:p>
            <a:pPr marL="0" indent="0">
              <a:buNone/>
            </a:pPr>
            <a:r>
              <a:rPr lang="en-US" sz="2400" b="1" dirty="0">
                <a:latin typeface="Courier New" panose="02070309020205020404" pitchFamily="49" charset="0"/>
                <a:cs typeface="Courier New" panose="02070309020205020404" pitchFamily="49" charset="0"/>
              </a:rPr>
              <a:t>	Interface </a:t>
            </a:r>
            <a:r>
              <a:rPr lang="en-US" sz="2400" b="1" dirty="0" smtClean="0">
                <a:latin typeface="Courier New" panose="02070309020205020404" pitchFamily="49" charset="0"/>
                <a:cs typeface="Courier New" panose="02070309020205020404" pitchFamily="49" charset="0"/>
              </a:rPr>
              <a:t>wlan0</a:t>
            </a:r>
            <a:endParaRPr lang="en-US" sz="2400" b="1" dirty="0">
              <a:latin typeface="Courier New" panose="02070309020205020404" pitchFamily="49" charset="0"/>
              <a:cs typeface="Courier New" panose="02070309020205020404" pitchFamily="49" charset="0"/>
            </a:endParaRPr>
          </a:p>
          <a:p>
            <a:pPr marL="0" indent="0">
              <a:buNone/>
            </a:pPr>
            <a:r>
              <a:rPr lang="en-US" sz="2400" b="1" dirty="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	</a:t>
            </a:r>
            <a:r>
              <a:rPr lang="en-US" sz="2400" b="1" dirty="0" err="1" smtClean="0">
                <a:latin typeface="Courier New" panose="02070309020205020404" pitchFamily="49" charset="0"/>
                <a:cs typeface="Courier New" panose="02070309020205020404" pitchFamily="49" charset="0"/>
              </a:rPr>
              <a:t>ifindex</a:t>
            </a:r>
            <a:r>
              <a:rPr lang="en-US" sz="2400" b="1" dirty="0" smtClean="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3</a:t>
            </a:r>
          </a:p>
          <a:p>
            <a:pPr marL="0" indent="0">
              <a:buNone/>
            </a:pPr>
            <a:r>
              <a:rPr lang="en-US" sz="2400" b="1" dirty="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	type </a:t>
            </a:r>
            <a:r>
              <a:rPr lang="en-US" sz="2400" b="1" dirty="0">
                <a:latin typeface="Courier New" panose="02070309020205020404" pitchFamily="49" charset="0"/>
                <a:cs typeface="Courier New" panose="02070309020205020404" pitchFamily="49" charset="0"/>
              </a:rPr>
              <a:t>managed</a:t>
            </a:r>
          </a:p>
          <a:p>
            <a:pPr marL="0" indent="0">
              <a:buNone/>
            </a:pPr>
            <a:r>
              <a:rPr lang="en-US" sz="2400" b="1" dirty="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	</a:t>
            </a:r>
            <a:r>
              <a:rPr lang="en-US" sz="2400" b="1" dirty="0" err="1" smtClean="0">
                <a:solidFill>
                  <a:srgbClr val="FF0000"/>
                </a:solidFill>
                <a:latin typeface="Courier New" panose="02070309020205020404" pitchFamily="49" charset="0"/>
                <a:cs typeface="Courier New" panose="02070309020205020404" pitchFamily="49" charset="0"/>
              </a:rPr>
              <a:t>wiphy</a:t>
            </a:r>
            <a:r>
              <a:rPr lang="en-US" sz="2400" b="1" dirty="0" smtClean="0">
                <a:solidFill>
                  <a:srgbClr val="FF0000"/>
                </a:solidFill>
                <a:latin typeface="Courier New" panose="02070309020205020404" pitchFamily="49" charset="0"/>
                <a:cs typeface="Courier New" panose="02070309020205020404" pitchFamily="49" charset="0"/>
              </a:rPr>
              <a:t> 0</a:t>
            </a:r>
          </a:p>
          <a:p>
            <a:r>
              <a:rPr lang="en-US" sz="2400" dirty="0" err="1" smtClean="0">
                <a:latin typeface="Courier New" panose="02070309020205020404" pitchFamily="49" charset="0"/>
                <a:cs typeface="Courier New" panose="02070309020205020404" pitchFamily="49" charset="0"/>
              </a:rPr>
              <a:t>iw</a:t>
            </a:r>
            <a:r>
              <a:rPr lang="en-US" sz="2400" dirty="0" smtClean="0">
                <a:latin typeface="Courier New" panose="02070309020205020404" pitchFamily="49" charset="0"/>
                <a:cs typeface="Courier New" panose="02070309020205020404" pitchFamily="49" charset="0"/>
              </a:rPr>
              <a:t> </a:t>
            </a:r>
            <a:r>
              <a:rPr lang="en-US" sz="2400" dirty="0" err="1" smtClean="0">
                <a:latin typeface="Courier New" panose="02070309020205020404" pitchFamily="49" charset="0"/>
                <a:cs typeface="Courier New" panose="02070309020205020404" pitchFamily="49" charset="0"/>
              </a:rPr>
              <a:t>phy</a:t>
            </a:r>
            <a:r>
              <a:rPr lang="en-US" sz="2400" dirty="0" smtClean="0">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phy0</a:t>
            </a:r>
            <a:r>
              <a:rPr lang="en-US" sz="2400" dirty="0" smtClean="0">
                <a:latin typeface="Courier New" panose="02070309020205020404" pitchFamily="49" charset="0"/>
                <a:cs typeface="Courier New" panose="02070309020205020404" pitchFamily="49" charset="0"/>
              </a:rPr>
              <a:t> info</a:t>
            </a:r>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483228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OSX – Interface settings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571" y="2014714"/>
            <a:ext cx="8342857" cy="2828571"/>
          </a:xfrm>
          <a:prstGeom prst="rect">
            <a:avLst/>
          </a:prstGeom>
        </p:spPr>
      </p:pic>
    </p:spTree>
    <p:extLst>
      <p:ext uri="{BB962C8B-B14F-4D97-AF65-F5344CB8AC3E}">
        <p14:creationId xmlns:p14="http://schemas.microsoft.com/office/powerpoint/2010/main" val="41593203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OSX - Limitations</a:t>
            </a:r>
            <a:endParaRPr lang="en-US" dirty="0"/>
          </a:p>
        </p:txBody>
      </p:sp>
      <p:sp>
        <p:nvSpPr>
          <p:cNvPr id="3" name="Content Placeholder 2"/>
          <p:cNvSpPr>
            <a:spLocks noGrp="1"/>
          </p:cNvSpPr>
          <p:nvPr>
            <p:ph idx="1"/>
          </p:nvPr>
        </p:nvSpPr>
        <p:spPr/>
        <p:txBody>
          <a:bodyPr/>
          <a:lstStyle/>
          <a:p>
            <a:r>
              <a:rPr lang="en-US" dirty="0" smtClean="0"/>
              <a:t>Manual channel change</a:t>
            </a:r>
          </a:p>
          <a:p>
            <a:pPr lvl="1"/>
            <a:r>
              <a:rPr lang="en-US" dirty="0" smtClean="0"/>
              <a:t>Command line</a:t>
            </a:r>
          </a:p>
          <a:p>
            <a:r>
              <a:rPr lang="en-US" dirty="0" smtClean="0"/>
              <a:t>No </a:t>
            </a:r>
            <a:r>
              <a:rPr lang="en-US" smtClean="0"/>
              <a:t>channel list</a:t>
            </a:r>
            <a:endParaRPr lang="en-US" dirty="0" smtClean="0"/>
          </a:p>
          <a:p>
            <a:r>
              <a:rPr lang="en-US" dirty="0" smtClean="0"/>
              <a:t>Receive both valid and invalid frames</a:t>
            </a:r>
          </a:p>
          <a:p>
            <a:r>
              <a:rPr lang="en-US" dirty="0" smtClean="0"/>
              <a:t>Frames might or might not contain FCS</a:t>
            </a:r>
          </a:p>
          <a:p>
            <a:pPr lvl="1"/>
            <a:r>
              <a:rPr lang="en-US" dirty="0" smtClean="0"/>
              <a:t>Might have invalid frames that have FCS</a:t>
            </a:r>
          </a:p>
          <a:p>
            <a:pPr lvl="1"/>
            <a:r>
              <a:rPr lang="en-US" dirty="0" smtClean="0"/>
              <a:t>Might have invalid frames without FCS</a:t>
            </a:r>
            <a:endParaRPr lang="en-US" dirty="0"/>
          </a:p>
        </p:txBody>
      </p:sp>
    </p:spTree>
    <p:extLst>
      <p:ext uri="{BB962C8B-B14F-4D97-AF65-F5344CB8AC3E}">
        <p14:creationId xmlns:p14="http://schemas.microsoft.com/office/powerpoint/2010/main" val="8415156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OSX - </a:t>
            </a:r>
            <a:r>
              <a:rPr lang="en-US" dirty="0"/>
              <a:t>Change channel</a:t>
            </a:r>
          </a:p>
        </p:txBody>
      </p:sp>
      <p:sp>
        <p:nvSpPr>
          <p:cNvPr id="3" name="Content Placeholder 2"/>
          <p:cNvSpPr>
            <a:spLocks noGrp="1"/>
          </p:cNvSpPr>
          <p:nvPr>
            <p:ph idx="1"/>
          </p:nvPr>
        </p:nvSpPr>
        <p:spPr/>
        <p:txBody>
          <a:bodyPr>
            <a:normAutofit/>
          </a:bodyPr>
          <a:lstStyle/>
          <a:p>
            <a:r>
              <a:rPr lang="en-US" dirty="0" smtClean="0"/>
              <a:t>Use </a:t>
            </a:r>
            <a:r>
              <a:rPr lang="en-US" i="1" dirty="0" smtClean="0"/>
              <a:t>airport</a:t>
            </a:r>
          </a:p>
          <a:p>
            <a:pPr lvl="1"/>
            <a:r>
              <a:rPr lang="en-US" dirty="0" smtClean="0"/>
              <a:t>/System/Library/</a:t>
            </a:r>
            <a:r>
              <a:rPr lang="en-US" dirty="0" err="1" smtClean="0"/>
              <a:t>PrivateFrameworks</a:t>
            </a:r>
            <a:r>
              <a:rPr lang="en-US" dirty="0" smtClean="0"/>
              <a:t>/Apple80211.framework/Versions/Current/Resources/airport</a:t>
            </a:r>
          </a:p>
          <a:p>
            <a:endParaRPr lang="en-US" dirty="0"/>
          </a:p>
          <a:p>
            <a:r>
              <a:rPr lang="en-US" dirty="0" smtClean="0"/>
              <a:t>Example</a:t>
            </a:r>
          </a:p>
          <a:p>
            <a:pPr lvl="1"/>
            <a:r>
              <a:rPr lang="en-US" sz="2000" dirty="0" err="1" smtClean="0">
                <a:latin typeface="Courier New" panose="02070309020205020404" pitchFamily="49" charset="0"/>
                <a:cs typeface="Courier New" panose="02070309020205020404" pitchFamily="49" charset="0"/>
              </a:rPr>
              <a:t>sudo</a:t>
            </a:r>
            <a:r>
              <a:rPr lang="en-US" sz="2000" dirty="0" smtClean="0">
                <a:latin typeface="Courier New" panose="02070309020205020404" pitchFamily="49" charset="0"/>
                <a:cs typeface="Courier New" panose="02070309020205020404" pitchFamily="49" charset="0"/>
              </a:rPr>
              <a:t> /System/Library/</a:t>
            </a:r>
            <a:r>
              <a:rPr lang="en-US" sz="2000" dirty="0" err="1" smtClean="0">
                <a:latin typeface="Courier New" panose="02070309020205020404" pitchFamily="49" charset="0"/>
                <a:cs typeface="Courier New" panose="02070309020205020404" pitchFamily="49" charset="0"/>
              </a:rPr>
              <a:t>PrivateFrameworks</a:t>
            </a:r>
            <a:r>
              <a:rPr lang="en-US" sz="2000" dirty="0" smtClean="0">
                <a:latin typeface="Courier New" panose="02070309020205020404" pitchFamily="49" charset="0"/>
                <a:cs typeface="Courier New" panose="02070309020205020404" pitchFamily="49" charset="0"/>
              </a:rPr>
              <a:t>/Apple80211.framework/</a:t>
            </a:r>
          </a:p>
          <a:p>
            <a:pPr marL="457200" lvl="1" indent="0">
              <a:buNone/>
            </a:pPr>
            <a:r>
              <a:rPr lang="en-US" sz="2000" dirty="0" smtClean="0">
                <a:latin typeface="Courier New" panose="02070309020205020404" pitchFamily="49" charset="0"/>
                <a:cs typeface="Courier New" panose="02070309020205020404" pitchFamily="49" charset="0"/>
              </a:rPr>
              <a:t>	  Versions/Current/Resources/airport -c6</a:t>
            </a:r>
          </a:p>
          <a:p>
            <a:pPr lvl="1"/>
            <a:r>
              <a:rPr lang="en-US" sz="2000" b="1" dirty="0" smtClean="0">
                <a:cs typeface="Courier New" panose="02070309020205020404" pitchFamily="49" charset="0"/>
              </a:rPr>
              <a:t>Note</a:t>
            </a:r>
            <a:r>
              <a:rPr lang="en-US" sz="2000" dirty="0" smtClean="0">
                <a:cs typeface="Courier New" panose="02070309020205020404" pitchFamily="49" charset="0"/>
              </a:rPr>
              <a:t>: No space character between –c and channel number</a:t>
            </a:r>
          </a:p>
          <a:p>
            <a:pPr lvl="1"/>
            <a:endParaRPr lang="en-US" dirty="0" smtClean="0"/>
          </a:p>
        </p:txBody>
      </p:sp>
    </p:spTree>
    <p:extLst>
      <p:ext uri="{BB962C8B-B14F-4D97-AF65-F5344CB8AC3E}">
        <p14:creationId xmlns:p14="http://schemas.microsoft.com/office/powerpoint/2010/main" val="39342735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OSX – Available channels</a:t>
            </a:r>
            <a:endParaRPr lang="en-US" dirty="0"/>
          </a:p>
        </p:txBody>
      </p:sp>
      <p:sp>
        <p:nvSpPr>
          <p:cNvPr id="3" name="Content Placeholder 2"/>
          <p:cNvSpPr>
            <a:spLocks noGrp="1"/>
          </p:cNvSpPr>
          <p:nvPr>
            <p:ph idx="1"/>
          </p:nvPr>
        </p:nvSpPr>
        <p:spPr/>
        <p:txBody>
          <a:bodyPr/>
          <a:lstStyle/>
          <a:p>
            <a:r>
              <a:rPr lang="en-US" dirty="0" smtClean="0"/>
              <a:t>You have to know</a:t>
            </a:r>
          </a:p>
          <a:p>
            <a:r>
              <a:rPr lang="en-US" dirty="0" smtClean="0"/>
              <a:t>Trial and error</a:t>
            </a:r>
          </a:p>
          <a:p>
            <a:pPr lvl="1"/>
            <a:r>
              <a:rPr lang="en-US" dirty="0" smtClean="0"/>
              <a:t>Use </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c</a:t>
            </a:r>
            <a:r>
              <a:rPr lang="en-US" sz="2000" b="1" dirty="0" err="1" smtClean="0">
                <a:latin typeface="Courier New" panose="02070309020205020404" pitchFamily="49" charset="0"/>
                <a:cs typeface="Courier New" panose="02070309020205020404" pitchFamily="49" charset="0"/>
              </a:rPr>
              <a:t>CHANNEL</a:t>
            </a:r>
            <a:endParaRPr lang="en-US" sz="2000" b="1" dirty="0" smtClean="0">
              <a:latin typeface="Courier New" panose="02070309020205020404" pitchFamily="49" charset="0"/>
              <a:cs typeface="Courier New" panose="02070309020205020404" pitchFamily="49" charset="0"/>
            </a:endParaRPr>
          </a:p>
          <a:p>
            <a:pPr lvl="1"/>
            <a:r>
              <a:rPr lang="en-US" dirty="0" smtClean="0"/>
              <a:t>Then verify if set with just </a:t>
            </a:r>
            <a:r>
              <a:rPr lang="en-US" dirty="0" smtClean="0">
                <a:latin typeface="Courier New" panose="02070309020205020404" pitchFamily="49" charset="0"/>
                <a:cs typeface="Courier New" panose="02070309020205020404" pitchFamily="49" charset="0"/>
              </a:rPr>
              <a:t>-c</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724328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time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776239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a:t>
            </a:r>
            <a:endParaRPr lang="en-US" dirty="0"/>
          </a:p>
        </p:txBody>
      </p:sp>
      <p:sp>
        <p:nvSpPr>
          <p:cNvPr id="3" name="Content Placeholder 2"/>
          <p:cNvSpPr>
            <a:spLocks noGrp="1"/>
          </p:cNvSpPr>
          <p:nvPr>
            <p:ph idx="1"/>
          </p:nvPr>
        </p:nvSpPr>
        <p:spPr/>
        <p:txBody>
          <a:bodyPr/>
          <a:lstStyle/>
          <a:p>
            <a:r>
              <a:rPr lang="en-US" dirty="0" smtClean="0"/>
              <a:t>Windows:</a:t>
            </a:r>
          </a:p>
          <a:p>
            <a:pPr lvl="1"/>
            <a:r>
              <a:rPr lang="en-US" dirty="0" err="1" smtClean="0"/>
              <a:t>Netmon</a:t>
            </a:r>
            <a:endParaRPr lang="en-US" dirty="0" smtClean="0"/>
          </a:p>
          <a:p>
            <a:pPr lvl="1"/>
            <a:r>
              <a:rPr lang="en-US" dirty="0" err="1" smtClean="0"/>
              <a:t>Wildpackets</a:t>
            </a:r>
            <a:endParaRPr lang="en-US" dirty="0" smtClean="0"/>
          </a:p>
          <a:p>
            <a:pPr lvl="1"/>
            <a:r>
              <a:rPr lang="en-US" dirty="0" smtClean="0"/>
              <a:t>Acrylic </a:t>
            </a:r>
            <a:r>
              <a:rPr lang="en-US" dirty="0" err="1" smtClean="0"/>
              <a:t>WiFi</a:t>
            </a:r>
            <a:endParaRPr lang="en-US" dirty="0" smtClean="0"/>
          </a:p>
          <a:p>
            <a:r>
              <a:rPr lang="en-US" dirty="0" smtClean="0"/>
              <a:t>OSX</a:t>
            </a:r>
          </a:p>
          <a:p>
            <a:pPr lvl="1"/>
            <a:r>
              <a:rPr lang="en-US" dirty="0" err="1" smtClean="0"/>
              <a:t>airportd</a:t>
            </a:r>
            <a:r>
              <a:rPr lang="en-US" dirty="0" smtClean="0"/>
              <a:t> + </a:t>
            </a:r>
            <a:r>
              <a:rPr lang="en-US" dirty="0" err="1" smtClean="0"/>
              <a:t>tcpdump</a:t>
            </a:r>
            <a:r>
              <a:rPr lang="en-US" dirty="0" smtClean="0"/>
              <a:t>/</a:t>
            </a:r>
            <a:r>
              <a:rPr lang="en-US" dirty="0" err="1" smtClean="0"/>
              <a:t>tshark</a:t>
            </a:r>
            <a:r>
              <a:rPr lang="en-US" dirty="0" smtClean="0"/>
              <a:t> </a:t>
            </a:r>
          </a:p>
          <a:p>
            <a:r>
              <a:rPr lang="en-US" dirty="0" smtClean="0"/>
              <a:t>Android</a:t>
            </a:r>
          </a:p>
          <a:p>
            <a:pPr lvl="1"/>
            <a:r>
              <a:rPr lang="en-US" dirty="0"/>
              <a:t>Android PCAP </a:t>
            </a:r>
            <a:r>
              <a:rPr lang="en-US" dirty="0" smtClean="0"/>
              <a:t>Capture</a:t>
            </a:r>
          </a:p>
          <a:p>
            <a:endParaRPr lang="en-US" dirty="0" smtClean="0"/>
          </a:p>
          <a:p>
            <a:endParaRPr lang="en-US" dirty="0"/>
          </a:p>
        </p:txBody>
      </p:sp>
    </p:spTree>
    <p:extLst>
      <p:ext uri="{BB962C8B-B14F-4D97-AF65-F5344CB8AC3E}">
        <p14:creationId xmlns:p14="http://schemas.microsoft.com/office/powerpoint/2010/main" val="304399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6122" y="-33453"/>
            <a:ext cx="9199756" cy="6934665"/>
          </a:xfrm>
        </p:spPr>
      </p:pic>
    </p:spTree>
    <p:extLst>
      <p:ext uri="{BB962C8B-B14F-4D97-AF65-F5344CB8AC3E}">
        <p14:creationId xmlns:p14="http://schemas.microsoft.com/office/powerpoint/2010/main" val="8175978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lstStyle/>
          <a:p>
            <a:r>
              <a:rPr lang="en-US" dirty="0" smtClean="0"/>
              <a:t>Twitter: @</a:t>
            </a:r>
            <a:r>
              <a:rPr lang="en-US" dirty="0" err="1" smtClean="0"/>
              <a:t>aircrackng</a:t>
            </a:r>
            <a:endParaRPr lang="en-US" dirty="0" smtClean="0"/>
          </a:p>
          <a:p>
            <a:r>
              <a:rPr lang="en-US" dirty="0" smtClean="0"/>
              <a:t>Email</a:t>
            </a:r>
          </a:p>
          <a:p>
            <a:pPr lvl="1"/>
            <a:r>
              <a:rPr lang="en-US" dirty="0" smtClean="0">
                <a:hlinkClick r:id="rId2"/>
              </a:rPr>
              <a:t>tdotreppe@aircrack-ng.org</a:t>
            </a:r>
            <a:endParaRPr lang="en-US" dirty="0" smtClean="0"/>
          </a:p>
          <a:p>
            <a:pPr lvl="1"/>
            <a:r>
              <a:rPr lang="en-US" dirty="0" smtClean="0">
                <a:hlinkClick r:id="rId3"/>
              </a:rPr>
              <a:t>thomas.dotreppe@mainnerve.com</a:t>
            </a:r>
            <a:endParaRPr lang="en-US" dirty="0" smtClean="0"/>
          </a:p>
        </p:txBody>
      </p:sp>
    </p:spTree>
    <p:extLst>
      <p:ext uri="{BB962C8B-B14F-4D97-AF65-F5344CB8AC3E}">
        <p14:creationId xmlns:p14="http://schemas.microsoft.com/office/powerpoint/2010/main" val="1988969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802.11b</a:t>
            </a:r>
          </a:p>
        </p:txBody>
      </p:sp>
      <p:pic>
        <p:nvPicPr>
          <p:cNvPr id="28674" name="Picture 3" descr="80211bg_channels.gif"/>
          <p:cNvPicPr>
            <a:picLocks noChangeAspect="1"/>
          </p:cNvPicPr>
          <p:nvPr/>
        </p:nvPicPr>
        <p:blipFill>
          <a:blip r:embed="rId3"/>
          <a:srcRect/>
          <a:stretch>
            <a:fillRect/>
          </a:stretch>
        </p:blipFill>
        <p:spPr bwMode="auto">
          <a:xfrm>
            <a:off x="1793876" y="2266950"/>
            <a:ext cx="8645525" cy="3454400"/>
          </a:xfrm>
          <a:prstGeom prst="rect">
            <a:avLst/>
          </a:prstGeom>
          <a:noFill/>
          <a:ln w="9525">
            <a:noFill/>
            <a:miter lim="800000"/>
            <a:headEnd/>
            <a:tailEnd/>
          </a:ln>
        </p:spPr>
      </p:pic>
    </p:spTree>
    <p:extLst>
      <p:ext uri="{BB962C8B-B14F-4D97-AF65-F5344CB8AC3E}">
        <p14:creationId xmlns:p14="http://schemas.microsoft.com/office/powerpoint/2010/main" val="2661380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802.11a</a:t>
            </a:r>
          </a:p>
        </p:txBody>
      </p:sp>
      <p:sp>
        <p:nvSpPr>
          <p:cNvPr id="30722" name="Content Placeholder 2"/>
          <p:cNvSpPr>
            <a:spLocks noGrp="1"/>
          </p:cNvSpPr>
          <p:nvPr>
            <p:ph idx="1"/>
          </p:nvPr>
        </p:nvSpPr>
        <p:spPr/>
        <p:txBody>
          <a:bodyPr>
            <a:normAutofit/>
          </a:bodyPr>
          <a:lstStyle/>
          <a:p>
            <a:pPr eaLnBrk="1" hangingPunct="1"/>
            <a:r>
              <a:rPr lang="en-US" dirty="0" smtClean="0"/>
              <a:t>5GHz band</a:t>
            </a:r>
          </a:p>
          <a:p>
            <a:pPr lvl="1"/>
            <a:r>
              <a:rPr lang="en-US" b="1" dirty="0" smtClean="0"/>
              <a:t>5180-5320Mhz (36-64)</a:t>
            </a:r>
          </a:p>
          <a:p>
            <a:pPr lvl="1"/>
            <a:r>
              <a:rPr lang="en-US" b="1" dirty="0" smtClean="0"/>
              <a:t>5500-5700Mhz (100-140)</a:t>
            </a:r>
          </a:p>
          <a:p>
            <a:pPr lvl="1"/>
            <a:r>
              <a:rPr lang="en-US" dirty="0" smtClean="0"/>
              <a:t>5745-5825Mhz (149-165)</a:t>
            </a:r>
          </a:p>
          <a:p>
            <a:pPr eaLnBrk="1" hangingPunct="1"/>
            <a:r>
              <a:rPr lang="en-US" dirty="0" smtClean="0"/>
              <a:t>Public safety: 4.9GHz</a:t>
            </a:r>
          </a:p>
          <a:p>
            <a:pPr lvl="1"/>
            <a:r>
              <a:rPr lang="en-US" dirty="0"/>
              <a:t>4940 MHz to 4990 MHz (WLAN channels 20–26)</a:t>
            </a:r>
            <a:endParaRPr lang="en-US" dirty="0" smtClean="0"/>
          </a:p>
          <a:p>
            <a:pPr eaLnBrk="1" hangingPunct="1"/>
            <a:r>
              <a:rPr lang="en-US" dirty="0" smtClean="0"/>
              <a:t>More expensive =&gt; less crowded</a:t>
            </a:r>
          </a:p>
          <a:p>
            <a:pPr eaLnBrk="1" hangingPunct="1"/>
            <a:r>
              <a:rPr lang="en-US" dirty="0" smtClean="0"/>
              <a:t>20MHz channels</a:t>
            </a:r>
          </a:p>
          <a:p>
            <a:pPr eaLnBrk="1" hangingPunct="1"/>
            <a:r>
              <a:rPr lang="en-US" dirty="0" smtClean="0"/>
              <a:t>OFDM</a:t>
            </a:r>
          </a:p>
          <a:p>
            <a:pPr eaLnBrk="1" hangingPunct="1"/>
            <a:r>
              <a:rPr lang="en-US" dirty="0" smtClean="0"/>
              <a:t>Max rate: 54Mbit</a:t>
            </a:r>
          </a:p>
        </p:txBody>
      </p:sp>
    </p:spTree>
    <p:extLst>
      <p:ext uri="{BB962C8B-B14F-4D97-AF65-F5344CB8AC3E}">
        <p14:creationId xmlns:p14="http://schemas.microsoft.com/office/powerpoint/2010/main" val="4233989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1112</TotalTime>
  <Words>2189</Words>
  <Application>Microsoft Office PowerPoint</Application>
  <PresentationFormat>Widescreen</PresentationFormat>
  <Paragraphs>674</Paragraphs>
  <Slides>79</Slides>
  <Notes>32</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79</vt:i4>
      </vt:variant>
    </vt:vector>
  </HeadingPairs>
  <TitlesOfParts>
    <vt:vector size="86" baseType="lpstr">
      <vt:lpstr>Calibri</vt:lpstr>
      <vt:lpstr>Calibri Light</vt:lpstr>
      <vt:lpstr>Courier New</vt:lpstr>
      <vt:lpstr>Wingdings</vt:lpstr>
      <vt:lpstr>Wingdings 2</vt:lpstr>
      <vt:lpstr>HDOfficeLightV0</vt:lpstr>
      <vt:lpstr>Retrospect</vt:lpstr>
      <vt:lpstr>The wireless side of Wireshark</vt:lpstr>
      <vt:lpstr>whoami</vt:lpstr>
      <vt:lpstr>Agenda</vt:lpstr>
      <vt:lpstr>IEEE 802.11</vt:lpstr>
      <vt:lpstr>802.11</vt:lpstr>
      <vt:lpstr>802.11</vt:lpstr>
      <vt:lpstr>802.11b</vt:lpstr>
      <vt:lpstr>802.11b</vt:lpstr>
      <vt:lpstr>802.11a</vt:lpstr>
      <vt:lpstr>PowerPoint Presentation</vt:lpstr>
      <vt:lpstr>802.11h</vt:lpstr>
      <vt:lpstr>802.11g</vt:lpstr>
      <vt:lpstr>802.11n</vt:lpstr>
      <vt:lpstr>802.11n - MCS</vt:lpstr>
      <vt:lpstr>802.11n – HT20/40+-</vt:lpstr>
      <vt:lpstr>802.11ac – Very High Throughput</vt:lpstr>
      <vt:lpstr>802.11ac - Waves</vt:lpstr>
      <vt:lpstr>802.11ac – MCS Rates 1x1</vt:lpstr>
      <vt:lpstr>802.11ac – VHT channels</vt:lpstr>
      <vt:lpstr>802.11ad</vt:lpstr>
      <vt:lpstr>802.11ad channels</vt:lpstr>
      <vt:lpstr>Other frequency bands</vt:lpstr>
      <vt:lpstr>802.11 Networks</vt:lpstr>
      <vt:lpstr>Infrastructure</vt:lpstr>
      <vt:lpstr>Ad-Hoc</vt:lpstr>
      <vt:lpstr>WDS</vt:lpstr>
      <vt:lpstr>Network Interaction</vt:lpstr>
      <vt:lpstr>WEP</vt:lpstr>
      <vt:lpstr>WPA</vt:lpstr>
      <vt:lpstr>WPA</vt:lpstr>
      <vt:lpstr>WPA – Encryption and data integrity</vt:lpstr>
      <vt:lpstr>WPA Authentication</vt:lpstr>
      <vt:lpstr>WPA – GTK Exchange</vt:lpstr>
      <vt:lpstr>WPS</vt:lpstr>
      <vt:lpstr>WPS – Technical Architecture</vt:lpstr>
      <vt:lpstr>WPS - Protocol</vt:lpstr>
      <vt:lpstr>802.11 Frames</vt:lpstr>
      <vt:lpstr>802.11 Frame structure</vt:lpstr>
      <vt:lpstr>ToDS/FromDS Fields</vt:lpstr>
      <vt:lpstr>802.11 Frame types</vt:lpstr>
      <vt:lpstr>Management Frames</vt:lpstr>
      <vt:lpstr>Management Frames (2)</vt:lpstr>
      <vt:lpstr>Control Frames</vt:lpstr>
      <vt:lpstr>Data Frames</vt:lpstr>
      <vt:lpstr>Data Frames (2)</vt:lpstr>
      <vt:lpstr>Wireshark &amp; WiFi</vt:lpstr>
      <vt:lpstr>Wireshark &amp; WiFi</vt:lpstr>
      <vt:lpstr>Custom columns</vt:lpstr>
      <vt:lpstr>Custom columns</vt:lpstr>
      <vt:lpstr>Protocols</vt:lpstr>
      <vt:lpstr>Protocols (2)</vt:lpstr>
      <vt:lpstr>Protocols (3)</vt:lpstr>
      <vt:lpstr>Traffic decryption</vt:lpstr>
      <vt:lpstr>Traffic decryption</vt:lpstr>
      <vt:lpstr>Traffic decryption - limitations</vt:lpstr>
      <vt:lpstr>Wireless toolbar</vt:lpstr>
      <vt:lpstr>Capture headers</vt:lpstr>
      <vt:lpstr>Display Filters</vt:lpstr>
      <vt:lpstr>Display Filters (2)</vt:lpstr>
      <vt:lpstr>Capture filters</vt:lpstr>
      <vt:lpstr>Reference</vt:lpstr>
      <vt:lpstr>Wireshark - Windows</vt:lpstr>
      <vt:lpstr>Windows - Setup</vt:lpstr>
      <vt:lpstr>Windows - Capture</vt:lpstr>
      <vt:lpstr>Windows – Change settings</vt:lpstr>
      <vt:lpstr>Windows – Wireless settings</vt:lpstr>
      <vt:lpstr>Windows – Decryption keys</vt:lpstr>
      <vt:lpstr>Wireshark - Linux</vt:lpstr>
      <vt:lpstr>Linux – Interface settings</vt:lpstr>
      <vt:lpstr>Linux – Change channel</vt:lpstr>
      <vt:lpstr>Linux – Available channels</vt:lpstr>
      <vt:lpstr>OSX – Interface settings</vt:lpstr>
      <vt:lpstr>OSX - Limitations</vt:lpstr>
      <vt:lpstr>OSX - Change channel</vt:lpstr>
      <vt:lpstr>OSX – Available channels</vt:lpstr>
      <vt:lpstr>Demo time</vt:lpstr>
      <vt:lpstr>Other things</vt:lpstr>
      <vt:lpstr>PowerPoint Presentation</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wireless side of Wireshark</dc:title>
  <dc:creator>Thomas d'Otreppe</dc:creator>
  <cp:lastModifiedBy>Thomas d'Otreppe</cp:lastModifiedBy>
  <cp:revision>236</cp:revision>
  <dcterms:created xsi:type="dcterms:W3CDTF">2015-05-27T08:23:31Z</dcterms:created>
  <dcterms:modified xsi:type="dcterms:W3CDTF">2015-06-23T18:38:08Z</dcterms:modified>
</cp:coreProperties>
</file>