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Lst>
  <p:sldSz cx="13004800" cy="9753600"/>
  <p:notesSz cx="6858000" cy="9144000"/>
  <p:defaultTextStyle>
    <a:lvl1pPr defTabSz="1295400">
      <a:buClr>
        <a:srgbClr val="000000"/>
      </a:buClr>
      <a:buFont typeface="Helvetica"/>
      <a:defRPr sz="2400">
        <a:uFill>
          <a:solidFill/>
        </a:uFill>
        <a:latin typeface="Helvetica"/>
        <a:ea typeface="Helvetica"/>
        <a:cs typeface="Helvetica"/>
        <a:sym typeface="Helvetica"/>
      </a:defRPr>
    </a:lvl1pPr>
    <a:lvl2pPr indent="342900" defTabSz="1295400">
      <a:buClr>
        <a:srgbClr val="000000"/>
      </a:buClr>
      <a:buFont typeface="Helvetica"/>
      <a:defRPr sz="2400">
        <a:uFill>
          <a:solidFill/>
        </a:uFill>
        <a:latin typeface="Helvetica"/>
        <a:ea typeface="Helvetica"/>
        <a:cs typeface="Helvetica"/>
        <a:sym typeface="Helvetica"/>
      </a:defRPr>
    </a:lvl2pPr>
    <a:lvl3pPr indent="685800" defTabSz="1295400">
      <a:buClr>
        <a:srgbClr val="000000"/>
      </a:buClr>
      <a:buFont typeface="Helvetica"/>
      <a:defRPr sz="2400">
        <a:uFill>
          <a:solidFill/>
        </a:uFill>
        <a:latin typeface="Helvetica"/>
        <a:ea typeface="Helvetica"/>
        <a:cs typeface="Helvetica"/>
        <a:sym typeface="Helvetica"/>
      </a:defRPr>
    </a:lvl3pPr>
    <a:lvl4pPr indent="1028700" defTabSz="1295400">
      <a:buClr>
        <a:srgbClr val="000000"/>
      </a:buClr>
      <a:buFont typeface="Helvetica"/>
      <a:defRPr sz="2400">
        <a:uFill>
          <a:solidFill/>
        </a:uFill>
        <a:latin typeface="Helvetica"/>
        <a:ea typeface="Helvetica"/>
        <a:cs typeface="Helvetica"/>
        <a:sym typeface="Helvetica"/>
      </a:defRPr>
    </a:lvl4pPr>
    <a:lvl5pPr indent="1371600" defTabSz="1295400">
      <a:buClr>
        <a:srgbClr val="000000"/>
      </a:buClr>
      <a:buFont typeface="Helvetica"/>
      <a:defRPr sz="2400">
        <a:uFill>
          <a:solidFill/>
        </a:uFill>
        <a:latin typeface="Helvetica"/>
        <a:ea typeface="Helvetica"/>
        <a:cs typeface="Helvetica"/>
        <a:sym typeface="Helvetica"/>
      </a:defRPr>
    </a:lvl5pPr>
    <a:lvl6pPr indent="1714500" defTabSz="1295400">
      <a:buClr>
        <a:srgbClr val="000000"/>
      </a:buClr>
      <a:buFont typeface="Helvetica"/>
      <a:defRPr sz="2400">
        <a:uFill>
          <a:solidFill/>
        </a:uFill>
        <a:latin typeface="Helvetica"/>
        <a:ea typeface="Helvetica"/>
        <a:cs typeface="Helvetica"/>
        <a:sym typeface="Helvetica"/>
      </a:defRPr>
    </a:lvl6pPr>
    <a:lvl7pPr indent="2057400" defTabSz="1295400">
      <a:buClr>
        <a:srgbClr val="000000"/>
      </a:buClr>
      <a:buFont typeface="Helvetica"/>
      <a:defRPr sz="2400">
        <a:uFill>
          <a:solidFill/>
        </a:uFill>
        <a:latin typeface="Helvetica"/>
        <a:ea typeface="Helvetica"/>
        <a:cs typeface="Helvetica"/>
        <a:sym typeface="Helvetica"/>
      </a:defRPr>
    </a:lvl7pPr>
    <a:lvl8pPr indent="2400300" defTabSz="1295400">
      <a:buClr>
        <a:srgbClr val="000000"/>
      </a:buClr>
      <a:buFont typeface="Helvetica"/>
      <a:defRPr sz="2400">
        <a:uFill>
          <a:solidFill/>
        </a:uFill>
        <a:latin typeface="Helvetica"/>
        <a:ea typeface="Helvetica"/>
        <a:cs typeface="Helvetica"/>
        <a:sym typeface="Helvetica"/>
      </a:defRPr>
    </a:lvl8pPr>
    <a:lvl9pPr indent="2743200" defTabSz="1295400">
      <a:buClr>
        <a:srgbClr val="000000"/>
      </a:buClr>
      <a:buFont typeface="Helvetica"/>
      <a:defRPr sz="2400">
        <a:uFill>
          <a:solidFill/>
        </a:uFill>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FDC"/>
          </a:solidFill>
        </a:fill>
      </a:tcStyle>
    </a:wholeTbl>
    <a:band2H>
      <a:tcTxStyle b="def" i="def"/>
      <a:tcStyle>
        <a:tcBdr/>
        <a:fill>
          <a:solidFill>
            <a:srgbClr val="FEF8EF"/>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B13B"/>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ph type="sldImg"/>
          </p:nvPr>
        </p:nvSpPr>
        <p:spPr>
          <a:xfrm>
            <a:off x="1143000" y="685800"/>
            <a:ext cx="4572000" cy="3429000"/>
          </a:xfrm>
          <a:prstGeom prst="rect">
            <a:avLst/>
          </a:prstGeom>
        </p:spPr>
        <p:txBody>
          <a:bodyPr/>
          <a:lstStyle/>
          <a:p>
            <a:pPr lvl="0"/>
          </a:p>
        </p:txBody>
      </p:sp>
      <p:sp>
        <p:nvSpPr>
          <p:cNvPr id="22" name="Shape 2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1295400">
      <a:defRPr sz="1600">
        <a:uFill>
          <a:solidFill/>
        </a:uFill>
        <a:latin typeface="Helvetica"/>
        <a:ea typeface="Helvetica"/>
        <a:cs typeface="Helvetica"/>
        <a:sym typeface="Helvetica"/>
      </a:defRPr>
    </a:lvl1pPr>
    <a:lvl2pPr indent="228600" defTabSz="1295400">
      <a:defRPr sz="1600">
        <a:uFill>
          <a:solidFill/>
        </a:uFill>
        <a:latin typeface="Helvetica"/>
        <a:ea typeface="Helvetica"/>
        <a:cs typeface="Helvetica"/>
        <a:sym typeface="Helvetica"/>
      </a:defRPr>
    </a:lvl2pPr>
    <a:lvl3pPr indent="457200" defTabSz="1295400">
      <a:defRPr sz="1600">
        <a:uFill>
          <a:solidFill/>
        </a:uFill>
        <a:latin typeface="Helvetica"/>
        <a:ea typeface="Helvetica"/>
        <a:cs typeface="Helvetica"/>
        <a:sym typeface="Helvetica"/>
      </a:defRPr>
    </a:lvl3pPr>
    <a:lvl4pPr indent="685800" defTabSz="1295400">
      <a:defRPr sz="1600">
        <a:uFill>
          <a:solidFill/>
        </a:uFill>
        <a:latin typeface="Helvetica"/>
        <a:ea typeface="Helvetica"/>
        <a:cs typeface="Helvetica"/>
        <a:sym typeface="Helvetica"/>
      </a:defRPr>
    </a:lvl4pPr>
    <a:lvl5pPr indent="914400" defTabSz="1295400">
      <a:defRPr sz="1600">
        <a:uFill>
          <a:solidFill/>
        </a:uFill>
        <a:latin typeface="Helvetica"/>
        <a:ea typeface="Helvetica"/>
        <a:cs typeface="Helvetica"/>
        <a:sym typeface="Helvetica"/>
      </a:defRPr>
    </a:lvl5pPr>
    <a:lvl6pPr indent="1143000" defTabSz="1295400">
      <a:defRPr sz="1600">
        <a:uFill>
          <a:solidFill/>
        </a:uFill>
        <a:latin typeface="Helvetica"/>
        <a:ea typeface="Helvetica"/>
        <a:cs typeface="Helvetica"/>
        <a:sym typeface="Helvetica"/>
      </a:defRPr>
    </a:lvl6pPr>
    <a:lvl7pPr indent="1371600" defTabSz="1295400">
      <a:defRPr sz="1600">
        <a:uFill>
          <a:solidFill/>
        </a:uFill>
        <a:latin typeface="Helvetica"/>
        <a:ea typeface="Helvetica"/>
        <a:cs typeface="Helvetica"/>
        <a:sym typeface="Helvetica"/>
      </a:defRPr>
    </a:lvl7pPr>
    <a:lvl8pPr indent="1600200" defTabSz="1295400">
      <a:defRPr sz="1600">
        <a:uFill>
          <a:solidFill/>
        </a:uFill>
        <a:latin typeface="Helvetica"/>
        <a:ea typeface="Helvetica"/>
        <a:cs typeface="Helvetica"/>
        <a:sym typeface="Helvetica"/>
      </a:defRPr>
    </a:lvl8pPr>
    <a:lvl9pPr indent="1828800" defTabSz="1295400">
      <a:defRPr sz="1600">
        <a:uFill>
          <a:solidFill/>
        </a:uFill>
        <a:latin typeface="Helvetica"/>
        <a:ea typeface="Helvetica"/>
        <a:cs typeface="Helvetica"/>
        <a:sym typeface="Helvetica"/>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5100">
                <a:uFill>
                  <a:solidFill/>
                </a:uFill>
              </a:rPr>
              <a:t>Title Text</a:t>
            </a:r>
          </a:p>
        </p:txBody>
      </p:sp>
      <p:sp>
        <p:nvSpPr>
          <p:cNvPr id="11" name="Shape 11"/>
          <p:cNvSpPr/>
          <p:nvPr>
            <p:ph type="body" idx="1"/>
          </p:nvPr>
        </p:nvSpPr>
        <p:spPr>
          <a:prstGeom prst="rect">
            <a:avLst/>
          </a:prstGeom>
        </p:spPr>
        <p:txBody>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uFill>
              </a:rPr>
              <a:t>Body Level One</a:t>
            </a:r>
            <a:endParaRPr sz="4400">
              <a:uFill>
                <a:solidFill/>
              </a:uFill>
            </a:endParaRPr>
          </a:p>
          <a:p>
            <a:pPr lvl="1">
              <a:defRPr sz="1800">
                <a:uFillTx/>
              </a:defRPr>
            </a:pPr>
            <a:r>
              <a:rPr sz="3800">
                <a:uFill>
                  <a:solidFill/>
                </a:uFill>
              </a:rPr>
              <a:t>Body Level Two</a:t>
            </a:r>
            <a:endParaRPr sz="3800">
              <a:uFill>
                <a:solidFill/>
              </a:uFill>
            </a:endParaRPr>
          </a:p>
          <a:p>
            <a:pPr lvl="2">
              <a:defRPr sz="1800">
                <a:uFillTx/>
              </a:defRPr>
            </a:pPr>
            <a:r>
              <a:rPr sz="3400">
                <a:uFill>
                  <a:solidFill/>
                </a:uFill>
              </a:rPr>
              <a:t>Body Level Three</a:t>
            </a:r>
            <a:endParaRPr sz="3400">
              <a:uFill>
                <a:solidFill/>
              </a:uFill>
            </a:endParaRPr>
          </a:p>
          <a:p>
            <a:pPr lvl="3">
              <a:defRPr sz="1800">
                <a:uFillTx/>
              </a:defRPr>
            </a:pPr>
            <a:r>
              <a:rPr sz="2800">
                <a:uFill>
                  <a:solidFill/>
                </a:uFill>
              </a:rPr>
              <a:t>Body Level Four</a:t>
            </a:r>
            <a:endParaRPr sz="2800">
              <a:uFill>
                <a:solidFill/>
              </a:uFill>
            </a:endParaRPr>
          </a:p>
          <a:p>
            <a:pPr lvl="4">
              <a:defRPr sz="1800">
                <a:uFillTx/>
              </a:defRPr>
            </a:pPr>
            <a:r>
              <a:rPr sz="2400">
                <a:uFill>
                  <a:solidFill/>
                </a:u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4" name="Shape 14"/>
          <p:cNvSpPr/>
          <p:nvPr>
            <p:ph type="title"/>
          </p:nvPr>
        </p:nvSpPr>
        <p:spPr>
          <a:xfrm>
            <a:off x="975359" y="1282871"/>
            <a:ext cx="11054082" cy="3864961"/>
          </a:xfrm>
          <a:prstGeom prst="rect">
            <a:avLst/>
          </a:prstGeom>
          <a:ln>
            <a:miter lim="400000"/>
          </a:ln>
        </p:spPr>
        <p:txBody>
          <a:bodyPr lIns="130026" tIns="130026" rIns="130026" bIns="130026" anchor="b">
            <a:noAutofit/>
          </a:bodyPr>
          <a:lstStyle>
            <a:lvl1pPr defTabSz="914400">
              <a:defRPr sz="8000">
                <a:uFillTx/>
              </a:defRPr>
            </a:lvl1pPr>
          </a:lstStyle>
          <a:p>
            <a:pPr lvl="0">
              <a:defRPr sz="1800"/>
            </a:pPr>
            <a:r>
              <a:rPr sz="8000"/>
              <a:t>Title Text</a:t>
            </a:r>
          </a:p>
        </p:txBody>
      </p:sp>
      <p:sp>
        <p:nvSpPr>
          <p:cNvPr id="15" name="Shape 15"/>
          <p:cNvSpPr/>
          <p:nvPr>
            <p:ph type="body" idx="1"/>
          </p:nvPr>
        </p:nvSpPr>
        <p:spPr>
          <a:xfrm>
            <a:off x="975359" y="5300784"/>
            <a:ext cx="11054082" cy="3272320"/>
          </a:xfrm>
          <a:prstGeom prst="rect">
            <a:avLst/>
          </a:prstGeom>
          <a:ln>
            <a:miter lim="400000"/>
          </a:ln>
        </p:spPr>
        <p:txBody>
          <a:bodyPr lIns="130026" tIns="130026" rIns="130026" bIns="130026">
            <a:noAutofit/>
          </a:bodyPr>
          <a:lstStyle>
            <a:lvl1pPr marL="0" indent="0" algn="ctr" defTabSz="914400">
              <a:spcBef>
                <a:spcPts val="0"/>
              </a:spcBef>
              <a:buSzTx/>
              <a:buNone/>
              <a:defRPr sz="2200">
                <a:solidFill>
                  <a:srgbClr val="666666"/>
                </a:solidFill>
                <a:uFillTx/>
              </a:defRPr>
            </a:lvl1pPr>
            <a:lvl2pPr marL="0" indent="0" algn="ctr" defTabSz="914400">
              <a:spcBef>
                <a:spcPts val="0"/>
              </a:spcBef>
              <a:buSzTx/>
              <a:buNone/>
              <a:defRPr sz="2200">
                <a:solidFill>
                  <a:srgbClr val="666666"/>
                </a:solidFill>
                <a:uFillTx/>
              </a:defRPr>
            </a:lvl2pPr>
            <a:lvl3pPr marL="0" indent="0" algn="ctr" defTabSz="914400">
              <a:spcBef>
                <a:spcPts val="0"/>
              </a:spcBef>
              <a:buSzTx/>
              <a:buNone/>
              <a:defRPr sz="2200">
                <a:solidFill>
                  <a:srgbClr val="666666"/>
                </a:solidFill>
                <a:uFillTx/>
              </a:defRPr>
            </a:lvl3pPr>
            <a:lvl4pPr marL="0" indent="0" algn="ctr" defTabSz="914400">
              <a:spcBef>
                <a:spcPts val="0"/>
              </a:spcBef>
              <a:buSzTx/>
              <a:buNone/>
              <a:defRPr sz="2200">
                <a:solidFill>
                  <a:srgbClr val="666666"/>
                </a:solidFill>
                <a:uFillTx/>
              </a:defRPr>
            </a:lvl4pPr>
            <a:lvl5pPr marL="0" indent="0" algn="ctr" defTabSz="914400">
              <a:spcBef>
                <a:spcPts val="0"/>
              </a:spcBef>
              <a:buSzTx/>
              <a:buNone/>
              <a:defRPr sz="2200">
                <a:solidFill>
                  <a:srgbClr val="666666"/>
                </a:solidFill>
                <a:uFillTx/>
              </a:defRPr>
            </a:lvl5pPr>
          </a:lstStyle>
          <a:p>
            <a:pPr lvl="0">
              <a:defRPr sz="1800">
                <a:solidFill>
                  <a:srgbClr val="000000"/>
                </a:solidFill>
              </a:defRPr>
            </a:pPr>
            <a:r>
              <a:rPr sz="2200">
                <a:solidFill>
                  <a:srgbClr val="666666"/>
                </a:solidFill>
              </a:rPr>
              <a:t>Body Level One</a:t>
            </a:r>
            <a:endParaRPr sz="2200">
              <a:solidFill>
                <a:srgbClr val="666666"/>
              </a:solidFill>
            </a:endParaRPr>
          </a:p>
          <a:p>
            <a:pPr lvl="1">
              <a:defRPr sz="1800">
                <a:solidFill>
                  <a:srgbClr val="000000"/>
                </a:solidFill>
              </a:defRPr>
            </a:pPr>
            <a:r>
              <a:rPr sz="2200">
                <a:solidFill>
                  <a:srgbClr val="666666"/>
                </a:solidFill>
              </a:rPr>
              <a:t>Body Level Two</a:t>
            </a:r>
            <a:endParaRPr sz="2200">
              <a:solidFill>
                <a:srgbClr val="666666"/>
              </a:solidFill>
            </a:endParaRPr>
          </a:p>
          <a:p>
            <a:pPr lvl="2">
              <a:defRPr sz="1800">
                <a:solidFill>
                  <a:srgbClr val="000000"/>
                </a:solidFill>
              </a:defRPr>
            </a:pPr>
            <a:r>
              <a:rPr sz="2200">
                <a:solidFill>
                  <a:srgbClr val="666666"/>
                </a:solidFill>
              </a:rPr>
              <a:t>Body Level Three</a:t>
            </a:r>
            <a:endParaRPr sz="2200">
              <a:solidFill>
                <a:srgbClr val="666666"/>
              </a:solidFill>
            </a:endParaRPr>
          </a:p>
          <a:p>
            <a:pPr lvl="3">
              <a:defRPr sz="1800">
                <a:solidFill>
                  <a:srgbClr val="000000"/>
                </a:solidFill>
              </a:defRPr>
            </a:pPr>
            <a:r>
              <a:rPr sz="2200">
                <a:solidFill>
                  <a:srgbClr val="666666"/>
                </a:solidFill>
              </a:rPr>
              <a:t>Body Level Four</a:t>
            </a:r>
            <a:endParaRPr sz="2200">
              <a:solidFill>
                <a:srgbClr val="666666"/>
              </a:solidFill>
            </a:endParaRPr>
          </a:p>
          <a:p>
            <a:pPr lvl="4">
              <a:defRPr sz="1800">
                <a:solidFill>
                  <a:srgbClr val="000000"/>
                </a:solidFill>
              </a:defRPr>
            </a:pPr>
            <a:r>
              <a:rPr sz="2200">
                <a:solidFill>
                  <a:srgbClr val="666666"/>
                </a:solidFill>
              </a:rPr>
              <a:t>Body Level Five</a:t>
            </a:r>
          </a:p>
        </p:txBody>
      </p:sp>
      <p:sp>
        <p:nvSpPr>
          <p:cNvPr id="16" name="Shape 16"/>
          <p:cNvSpPr/>
          <p:nvPr>
            <p:ph type="sldNum" sz="quarter" idx="2"/>
          </p:nvPr>
        </p:nvSpPr>
        <p:spPr>
          <a:xfrm>
            <a:off x="12169657" y="8339219"/>
            <a:ext cx="780373" cy="581114"/>
          </a:xfrm>
          <a:prstGeom prst="rect">
            <a:avLst/>
          </a:prstGeom>
          <a:ln>
            <a:miter lim="400000"/>
          </a:ln>
        </p:spPr>
        <p:txBody>
          <a:bodyPr wrap="square" lIns="130026" tIns="130026" rIns="130026" bIns="130026" anchor="ctr">
            <a:spAutoFit/>
          </a:bodyPr>
          <a:lstStyle>
            <a:lvl1pPr defTabSz="914400">
              <a:defRPr sz="2200">
                <a:uFillTx/>
              </a:defRPr>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nd Body">
    <p:spTree>
      <p:nvGrpSpPr>
        <p:cNvPr id="1" name=""/>
        <p:cNvGrpSpPr/>
        <p:nvPr/>
      </p:nvGrpSpPr>
      <p:grpSpPr>
        <a:xfrm>
          <a:off x="0" y="0"/>
          <a:ext cx="0" cy="0"/>
          <a:chOff x="0" y="0"/>
          <a:chExt cx="0" cy="0"/>
        </a:xfrm>
      </p:grpSpPr>
      <p:sp>
        <p:nvSpPr>
          <p:cNvPr id="18" name="Shape 18"/>
          <p:cNvSpPr/>
          <p:nvPr>
            <p:ph type="title"/>
          </p:nvPr>
        </p:nvSpPr>
        <p:spPr>
          <a:xfrm>
            <a:off x="650239" y="812799"/>
            <a:ext cx="11704322" cy="1680162"/>
          </a:xfrm>
          <a:prstGeom prst="rect">
            <a:avLst/>
          </a:prstGeom>
          <a:ln>
            <a:miter lim="400000"/>
          </a:ln>
        </p:spPr>
        <p:txBody>
          <a:bodyPr lIns="130026" tIns="130026" rIns="130026" bIns="130026" anchor="b">
            <a:noAutofit/>
          </a:bodyPr>
          <a:lstStyle>
            <a:lvl1pPr algn="l" defTabSz="914400">
              <a:defRPr sz="2200">
                <a:uFillTx/>
              </a:defRPr>
            </a:lvl1pPr>
          </a:lstStyle>
          <a:p>
            <a:pPr lvl="0">
              <a:defRPr sz="1800"/>
            </a:pPr>
            <a:r>
              <a:rPr sz="2200"/>
              <a:t>Title Text</a:t>
            </a:r>
          </a:p>
        </p:txBody>
      </p:sp>
      <p:sp>
        <p:nvSpPr>
          <p:cNvPr id="19" name="Shape 19"/>
          <p:cNvSpPr/>
          <p:nvPr>
            <p:ph type="body" idx="1"/>
          </p:nvPr>
        </p:nvSpPr>
        <p:spPr>
          <a:xfrm>
            <a:off x="650239" y="2709333"/>
            <a:ext cx="11704322" cy="6231468"/>
          </a:xfrm>
          <a:prstGeom prst="rect">
            <a:avLst/>
          </a:prstGeom>
          <a:ln>
            <a:miter lim="400000"/>
          </a:ln>
        </p:spPr>
        <p:txBody>
          <a:bodyPr lIns="130026" tIns="130026" rIns="130026" bIns="130026">
            <a:noAutofit/>
          </a:bodyPr>
          <a:lstStyle>
            <a:lvl1pPr marL="0" indent="0" defTabSz="914400">
              <a:spcBef>
                <a:spcPts val="0"/>
              </a:spcBef>
              <a:buSzTx/>
              <a:buNone/>
              <a:defRPr sz="2200">
                <a:uFillTx/>
              </a:defRPr>
            </a:lvl1pPr>
            <a:lvl2pPr marL="0" indent="0" defTabSz="914400">
              <a:spcBef>
                <a:spcPts val="0"/>
              </a:spcBef>
              <a:buSzTx/>
              <a:buNone/>
              <a:defRPr sz="2200">
                <a:uFillTx/>
              </a:defRPr>
            </a:lvl2pPr>
            <a:lvl3pPr marL="0" indent="0" defTabSz="914400">
              <a:spcBef>
                <a:spcPts val="0"/>
              </a:spcBef>
              <a:buSzTx/>
              <a:buNone/>
              <a:defRPr sz="2200">
                <a:uFillTx/>
              </a:defRPr>
            </a:lvl3pPr>
            <a:lvl4pPr marL="0" indent="0" defTabSz="914400">
              <a:spcBef>
                <a:spcPts val="0"/>
              </a:spcBef>
              <a:buSzTx/>
              <a:buNone/>
              <a:defRPr sz="2200">
                <a:uFillTx/>
              </a:defRPr>
            </a:lvl4pPr>
            <a:lvl5pPr marL="0" indent="0" defTabSz="914400">
              <a:spcBef>
                <a:spcPts val="0"/>
              </a:spcBef>
              <a:buSzTx/>
              <a:buNone/>
              <a:defRPr sz="2200">
                <a:uFillTx/>
              </a:defRPr>
            </a:lvl5pPr>
          </a:lstStyle>
          <a:p>
            <a:pPr lvl="0">
              <a:defRPr sz="1800"/>
            </a:pPr>
            <a:r>
              <a:rPr sz="2200"/>
              <a:t>Body Level One</a:t>
            </a:r>
            <a:endParaRPr sz="2200"/>
          </a:p>
          <a:p>
            <a:pPr lvl="1">
              <a:defRPr sz="1800"/>
            </a:pPr>
            <a:r>
              <a:rPr sz="2200"/>
              <a:t>Body Level Two</a:t>
            </a:r>
            <a:endParaRPr sz="2200"/>
          </a:p>
          <a:p>
            <a:pPr lvl="2">
              <a:defRPr sz="1800"/>
            </a:pPr>
            <a:r>
              <a:rPr sz="2200"/>
              <a:t>Body Level Three</a:t>
            </a:r>
            <a:endParaRPr sz="2200"/>
          </a:p>
          <a:p>
            <a:pPr lvl="3">
              <a:defRPr sz="1800"/>
            </a:pPr>
            <a:r>
              <a:rPr sz="2200"/>
              <a:t>Body Level Four</a:t>
            </a:r>
            <a:endParaRPr sz="2200"/>
          </a:p>
          <a:p>
            <a:pPr lvl="4">
              <a:defRPr sz="1800"/>
            </a:pPr>
            <a:r>
              <a:rPr sz="2200"/>
              <a:t>Body Level Five</a:t>
            </a:r>
          </a:p>
        </p:txBody>
      </p:sp>
      <p:sp>
        <p:nvSpPr>
          <p:cNvPr id="20" name="Shape 20"/>
          <p:cNvSpPr/>
          <p:nvPr>
            <p:ph type="sldNum" sz="quarter" idx="2"/>
          </p:nvPr>
        </p:nvSpPr>
        <p:spPr>
          <a:xfrm>
            <a:off x="12169657" y="8339219"/>
            <a:ext cx="780373" cy="581114"/>
          </a:xfrm>
          <a:prstGeom prst="rect">
            <a:avLst/>
          </a:prstGeom>
          <a:ln>
            <a:miter lim="400000"/>
          </a:ln>
        </p:spPr>
        <p:txBody>
          <a:bodyPr wrap="square" lIns="130026" tIns="130026" rIns="130026" bIns="130026" anchor="ctr">
            <a:spAutoFit/>
          </a:bodyPr>
          <a:lstStyle>
            <a:lvl1pPr defTabSz="914400">
              <a:defRPr sz="2200">
                <a:uFillTx/>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2.png"/>
          <p:cNvPicPr/>
          <p:nvPr/>
        </p:nvPicPr>
        <p:blipFill>
          <a:blip r:embed="rId2">
            <a:extLst/>
          </a:blip>
          <a:stretch>
            <a:fillRect/>
          </a:stretch>
        </p:blipFill>
        <p:spPr>
          <a:xfrm>
            <a:off x="366606" y="8633357"/>
            <a:ext cx="1193801" cy="718076"/>
          </a:xfrm>
          <a:prstGeom prst="rect">
            <a:avLst/>
          </a:prstGeom>
          <a:ln w="12700">
            <a:round/>
          </a:ln>
        </p:spPr>
      </p:pic>
      <p:sp>
        <p:nvSpPr>
          <p:cNvPr id="3" name="Shape 3"/>
          <p:cNvSpPr/>
          <p:nvPr/>
        </p:nvSpPr>
        <p:spPr>
          <a:xfrm>
            <a:off x="3214241" y="9105900"/>
            <a:ext cx="6576318" cy="2744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7799" marR="57799" algn="ctr">
              <a:buFont typeface="VAGRounded Lt"/>
              <a:defRPr sz="1200">
                <a:latin typeface="Arial"/>
                <a:ea typeface="Arial"/>
                <a:cs typeface="Arial"/>
                <a:sym typeface="Arial"/>
              </a:defRPr>
            </a:lvl1pPr>
          </a:lstStyle>
          <a:p>
            <a:pPr lvl="0">
              <a:defRPr sz="1800">
                <a:uFillTx/>
              </a:defRPr>
            </a:pPr>
            <a:r>
              <a:rPr sz="1200">
                <a:uFill>
                  <a:solidFill/>
                </a:uFill>
              </a:rPr>
              <a:t>SharkFest 2015 - Computer History Museum June 22-15, 2015</a:t>
            </a:r>
          </a:p>
        </p:txBody>
      </p:sp>
      <p:pic>
        <p:nvPicPr>
          <p:cNvPr id="4" name="image.pdf"/>
          <p:cNvPicPr/>
          <p:nvPr/>
        </p:nvPicPr>
        <p:blipFill>
          <a:blip r:embed="rId3">
            <a:extLst/>
          </a:blip>
          <a:stretch>
            <a:fillRect/>
          </a:stretch>
        </p:blipFill>
        <p:spPr>
          <a:xfrm>
            <a:off x="1828800" y="8907462"/>
            <a:ext cx="533400" cy="465138"/>
          </a:xfrm>
          <a:prstGeom prst="rect">
            <a:avLst/>
          </a:prstGeom>
          <a:ln w="12700">
            <a:miter lim="400000"/>
          </a:ln>
        </p:spPr>
      </p:pic>
      <p:sp>
        <p:nvSpPr>
          <p:cNvPr id="5" name="Shape 5"/>
          <p:cNvSpPr/>
          <p:nvPr>
            <p:ph type="title"/>
          </p:nvPr>
        </p:nvSpPr>
        <p:spPr>
          <a:xfrm>
            <a:off x="647700" y="390596"/>
            <a:ext cx="11709400" cy="1625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lvl="0">
              <a:defRPr sz="1800">
                <a:uFillTx/>
              </a:defRPr>
            </a:pPr>
            <a:r>
              <a:rPr sz="5100">
                <a:uFill>
                  <a:solidFill/>
                </a:uFill>
              </a:rPr>
              <a:t>Title Text</a:t>
            </a:r>
          </a:p>
        </p:txBody>
      </p:sp>
      <p:sp>
        <p:nvSpPr>
          <p:cNvPr id="6" name="Shape 6"/>
          <p:cNvSpPr/>
          <p:nvPr>
            <p:ph type="body" idx="1"/>
          </p:nvPr>
        </p:nvSpPr>
        <p:spPr>
          <a:xfrm>
            <a:off x="647700" y="2106777"/>
            <a:ext cx="11709400" cy="6436926"/>
          </a:xfrm>
          <a:prstGeom prst="rect">
            <a:avLst/>
          </a:prstGeom>
          <a:ln w="12700">
            <a:round/>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uFill>
              </a:rPr>
              <a:t>Body Level One</a:t>
            </a:r>
            <a:endParaRPr sz="4400">
              <a:uFill>
                <a:solidFill/>
              </a:uFill>
            </a:endParaRPr>
          </a:p>
          <a:p>
            <a:pPr lvl="1">
              <a:defRPr sz="1800">
                <a:uFillTx/>
              </a:defRPr>
            </a:pPr>
            <a:r>
              <a:rPr sz="3800">
                <a:uFill>
                  <a:solidFill/>
                </a:uFill>
              </a:rPr>
              <a:t>Body Level Two</a:t>
            </a:r>
            <a:endParaRPr sz="3800">
              <a:uFill>
                <a:solidFill/>
              </a:uFill>
            </a:endParaRPr>
          </a:p>
          <a:p>
            <a:pPr lvl="2">
              <a:defRPr sz="1800">
                <a:uFillTx/>
              </a:defRPr>
            </a:pPr>
            <a:r>
              <a:rPr sz="3400">
                <a:uFill>
                  <a:solidFill/>
                </a:uFill>
              </a:rPr>
              <a:t>Body Level Three</a:t>
            </a:r>
            <a:endParaRPr sz="3400">
              <a:uFill>
                <a:solidFill/>
              </a:uFill>
            </a:endParaRPr>
          </a:p>
          <a:p>
            <a:pPr lvl="3">
              <a:defRPr sz="1800">
                <a:uFillTx/>
              </a:defRPr>
            </a:pPr>
            <a:r>
              <a:rPr sz="2800">
                <a:uFill>
                  <a:solidFill/>
                </a:uFill>
              </a:rPr>
              <a:t>Body Level Four</a:t>
            </a:r>
            <a:endParaRPr sz="2800">
              <a:uFill>
                <a:solidFill/>
              </a:uFill>
            </a:endParaRPr>
          </a:p>
          <a:p>
            <a:pPr lvl="4">
              <a:defRPr sz="1800">
                <a:uFillTx/>
              </a:defRPr>
            </a:pPr>
            <a:r>
              <a:rPr sz="2400">
                <a:uFill>
                  <a:solidFill/>
                </a:uFill>
              </a:rPr>
              <a:t>Body Level Five</a:t>
            </a:r>
          </a:p>
        </p:txBody>
      </p:sp>
      <p:sp>
        <p:nvSpPr>
          <p:cNvPr id="7" name="Shape 7"/>
          <p:cNvSpPr/>
          <p:nvPr>
            <p:ph type="sldNum" sz="quarter" idx="2"/>
          </p:nvPr>
        </p:nvSpPr>
        <p:spPr>
          <a:xfrm>
            <a:off x="12156511" y="9005883"/>
            <a:ext cx="286669" cy="273584"/>
          </a:xfrm>
          <a:prstGeom prst="rect">
            <a:avLst/>
          </a:prstGeom>
          <a:ln w="12700">
            <a:round/>
          </a:ln>
        </p:spPr>
        <p:txBody>
          <a:bodyPr wrap="none" lIns="38100" tIns="38100" rIns="38100" bIns="38100" anchor="b">
            <a:normAutofit fontScale="100000" lnSpcReduction="0"/>
          </a:bodyPr>
          <a:lstStyle>
            <a:lvl1pPr algn="r">
              <a:buClrTx/>
              <a:buFontTx/>
              <a:defRPr sz="1400">
                <a:latin typeface="Arial"/>
                <a:ea typeface="Arial"/>
                <a:cs typeface="Arial"/>
                <a:sym typeface="Arial"/>
              </a:defRPr>
            </a:lvl1pPr>
          </a:lstStyle>
          <a:p>
            <a:pPr lvl="0"/>
            <a:fld id="{86CB4B4D-7CA3-9044-876B-883B54F8677D}" type="slidenum"/>
          </a:p>
        </p:txBody>
      </p:sp>
      <p:pic>
        <p:nvPicPr>
          <p:cNvPr id="8" name="pasted-image.tif"/>
          <p:cNvPicPr/>
          <p:nvPr/>
        </p:nvPicPr>
        <p:blipFill>
          <a:blip r:embed="rId4">
            <a:extLst/>
          </a:blip>
          <a:stretch>
            <a:fillRect/>
          </a:stretch>
        </p:blipFill>
        <p:spPr>
          <a:xfrm>
            <a:off x="11093450" y="-20117"/>
            <a:ext cx="1945234" cy="19452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Lst>
  <p:transition spd="med" advClick="1"/>
  <p:txStyles>
    <p:titleStyle>
      <a:lvl1pPr algn="ctr" defTabSz="1295400">
        <a:defRPr sz="5100">
          <a:uFill>
            <a:solidFill/>
          </a:uFill>
          <a:latin typeface="Arial"/>
          <a:ea typeface="Arial"/>
          <a:cs typeface="Arial"/>
          <a:sym typeface="Arial"/>
        </a:defRPr>
      </a:lvl1pPr>
      <a:lvl2pPr indent="228600" algn="ctr" defTabSz="1295400">
        <a:defRPr sz="5100">
          <a:uFill>
            <a:solidFill/>
          </a:uFill>
          <a:latin typeface="Arial"/>
          <a:ea typeface="Arial"/>
          <a:cs typeface="Arial"/>
          <a:sym typeface="Arial"/>
        </a:defRPr>
      </a:lvl2pPr>
      <a:lvl3pPr indent="457200" algn="ctr" defTabSz="1295400">
        <a:defRPr sz="5100">
          <a:uFill>
            <a:solidFill/>
          </a:uFill>
          <a:latin typeface="Arial"/>
          <a:ea typeface="Arial"/>
          <a:cs typeface="Arial"/>
          <a:sym typeface="Arial"/>
        </a:defRPr>
      </a:lvl3pPr>
      <a:lvl4pPr indent="685800" algn="ctr" defTabSz="1295400">
        <a:defRPr sz="5100">
          <a:uFill>
            <a:solidFill/>
          </a:uFill>
          <a:latin typeface="Arial"/>
          <a:ea typeface="Arial"/>
          <a:cs typeface="Arial"/>
          <a:sym typeface="Arial"/>
        </a:defRPr>
      </a:lvl4pPr>
      <a:lvl5pPr indent="914400" algn="ctr" defTabSz="1295400">
        <a:defRPr sz="5100">
          <a:uFill>
            <a:solidFill/>
          </a:uFill>
          <a:latin typeface="Arial"/>
          <a:ea typeface="Arial"/>
          <a:cs typeface="Arial"/>
          <a:sym typeface="Arial"/>
        </a:defRPr>
      </a:lvl5pPr>
      <a:lvl6pPr indent="1143000" algn="ctr" defTabSz="1295400">
        <a:defRPr sz="5100">
          <a:uFill>
            <a:solidFill/>
          </a:uFill>
          <a:latin typeface="Arial"/>
          <a:ea typeface="Arial"/>
          <a:cs typeface="Arial"/>
          <a:sym typeface="Arial"/>
        </a:defRPr>
      </a:lvl6pPr>
      <a:lvl7pPr indent="1371600" algn="ctr" defTabSz="1295400">
        <a:defRPr sz="5100">
          <a:uFill>
            <a:solidFill/>
          </a:uFill>
          <a:latin typeface="Arial"/>
          <a:ea typeface="Arial"/>
          <a:cs typeface="Arial"/>
          <a:sym typeface="Arial"/>
        </a:defRPr>
      </a:lvl7pPr>
      <a:lvl8pPr indent="1600200" algn="ctr" defTabSz="1295400">
        <a:defRPr sz="5100">
          <a:uFill>
            <a:solidFill/>
          </a:uFill>
          <a:latin typeface="Arial"/>
          <a:ea typeface="Arial"/>
          <a:cs typeface="Arial"/>
          <a:sym typeface="Arial"/>
        </a:defRPr>
      </a:lvl8pPr>
      <a:lvl9pPr indent="1828800" algn="ctr" defTabSz="1295400">
        <a:defRPr sz="5100">
          <a:uFill>
            <a:solidFill/>
          </a:uFill>
          <a:latin typeface="Arial"/>
          <a:ea typeface="Arial"/>
          <a:cs typeface="Arial"/>
          <a:sym typeface="Arial"/>
        </a:defRPr>
      </a:lvl9pPr>
    </p:titleStyle>
    <p:bodyStyle>
      <a:lvl1pPr marL="365759" indent="-256031" defTabSz="1295400">
        <a:spcBef>
          <a:spcPts val="600"/>
        </a:spcBef>
        <a:buSzPct val="68000"/>
        <a:buChar char="•"/>
        <a:defRPr sz="4400">
          <a:uFill>
            <a:solidFill/>
          </a:uFill>
          <a:latin typeface="Arial"/>
          <a:ea typeface="Arial"/>
          <a:cs typeface="Arial"/>
          <a:sym typeface="Arial"/>
        </a:defRPr>
      </a:lvl1pPr>
      <a:lvl2pPr marL="657886" indent="-264694" defTabSz="1295400">
        <a:spcBef>
          <a:spcPts val="600"/>
        </a:spcBef>
        <a:buSzPct val="100000"/>
        <a:buChar char="•"/>
        <a:defRPr sz="4400">
          <a:uFill>
            <a:solidFill/>
          </a:uFill>
          <a:latin typeface="Arial"/>
          <a:ea typeface="Arial"/>
          <a:cs typeface="Arial"/>
          <a:sym typeface="Arial"/>
        </a:defRPr>
      </a:lvl2pPr>
      <a:lvl3pPr marL="926771" indent="-295835" defTabSz="1295400">
        <a:spcBef>
          <a:spcPts val="600"/>
        </a:spcBef>
        <a:buSzPct val="100000"/>
        <a:buChar char="•"/>
        <a:defRPr sz="4400">
          <a:uFill>
            <a:solidFill/>
          </a:uFill>
          <a:latin typeface="Arial"/>
          <a:ea typeface="Arial"/>
          <a:cs typeface="Arial"/>
          <a:sym typeface="Arial"/>
        </a:defRPr>
      </a:lvl3pPr>
      <a:lvl4pPr marL="1273628" indent="-359228" defTabSz="1295400">
        <a:spcBef>
          <a:spcPts val="600"/>
        </a:spcBef>
        <a:buSzPct val="100000"/>
        <a:buChar char="•"/>
        <a:defRPr sz="4400">
          <a:uFill>
            <a:solidFill/>
          </a:uFill>
          <a:latin typeface="Arial"/>
          <a:ea typeface="Arial"/>
          <a:cs typeface="Arial"/>
          <a:sym typeface="Arial"/>
        </a:defRPr>
      </a:lvl4pPr>
      <a:lvl5pPr marL="1562100" indent="-419100" defTabSz="1295400">
        <a:spcBef>
          <a:spcPts val="600"/>
        </a:spcBef>
        <a:buSzPct val="100000"/>
        <a:buChar char="•"/>
        <a:defRPr sz="4400">
          <a:uFill>
            <a:solidFill/>
          </a:uFill>
          <a:latin typeface="Arial"/>
          <a:ea typeface="Arial"/>
          <a:cs typeface="Arial"/>
          <a:sym typeface="Arial"/>
        </a:defRPr>
      </a:lvl5pPr>
      <a:lvl6pPr marL="3498850" indent="-1047750" defTabSz="1295400">
        <a:spcBef>
          <a:spcPts val="600"/>
        </a:spcBef>
        <a:buSzPct val="171000"/>
        <a:buChar char="•"/>
        <a:defRPr sz="4400">
          <a:uFill>
            <a:solidFill/>
          </a:uFill>
          <a:latin typeface="Arial"/>
          <a:ea typeface="Arial"/>
          <a:cs typeface="Arial"/>
          <a:sym typeface="Arial"/>
        </a:defRPr>
      </a:lvl6pPr>
      <a:lvl7pPr marL="3854450" indent="-1047750" defTabSz="1295400">
        <a:spcBef>
          <a:spcPts val="600"/>
        </a:spcBef>
        <a:buSzPct val="171000"/>
        <a:buChar char="•"/>
        <a:defRPr sz="4400">
          <a:uFill>
            <a:solidFill/>
          </a:uFill>
          <a:latin typeface="Arial"/>
          <a:ea typeface="Arial"/>
          <a:cs typeface="Arial"/>
          <a:sym typeface="Arial"/>
        </a:defRPr>
      </a:lvl7pPr>
      <a:lvl8pPr marL="4210050" indent="-1047750" defTabSz="1295400">
        <a:spcBef>
          <a:spcPts val="600"/>
        </a:spcBef>
        <a:buSzPct val="171000"/>
        <a:buChar char="•"/>
        <a:defRPr sz="4400">
          <a:uFill>
            <a:solidFill/>
          </a:uFill>
          <a:latin typeface="Arial"/>
          <a:ea typeface="Arial"/>
          <a:cs typeface="Arial"/>
          <a:sym typeface="Arial"/>
        </a:defRPr>
      </a:lvl8pPr>
      <a:lvl9pPr marL="4565650" indent="-1047750" defTabSz="1295400">
        <a:spcBef>
          <a:spcPts val="600"/>
        </a:spcBef>
        <a:buSzPct val="171000"/>
        <a:buChar char="•"/>
        <a:defRPr sz="4400">
          <a:uFill>
            <a:solidFill/>
          </a:uFill>
          <a:latin typeface="Arial"/>
          <a:ea typeface="Arial"/>
          <a:cs typeface="Arial"/>
          <a:sym typeface="Arial"/>
        </a:defRPr>
      </a:lvl9pPr>
    </p:bodyStyle>
    <p:otherStyle>
      <a:lvl1pPr algn="r" defTabSz="1295400">
        <a:defRPr sz="1400">
          <a:solidFill>
            <a:schemeClr val="tx1"/>
          </a:solidFill>
          <a:uFill>
            <a:solidFill/>
          </a:uFill>
          <a:latin typeface="+mn-lt"/>
          <a:ea typeface="+mn-ea"/>
          <a:cs typeface="+mn-cs"/>
          <a:sym typeface="Arial"/>
        </a:defRPr>
      </a:lvl1pPr>
      <a:lvl2pPr algn="r" defTabSz="1295400">
        <a:defRPr sz="1400">
          <a:solidFill>
            <a:schemeClr val="tx1"/>
          </a:solidFill>
          <a:uFill>
            <a:solidFill/>
          </a:uFill>
          <a:latin typeface="+mn-lt"/>
          <a:ea typeface="+mn-ea"/>
          <a:cs typeface="+mn-cs"/>
          <a:sym typeface="Arial"/>
        </a:defRPr>
      </a:lvl2pPr>
      <a:lvl3pPr algn="r" defTabSz="1295400">
        <a:defRPr sz="1400">
          <a:solidFill>
            <a:schemeClr val="tx1"/>
          </a:solidFill>
          <a:uFill>
            <a:solidFill/>
          </a:uFill>
          <a:latin typeface="+mn-lt"/>
          <a:ea typeface="+mn-ea"/>
          <a:cs typeface="+mn-cs"/>
          <a:sym typeface="Arial"/>
        </a:defRPr>
      </a:lvl3pPr>
      <a:lvl4pPr algn="r" defTabSz="1295400">
        <a:defRPr sz="1400">
          <a:solidFill>
            <a:schemeClr val="tx1"/>
          </a:solidFill>
          <a:uFill>
            <a:solidFill/>
          </a:uFill>
          <a:latin typeface="+mn-lt"/>
          <a:ea typeface="+mn-ea"/>
          <a:cs typeface="+mn-cs"/>
          <a:sym typeface="Arial"/>
        </a:defRPr>
      </a:lvl4pPr>
      <a:lvl5pPr algn="r" defTabSz="1295400">
        <a:defRPr sz="1400">
          <a:solidFill>
            <a:schemeClr val="tx1"/>
          </a:solidFill>
          <a:uFill>
            <a:solidFill/>
          </a:uFill>
          <a:latin typeface="+mn-lt"/>
          <a:ea typeface="+mn-ea"/>
          <a:cs typeface="+mn-cs"/>
          <a:sym typeface="Arial"/>
        </a:defRPr>
      </a:lvl5pPr>
      <a:lvl6pPr algn="r" defTabSz="1295400">
        <a:defRPr sz="1400">
          <a:solidFill>
            <a:schemeClr val="tx1"/>
          </a:solidFill>
          <a:uFill>
            <a:solidFill/>
          </a:uFill>
          <a:latin typeface="+mn-lt"/>
          <a:ea typeface="+mn-ea"/>
          <a:cs typeface="+mn-cs"/>
          <a:sym typeface="Arial"/>
        </a:defRPr>
      </a:lvl6pPr>
      <a:lvl7pPr algn="r" defTabSz="1295400">
        <a:defRPr sz="1400">
          <a:solidFill>
            <a:schemeClr val="tx1"/>
          </a:solidFill>
          <a:uFill>
            <a:solidFill/>
          </a:uFill>
          <a:latin typeface="+mn-lt"/>
          <a:ea typeface="+mn-ea"/>
          <a:cs typeface="+mn-cs"/>
          <a:sym typeface="Arial"/>
        </a:defRPr>
      </a:lvl7pPr>
      <a:lvl8pPr algn="r" defTabSz="1295400">
        <a:defRPr sz="1400">
          <a:solidFill>
            <a:schemeClr val="tx1"/>
          </a:solidFill>
          <a:uFill>
            <a:solidFill/>
          </a:uFill>
          <a:latin typeface="+mn-lt"/>
          <a:ea typeface="+mn-ea"/>
          <a:cs typeface="+mn-cs"/>
          <a:sym typeface="Arial"/>
        </a:defRPr>
      </a:lvl8pPr>
      <a:lvl9pPr algn="r" defTabSz="1295400">
        <a:defRPr sz="14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ntopng:3000/lua/about,lua" TargetMode="External"/><Relationship Id="rId4" Type="http://schemas.openxmlformats.org/officeDocument/2006/relationships/image" Target="../media/image1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t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tif"/></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7.png"/><Relationship Id="rId4" Type="http://schemas.openxmlformats.org/officeDocument/2006/relationships/image" Target="../media/image18.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9.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9.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6.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0.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1.png"/><Relationship Id="rId4" Type="http://schemas.openxmlformats.org/officeDocument/2006/relationships/image" Target="../media/image22.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3.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4.png"/><Relationship Id="rId4" Type="http://schemas.openxmlformats.org/officeDocument/2006/relationships/image" Target="../media/image25.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6.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7.png"/><Relationship Id="rId4" Type="http://schemas.openxmlformats.org/officeDocument/2006/relationships/image" Target="../media/image28.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tif"/><Relationship Id="rId4" Type="http://schemas.openxmlformats.org/officeDocument/2006/relationships/image" Target="../media/image8.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9.tif"/><Relationship Id="rId6" Type="http://schemas.openxmlformats.org/officeDocument/2006/relationships/image" Target="../media/image32.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5.png"/><Relationship Id="rId4" Type="http://schemas.openxmlformats.org/officeDocument/2006/relationships/image" Target="../media/image36.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png"/><Relationship Id="rId4" Type="http://schemas.openxmlformats.org/officeDocument/2006/relationships/image" Target="../media/image6.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3.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 Id="rId3" Type="http://schemas.openxmlformats.org/officeDocument/2006/relationships/image" Target="../media/image63.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 Id="rId3" Type="http://schemas.openxmlformats.org/officeDocument/2006/relationships/image" Target="../media/image31.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png"/><Relationship Id="rId7" Type="http://schemas.openxmlformats.org/officeDocument/2006/relationships/image" Target="../media/image91.png"/><Relationship Id="rId8" Type="http://schemas.openxmlformats.org/officeDocument/2006/relationships/image" Target="../media/image92.png"/><Relationship Id="rId9" Type="http://schemas.openxmlformats.org/officeDocument/2006/relationships/image" Target="../media/image93.png"/><Relationship Id="rId10" Type="http://schemas.openxmlformats.org/officeDocument/2006/relationships/image" Target="../media/image94.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image" Target="../media/image97.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 Id="rId3" Type="http://schemas.openxmlformats.org/officeDocument/2006/relationships/image" Target="../media/image31.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ph type="title"/>
          </p:nvPr>
        </p:nvSpPr>
        <p:spPr>
          <a:xfrm>
            <a:off x="2003839" y="7265920"/>
            <a:ext cx="8997121" cy="1346133"/>
          </a:xfrm>
          <a:prstGeom prst="rect">
            <a:avLst/>
          </a:prstGeom>
          <a:ln>
            <a:solidFill>
              <a:srgbClr val="666666"/>
            </a:solidFill>
            <a:prstDash val="dot"/>
            <a:round/>
          </a:ln>
        </p:spPr>
        <p:txBody>
          <a:bodyPr>
            <a:normAutofit fontScale="100000" lnSpcReduction="0"/>
          </a:bodyPr>
          <a:lstStyle/>
          <a:p>
            <a:pPr lvl="0" defTabSz="420623">
              <a:defRPr sz="1800"/>
            </a:pPr>
            <a:r>
              <a:rPr sz="3680">
                <a:solidFill>
                  <a:srgbClr val="FFFFFF"/>
                </a:solidFill>
              </a:rPr>
              <a:t>Network Troubleshooting Using ntopng</a:t>
            </a:r>
            <a:endParaRPr sz="3680">
              <a:solidFill>
                <a:srgbClr val="FFFFFF"/>
              </a:solidFill>
            </a:endParaRPr>
          </a:p>
          <a:p>
            <a:pPr lvl="0" algn="r" defTabSz="420623">
              <a:defRPr sz="1800"/>
            </a:pPr>
            <a:r>
              <a:rPr sz="3680">
                <a:solidFill>
                  <a:srgbClr val="FFFFFF"/>
                </a:solidFill>
              </a:rPr>
              <a:t>Luca Deri &lt;deri@ntop.org&gt;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lvl="0">
              <a:defRPr sz="1800">
                <a:uFillTx/>
              </a:defRPr>
            </a:pPr>
            <a:r>
              <a:rPr sz="5100">
                <a:uFill>
                  <a:solidFill/>
                </a:uFill>
              </a:rPr>
              <a:t>ntopng Monitoring Engine</a:t>
            </a:r>
          </a:p>
        </p:txBody>
      </p:sp>
      <p:sp>
        <p:nvSpPr>
          <p:cNvPr id="68" name="Shape 68"/>
          <p:cNvSpPr/>
          <p:nvPr>
            <p:ph type="body" idx="1"/>
          </p:nvPr>
        </p:nvSpPr>
        <p:spPr>
          <a:prstGeom prst="rect">
            <a:avLst/>
          </a:prstGeom>
        </p:spPr>
        <p:txBody>
          <a:bodyPr/>
          <a:lstStyle/>
          <a:p>
            <a:pPr lvl="0" marL="362102" indent="-253471" defTabSz="1282446">
              <a:spcBef>
                <a:spcPts val="500"/>
              </a:spcBef>
              <a:defRPr sz="1800">
                <a:uFillTx/>
              </a:defRPr>
            </a:pPr>
            <a:r>
              <a:rPr sz="4356">
                <a:uFill>
                  <a:solidFill/>
                </a:uFill>
              </a:rPr>
              <a:t>Coded in C++ and based on the concept of flow (set of packets with the same 6-tuple).</a:t>
            </a:r>
            <a:endParaRPr sz="4356">
              <a:uFill>
                <a:solidFill/>
              </a:uFill>
            </a:endParaRPr>
          </a:p>
          <a:p>
            <a:pPr lvl="0" marL="362102" indent="-253471" defTabSz="1282446">
              <a:spcBef>
                <a:spcPts val="500"/>
              </a:spcBef>
              <a:defRPr sz="1800">
                <a:uFillTx/>
              </a:defRPr>
            </a:pPr>
            <a:r>
              <a:rPr sz="4356">
                <a:uFill>
                  <a:solidFill/>
                </a:uFill>
              </a:rPr>
              <a:t>Flows are inspected with a home-grown DPI-library named nDPI aiming to discover the “real” application protocol (no ports are used).</a:t>
            </a:r>
            <a:endParaRPr sz="4356">
              <a:uFill>
                <a:solidFill/>
              </a:uFill>
            </a:endParaRPr>
          </a:p>
          <a:p>
            <a:pPr lvl="0" marL="362102" indent="-253471" defTabSz="1282446">
              <a:spcBef>
                <a:spcPts val="500"/>
              </a:spcBef>
              <a:defRPr sz="1800">
                <a:uFillTx/>
              </a:defRPr>
            </a:pPr>
            <a:r>
              <a:rPr sz="4356">
                <a:uFill>
                  <a:solidFill/>
                </a:uFill>
              </a:rPr>
              <a:t>Information is clustered per:</a:t>
            </a:r>
            <a:endParaRPr sz="4356">
              <a:uFill>
                <a:solidFill/>
              </a:uFill>
            </a:endParaRPr>
          </a:p>
          <a:p>
            <a:pPr lvl="2" marL="850940" indent="-226313" defTabSz="1282446">
              <a:spcBef>
                <a:spcPts val="300"/>
              </a:spcBef>
              <a:defRPr sz="1800">
                <a:uFillTx/>
              </a:defRPr>
            </a:pPr>
            <a:r>
              <a:rPr sz="3366">
                <a:uFill>
                  <a:solidFill/>
                </a:uFill>
              </a:rPr>
              <a:t>(Capture) Network Device</a:t>
            </a:r>
            <a:endParaRPr sz="3366">
              <a:uFill>
                <a:solidFill/>
              </a:uFill>
            </a:endParaRPr>
          </a:p>
          <a:p>
            <a:pPr lvl="2" marL="850940" indent="-226313" defTabSz="1282446">
              <a:spcBef>
                <a:spcPts val="300"/>
              </a:spcBef>
              <a:defRPr sz="1800">
                <a:uFillTx/>
              </a:defRPr>
            </a:pPr>
            <a:r>
              <a:rPr sz="3366">
                <a:uFill>
                  <a:solidFill/>
                </a:uFill>
              </a:rPr>
              <a:t>Flow</a:t>
            </a:r>
            <a:endParaRPr sz="3366">
              <a:uFill>
                <a:solidFill/>
              </a:uFill>
            </a:endParaRPr>
          </a:p>
          <a:p>
            <a:pPr lvl="2" marL="850940" indent="-226313" defTabSz="1282446">
              <a:spcBef>
                <a:spcPts val="300"/>
              </a:spcBef>
              <a:defRPr sz="1800">
                <a:uFillTx/>
              </a:defRPr>
            </a:pPr>
            <a:r>
              <a:rPr sz="3366">
                <a:uFill>
                  <a:solidFill/>
                </a:uFill>
              </a:rPr>
              <a:t>Host</a:t>
            </a:r>
            <a:endParaRPr sz="3366">
              <a:uFill>
                <a:solidFill/>
              </a:uFill>
            </a:endParaRPr>
          </a:p>
          <a:p>
            <a:pPr lvl="2" marL="850940" indent="-226313" defTabSz="1282446">
              <a:spcBef>
                <a:spcPts val="300"/>
              </a:spcBef>
              <a:defRPr sz="1800">
                <a:uFillTx/>
              </a:defRPr>
            </a:pPr>
            <a:r>
              <a:rPr sz="3366">
                <a:uFill>
                  <a:solidFill/>
                </a:uFill>
              </a:rPr>
              <a:t>High-level Aggregations</a:t>
            </a:r>
          </a:p>
        </p:txBody>
      </p:sp>
      <p:sp>
        <p:nvSpPr>
          <p:cNvPr id="69" name="Shape 6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sz="1800">
                <a:uFillTx/>
              </a:defRPr>
            </a:pPr>
            <a:r>
              <a:rPr sz="5100">
                <a:uFill>
                  <a:solidFill/>
                </a:uFill>
              </a:rPr>
              <a:t>Local vs Remote Hosts [1/2]</a:t>
            </a:r>
          </a:p>
        </p:txBody>
      </p:sp>
      <p:sp>
        <p:nvSpPr>
          <p:cNvPr id="72" name="Shape 72"/>
          <p:cNvSpPr/>
          <p:nvPr>
            <p:ph type="body" idx="1"/>
          </p:nvPr>
        </p:nvSpPr>
        <p:spPr>
          <a:prstGeom prst="rect">
            <a:avLst/>
          </a:prstGeom>
        </p:spPr>
        <p:txBody>
          <a:bodyPr/>
          <a:lstStyle/>
          <a:p>
            <a:pPr lvl="0" marL="325526" indent="-227868" defTabSz="1152905">
              <a:spcBef>
                <a:spcPts val="500"/>
              </a:spcBef>
              <a:defRPr sz="1800">
                <a:uFillTx/>
              </a:defRPr>
            </a:pPr>
            <a:r>
              <a:rPr sz="3916">
                <a:uFill>
                  <a:solidFill/>
                </a:uFill>
              </a:rPr>
              <a:t>ntopng keeps information in memory at different level of accuracy in order to save resources for hosts that are not “too relevant”.</a:t>
            </a:r>
            <a:endParaRPr sz="3916">
              <a:uFill>
                <a:solidFill/>
              </a:uFill>
            </a:endParaRPr>
          </a:p>
          <a:p>
            <a:pPr lvl="0" marL="325526" indent="-227868" defTabSz="1152905">
              <a:spcBef>
                <a:spcPts val="500"/>
              </a:spcBef>
              <a:defRPr sz="1800">
                <a:uFillTx/>
              </a:defRPr>
            </a:pPr>
            <a:r>
              <a:rPr sz="3916">
                <a:uFill>
                  <a:solidFill/>
                </a:uFill>
              </a:rPr>
              <a:t>For this reason at startup hosts are divided in:</a:t>
            </a:r>
            <a:endParaRPr sz="3916">
              <a:uFill>
                <a:solidFill/>
              </a:uFill>
            </a:endParaRPr>
          </a:p>
          <a:p>
            <a:pPr lvl="1" marL="553394" indent="-203454" defTabSz="1152905">
              <a:spcBef>
                <a:spcPts val="300"/>
              </a:spcBef>
              <a:defRPr sz="1800">
                <a:uFillTx/>
              </a:defRPr>
            </a:pPr>
            <a:r>
              <a:rPr sz="3382">
                <a:uFill>
                  <a:solidFill/>
                </a:uFill>
              </a:rPr>
              <a:t>Local hosts/System Host</a:t>
            </a:r>
            <a:br>
              <a:rPr sz="3382">
                <a:uFill>
                  <a:solidFill/>
                </a:uFill>
              </a:rPr>
            </a:br>
            <a:r>
              <a:rPr sz="3382">
                <a:uFill>
                  <a:solidFill/>
                </a:uFill>
              </a:rPr>
              <a:t>The local host where ntopng is running as well the hosts belonging to some “privileged” IPv4/v6 networks. These hosts are very relevant and thus ntopng keeps full statistics.</a:t>
            </a:r>
            <a:endParaRPr sz="3382">
              <a:uFill>
                <a:solidFill/>
              </a:uFill>
            </a:endParaRPr>
          </a:p>
          <a:p>
            <a:pPr lvl="1" marL="553394" indent="-203454" defTabSz="1152905">
              <a:spcBef>
                <a:spcPts val="300"/>
              </a:spcBef>
              <a:defRPr sz="1800">
                <a:uFillTx/>
              </a:defRPr>
            </a:pPr>
            <a:r>
              <a:rPr sz="3382">
                <a:uFill>
                  <a:solidFill/>
                </a:uFill>
              </a:rPr>
              <a:t>Remote hosts</a:t>
            </a:r>
            <a:br>
              <a:rPr sz="3382">
                <a:uFill>
                  <a:solidFill/>
                </a:uFill>
              </a:rPr>
            </a:br>
            <a:r>
              <a:rPr sz="3382">
                <a:uFill>
                  <a:solidFill/>
                </a:uFill>
              </a:rPr>
              <a:t>Non-local hosts for which we keep a minimum level of detail.</a:t>
            </a:r>
          </a:p>
        </p:txBody>
      </p:sp>
      <p:sp>
        <p:nvSpPr>
          <p:cNvPr id="73" name="Shape 73"/>
          <p:cNvSpPr/>
          <p:nvPr>
            <p:ph type="sldNum" sz="quarter" idx="2"/>
          </p:nvPr>
        </p:nvSpPr>
        <p:spPr>
          <a:xfrm>
            <a:off x="12169707" y="9005883"/>
            <a:ext cx="273473" cy="273584"/>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sz="1800">
                <a:uFillTx/>
              </a:defRPr>
            </a:pPr>
            <a:r>
              <a:rPr sz="5100">
                <a:uFill>
                  <a:solidFill/>
                </a:uFill>
              </a:rPr>
              <a:t>Local vs Remote Hosts [2/2]</a:t>
            </a:r>
          </a:p>
        </p:txBody>
      </p:sp>
      <p:sp>
        <p:nvSpPr>
          <p:cNvPr id="76" name="Shape 76"/>
          <p:cNvSpPr/>
          <p:nvPr>
            <p:ph type="body" idx="1"/>
          </p:nvPr>
        </p:nvSpPr>
        <p:spPr>
          <a:prstGeom prst="rect">
            <a:avLst/>
          </a:prstGeom>
        </p:spPr>
        <p:txBody>
          <a:bodyPr/>
          <a:lstStyle/>
          <a:p>
            <a:pPr lvl="0" marL="348303" indent="-238575">
              <a:defRPr sz="1800">
                <a:uFillTx/>
              </a:defRPr>
            </a:pPr>
            <a:r>
              <a:rPr sz="4100">
                <a:uFill>
                  <a:solidFill/>
                </a:uFill>
              </a:rPr>
              <a:t>For local hosts (unless disabled via preferences) are kept all L7 protocol statistics, as well as basic statistics (e.g. bytes/packets in/out).</a:t>
            </a:r>
            <a:endParaRPr sz="4100">
              <a:uFill>
                <a:solidFill/>
              </a:uFill>
            </a:endParaRPr>
          </a:p>
          <a:p>
            <a:pPr lvl="0" marL="348303" indent="-238575">
              <a:defRPr sz="1800">
                <a:uFillTx/>
              </a:defRPr>
            </a:pPr>
            <a:r>
              <a:rPr sz="4100">
                <a:uFill>
                  <a:solidFill/>
                </a:uFill>
              </a:rPr>
              <a:t>No persistent statistics are saved on disk.  </a:t>
            </a:r>
            <a:endParaRPr sz="4100">
              <a:uFill>
                <a:solidFill/>
              </a:uFill>
            </a:endParaRPr>
          </a:p>
          <a:p>
            <a:pPr lvl="0" marL="348303" indent="-238575">
              <a:defRPr sz="1800">
                <a:uFillTx/>
              </a:defRPr>
            </a:pPr>
            <a:r>
              <a:rPr sz="4100">
                <a:uFill>
                  <a:solidFill/>
                </a:uFill>
              </a:rPr>
              <a:t>A system host is the host where ntopng is running and it is automatically considered local as well the networks of its ethernet interfaces.</a:t>
            </a:r>
          </a:p>
        </p:txBody>
      </p:sp>
      <p:sp>
        <p:nvSpPr>
          <p:cNvPr id="77" name="Shape 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78" name="pasted-image.png"/>
          <p:cNvPicPr/>
          <p:nvPr/>
        </p:nvPicPr>
        <p:blipFill>
          <a:blip r:embed="rId3">
            <a:extLst/>
          </a:blip>
          <a:stretch>
            <a:fillRect/>
          </a:stretch>
        </p:blipFill>
        <p:spPr>
          <a:xfrm>
            <a:off x="1460500" y="6918103"/>
            <a:ext cx="8661400" cy="1625601"/>
          </a:xfrm>
          <a:prstGeom prst="rect">
            <a:avLst/>
          </a:prstGeom>
          <a:ln w="12700">
            <a:miter lim="400000"/>
          </a:ln>
        </p:spPr>
      </p:pic>
      <p:sp>
        <p:nvSpPr>
          <p:cNvPr id="79" name="Shape 79"/>
          <p:cNvSpPr/>
          <p:nvPr/>
        </p:nvSpPr>
        <p:spPr>
          <a:xfrm>
            <a:off x="7998023" y="8037661"/>
            <a:ext cx="1168401" cy="439738"/>
          </a:xfrm>
          <a:prstGeom prst="rect">
            <a:avLst/>
          </a:prstGeom>
          <a:ln w="38100">
            <a:solidFill>
              <a:srgbClr val="C82506"/>
            </a:solidFill>
            <a:miter lim="400000"/>
          </a:ln>
        </p:spPr>
        <p:txBody>
          <a:bodyPr lIns="0" tIns="0" rIns="0" bIns="0" anchor="ctr"/>
          <a:lstStyle/>
          <a:p>
            <a:pPr lvl="0"/>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a:defRPr sz="1800">
                <a:uFillTx/>
              </a:defRPr>
            </a:pPr>
            <a:r>
              <a:rPr sz="5100">
                <a:uFill>
                  <a:solidFill/>
                </a:uFill>
              </a:rPr>
              <a:t>Information Lifecycle</a:t>
            </a:r>
          </a:p>
        </p:txBody>
      </p:sp>
      <p:sp>
        <p:nvSpPr>
          <p:cNvPr id="82" name="Shape 82"/>
          <p:cNvSpPr/>
          <p:nvPr>
            <p:ph type="body" idx="1"/>
          </p:nvPr>
        </p:nvSpPr>
        <p:spPr>
          <a:prstGeom prst="rect">
            <a:avLst/>
          </a:prstGeom>
        </p:spPr>
        <p:txBody>
          <a:bodyPr/>
          <a:lstStyle/>
          <a:p>
            <a:pPr lvl="0">
              <a:defRPr sz="1800">
                <a:uFillTx/>
              </a:defRPr>
            </a:pPr>
            <a:r>
              <a:rPr sz="4400">
                <a:uFill>
                  <a:solidFill/>
                </a:uFill>
              </a:rPr>
              <a:t>ntopng keeps in memory live information such as flows and hosts statistics. </a:t>
            </a:r>
            <a:endParaRPr sz="4400">
              <a:uFill>
                <a:solidFill/>
              </a:uFill>
            </a:endParaRPr>
          </a:p>
          <a:p>
            <a:pPr lvl="0">
              <a:defRPr sz="1800">
                <a:uFillTx/>
              </a:defRPr>
            </a:pPr>
            <a:r>
              <a:rPr sz="4400">
                <a:uFill>
                  <a:solidFill/>
                </a:uFill>
              </a:rPr>
              <a:t>As the memory cannot be infinite, periodically non-recent information is harvested.</a:t>
            </a:r>
            <a:endParaRPr sz="4400">
              <a:uFill>
                <a:solidFill/>
              </a:uFill>
            </a:endParaRPr>
          </a:p>
          <a:p>
            <a:pPr lvl="0">
              <a:defRPr sz="1800">
                <a:uFillTx/>
              </a:defRPr>
            </a:pPr>
            <a:r>
              <a:rPr sz="4400">
                <a:uFill>
                  <a:solidFill/>
                </a:uFill>
              </a:rPr>
              <a:t>Users can specify preferences for data retention:</a:t>
            </a:r>
          </a:p>
        </p:txBody>
      </p:sp>
      <p:sp>
        <p:nvSpPr>
          <p:cNvPr id="83" name="Shape 8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84" name="pasted-image.png"/>
          <p:cNvPicPr/>
          <p:nvPr/>
        </p:nvPicPr>
        <p:blipFill>
          <a:blip r:embed="rId3">
            <a:extLst/>
          </a:blip>
          <a:stretch>
            <a:fillRect/>
          </a:stretch>
        </p:blipFill>
        <p:spPr>
          <a:xfrm>
            <a:off x="3289300" y="6431380"/>
            <a:ext cx="9049842" cy="1793040"/>
          </a:xfrm>
          <a:prstGeom prst="rect">
            <a:avLst/>
          </a:prstGeom>
          <a:ln w="12700">
            <a:miter lim="400000"/>
          </a:ln>
        </p:spPr>
      </p:pic>
      <p:pic>
        <p:nvPicPr>
          <p:cNvPr id="85" name="pasted-image.png"/>
          <p:cNvPicPr/>
          <p:nvPr/>
        </p:nvPicPr>
        <p:blipFill>
          <a:blip r:embed="rId4">
            <a:extLst/>
          </a:blip>
          <a:stretch>
            <a:fillRect/>
          </a:stretch>
        </p:blipFill>
        <p:spPr>
          <a:xfrm>
            <a:off x="996950" y="6273800"/>
            <a:ext cx="2197100" cy="21082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uFillTx/>
              </a:defRPr>
            </a:pPr>
            <a:r>
              <a:rPr sz="5100">
                <a:uFill>
                  <a:solidFill/>
                </a:uFill>
              </a:rPr>
              <a:t>Packet Processing Journey</a:t>
            </a:r>
          </a:p>
        </p:txBody>
      </p:sp>
      <p:sp>
        <p:nvSpPr>
          <p:cNvPr id="88" name="Shape 88"/>
          <p:cNvSpPr/>
          <p:nvPr>
            <p:ph type="body" idx="1"/>
          </p:nvPr>
        </p:nvSpPr>
        <p:spPr>
          <a:prstGeom prst="rect">
            <a:avLst/>
          </a:prstGeom>
        </p:spPr>
        <p:txBody>
          <a:bodyPr/>
          <a:lstStyle/>
          <a:p>
            <a:pPr lvl="0" marL="340156" indent="-238109" defTabSz="1204722">
              <a:spcBef>
                <a:spcPts val="500"/>
              </a:spcBef>
              <a:buSzPct val="100000"/>
              <a:buAutoNum type="arabicPeriod" startAt="1"/>
              <a:defRPr sz="1800">
                <a:uFillTx/>
              </a:defRPr>
            </a:pPr>
            <a:r>
              <a:rPr sz="4092">
                <a:uFill>
                  <a:solidFill/>
                </a:uFill>
              </a:rPr>
              <a:t>Packet capture: PF_RING, netfilter (Linux) or libpcap.</a:t>
            </a:r>
            <a:endParaRPr sz="4092">
              <a:uFill>
                <a:solidFill/>
              </a:uFill>
            </a:endParaRPr>
          </a:p>
          <a:p>
            <a:pPr lvl="0" marL="340156" indent="-238109" defTabSz="1204722">
              <a:spcBef>
                <a:spcPts val="500"/>
              </a:spcBef>
              <a:buSzPct val="100000"/>
              <a:buAutoNum type="arabicPeriod" startAt="1"/>
              <a:defRPr sz="1800">
                <a:uFillTx/>
              </a:defRPr>
            </a:pPr>
            <a:r>
              <a:rPr sz="4092">
                <a:uFill>
                  <a:solidFill/>
                </a:uFill>
              </a:rPr>
              <a:t>Packet decoding: no IP traffic is accounted.</a:t>
            </a:r>
            <a:endParaRPr sz="4092">
              <a:uFill>
                <a:solidFill/>
              </a:uFill>
            </a:endParaRPr>
          </a:p>
          <a:p>
            <a:pPr lvl="0" marL="340156" indent="-238109" defTabSz="1204722">
              <a:spcBef>
                <a:spcPts val="500"/>
              </a:spcBef>
              <a:buSzPct val="100000"/>
              <a:buAutoNum type="arabicPeriod" startAt="1"/>
              <a:defRPr sz="1800">
                <a:uFillTx/>
              </a:defRPr>
            </a:pPr>
            <a:r>
              <a:rPr sz="4092">
                <a:uFill>
                  <a:solidFill/>
                </a:uFill>
              </a:rPr>
              <a:t>IPv4/v6 Traffic only:</a:t>
            </a:r>
            <a:endParaRPr sz="4092">
              <a:uFill>
                <a:solidFill/>
              </a:uFill>
            </a:endParaRPr>
          </a:p>
          <a:p>
            <a:pPr lvl="1" marL="578266" indent="-212597" defTabSz="1204722">
              <a:spcBef>
                <a:spcPts val="300"/>
              </a:spcBef>
              <a:buAutoNum type="arabicPeriod" startAt="1"/>
              <a:defRPr sz="1800">
                <a:uFillTx/>
              </a:defRPr>
            </a:pPr>
            <a:r>
              <a:rPr sz="3534">
                <a:uFill>
                  <a:solidFill/>
                </a:uFill>
              </a:rPr>
              <a:t>Map the packet to a 6-tuple flow and increment stats.</a:t>
            </a:r>
            <a:endParaRPr sz="3534">
              <a:uFill>
                <a:solidFill/>
              </a:uFill>
            </a:endParaRPr>
          </a:p>
          <a:p>
            <a:pPr lvl="1" marL="578266" indent="-212597" defTabSz="1204722">
              <a:spcBef>
                <a:spcPts val="300"/>
              </a:spcBef>
              <a:buAutoNum type="arabicPeriod" startAt="1"/>
              <a:defRPr sz="1800">
                <a:uFillTx/>
              </a:defRPr>
            </a:pPr>
            <a:r>
              <a:rPr sz="3534">
                <a:uFill>
                  <a:solidFill/>
                </a:uFill>
              </a:rPr>
              <a:t>Identify source/destination hosts and increment stats.</a:t>
            </a:r>
            <a:endParaRPr sz="3534">
              <a:uFill>
                <a:solidFill/>
              </a:uFill>
            </a:endParaRPr>
          </a:p>
          <a:p>
            <a:pPr lvl="1" marL="578266" indent="-212597" defTabSz="1204722">
              <a:spcBef>
                <a:spcPts val="300"/>
              </a:spcBef>
              <a:buAutoNum type="arabicPeriod" startAt="1"/>
              <a:defRPr sz="1800">
                <a:uFillTx/>
              </a:defRPr>
            </a:pPr>
            <a:r>
              <a:rPr sz="3534">
                <a:uFill>
                  <a:solidFill/>
                </a:uFill>
              </a:rPr>
              <a:t>Use nDPI to identify the flow application protocol</a:t>
            </a:r>
            <a:endParaRPr sz="3534">
              <a:uFill>
                <a:solidFill/>
              </a:uFill>
            </a:endParaRPr>
          </a:p>
          <a:p>
            <a:pPr lvl="2" marL="799368" indent="-212597" defTabSz="1204722">
              <a:spcBef>
                <a:spcPts val="300"/>
              </a:spcBef>
              <a:buAutoNum type="arabicPeriod" startAt="1"/>
              <a:defRPr sz="1800">
                <a:uFillTx/>
              </a:defRPr>
            </a:pPr>
            <a:r>
              <a:rPr sz="3162">
                <a:uFill>
                  <a:solidFill/>
                </a:uFill>
              </a:rPr>
              <a:t>UDP flows are identified in no more than 2 packets.</a:t>
            </a:r>
            <a:endParaRPr sz="3162">
              <a:uFill>
                <a:solidFill/>
              </a:uFill>
            </a:endParaRPr>
          </a:p>
          <a:p>
            <a:pPr lvl="2" marL="799368" indent="-212597" defTabSz="1204722">
              <a:spcBef>
                <a:spcPts val="300"/>
              </a:spcBef>
              <a:buAutoNum type="arabicPeriod" startAt="1"/>
              <a:defRPr sz="1800">
                <a:uFillTx/>
              </a:defRPr>
            </a:pPr>
            <a:r>
              <a:rPr sz="3162">
                <a:uFill>
                  <a:solidFill/>
                </a:uFill>
              </a:rPr>
              <a:t>TCP Flows can be identified in up to 15 packets in total, otherwise the flow is marked as “Unknown”.</a:t>
            </a:r>
            <a:endParaRPr sz="3162">
              <a:uFill>
                <a:solidFill/>
              </a:uFill>
            </a:endParaRPr>
          </a:p>
          <a:p>
            <a:pPr lvl="0" marL="340156" indent="-238109" defTabSz="1204722">
              <a:spcBef>
                <a:spcPts val="500"/>
              </a:spcBef>
              <a:buSzPct val="100000"/>
              <a:buAutoNum type="arabicPeriod" startAt="4"/>
              <a:defRPr sz="1800">
                <a:uFillTx/>
              </a:defRPr>
            </a:pPr>
            <a:r>
              <a:rPr sz="4092">
                <a:uFill>
                  <a:solidFill/>
                </a:uFill>
              </a:rPr>
              <a:t>Move to the next packet.</a:t>
            </a:r>
          </a:p>
        </p:txBody>
      </p:sp>
      <p:sp>
        <p:nvSpPr>
          <p:cNvPr id="89" name="Shape 8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p>
            <a:pPr lvl="0">
              <a:defRPr sz="1800">
                <a:uFillTx/>
              </a:defRPr>
            </a:pPr>
            <a:r>
              <a:rPr sz="5100">
                <a:uFill>
                  <a:solidFill/>
                </a:uFill>
              </a:rPr>
              <a:t>PF_RING</a:t>
            </a:r>
          </a:p>
        </p:txBody>
      </p:sp>
      <p:sp>
        <p:nvSpPr>
          <p:cNvPr id="92" name="Shape 92"/>
          <p:cNvSpPr/>
          <p:nvPr>
            <p:ph type="body" idx="1"/>
          </p:nvPr>
        </p:nvSpPr>
        <p:spPr>
          <a:prstGeom prst="rect">
            <a:avLst/>
          </a:prstGeom>
        </p:spPr>
        <p:txBody>
          <a:bodyPr/>
          <a:lstStyle/>
          <a:p>
            <a:pPr lvl="0">
              <a:defRPr sz="1800">
                <a:uFillTx/>
              </a:defRPr>
            </a:pPr>
            <a:r>
              <a:rPr sz="4400">
                <a:uFill>
                  <a:solidFill/>
                </a:uFill>
              </a:rPr>
              <a:t>In 2004 we have realised the the Linux kernel was not efficient enough to fulfil our packet capture requirements and thus we have written a in-kernel circular buffer named PF_RING.</a:t>
            </a:r>
          </a:p>
        </p:txBody>
      </p:sp>
      <p:sp>
        <p:nvSpPr>
          <p:cNvPr id="93" name="Shape 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94" name="droppedImage.pdf"/>
          <p:cNvPicPr/>
          <p:nvPr/>
        </p:nvPicPr>
        <p:blipFill>
          <a:blip r:embed="rId3">
            <a:extLst/>
          </a:blip>
          <a:stretch>
            <a:fillRect/>
          </a:stretch>
        </p:blipFill>
        <p:spPr>
          <a:xfrm>
            <a:off x="3523650" y="4927600"/>
            <a:ext cx="5957499" cy="39370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6" name="Shape 96"/>
          <p:cNvSpPr/>
          <p:nvPr>
            <p:ph type="title"/>
          </p:nvPr>
        </p:nvSpPr>
        <p:spPr>
          <a:prstGeom prst="rect">
            <a:avLst/>
          </a:prstGeom>
        </p:spPr>
        <p:txBody>
          <a:bodyPr/>
          <a:lstStyle/>
          <a:p>
            <a:pPr lvl="0">
              <a:defRPr sz="1800">
                <a:uFillTx/>
              </a:defRPr>
            </a:pPr>
            <a:r>
              <a:rPr sz="5100">
                <a:uFill>
                  <a:solidFill/>
                </a:uFill>
              </a:rPr>
              <a:t>Moving towards 10 Gbit and above</a:t>
            </a:r>
          </a:p>
        </p:txBody>
      </p:sp>
      <p:sp>
        <p:nvSpPr>
          <p:cNvPr id="97" name="Shape 97"/>
          <p:cNvSpPr/>
          <p:nvPr>
            <p:ph type="body" idx="1"/>
          </p:nvPr>
        </p:nvSpPr>
        <p:spPr>
          <a:prstGeom prst="rect">
            <a:avLst/>
          </a:prstGeom>
        </p:spPr>
        <p:txBody>
          <a:bodyPr/>
          <a:lstStyle/>
          <a:p>
            <a:pPr lvl="0" marL="362102" indent="-253471" defTabSz="1282446">
              <a:spcBef>
                <a:spcPts val="500"/>
              </a:spcBef>
              <a:defRPr sz="1800">
                <a:uFillTx/>
              </a:defRPr>
            </a:pPr>
            <a:r>
              <a:rPr sz="4356">
                <a:uFill>
                  <a:solidFill/>
                </a:uFill>
              </a:rPr>
              <a:t>The original PF_RING is a good solution up to 3/5 Gbit but not above as the cost of packet copy into the ring is overkilling.</a:t>
            </a:r>
            <a:endParaRPr sz="4356">
              <a:uFill>
                <a:solidFill/>
              </a:uFill>
            </a:endParaRPr>
          </a:p>
          <a:p>
            <a:pPr lvl="0" marL="362102" indent="-253471" defTabSz="1282446">
              <a:spcBef>
                <a:spcPts val="500"/>
              </a:spcBef>
              <a:defRPr sz="1800">
                <a:uFillTx/>
              </a:defRPr>
            </a:pPr>
            <a:r>
              <a:rPr sz="4356">
                <a:uFill>
                  <a:solidFill/>
                </a:uFill>
              </a:rPr>
              <a:t>PF_RING ZC (Zero Copy) is</a:t>
            </a:r>
            <a:br>
              <a:rPr sz="4356">
                <a:uFill>
                  <a:solidFill/>
                </a:uFill>
              </a:rPr>
            </a:br>
            <a:r>
              <a:rPr sz="4356">
                <a:uFill>
                  <a:solidFill/>
                </a:uFill>
              </a:rPr>
              <a:t>an extension that allows</a:t>
            </a:r>
            <a:br>
              <a:rPr sz="4356">
                <a:uFill>
                  <a:solidFill/>
                </a:uFill>
              </a:rPr>
            </a:br>
            <a:r>
              <a:rPr sz="4356">
                <a:uFill>
                  <a:solidFill/>
                </a:uFill>
              </a:rPr>
              <a:t>packets to received/transmitted</a:t>
            </a:r>
            <a:br>
              <a:rPr sz="4356">
                <a:uFill>
                  <a:solidFill/>
                </a:uFill>
              </a:rPr>
            </a:br>
            <a:r>
              <a:rPr sz="4356">
                <a:uFill>
                  <a:solidFill/>
                </a:uFill>
              </a:rPr>
              <a:t>in zero copy similar to what</a:t>
            </a:r>
            <a:br>
              <a:rPr sz="4356">
                <a:uFill>
                  <a:solidFill/>
                </a:uFill>
              </a:rPr>
            </a:br>
            <a:r>
              <a:rPr sz="4356">
                <a:uFill>
                  <a:solidFill/>
                </a:uFill>
              </a:rPr>
              <a:t>FPGA-accelerated cards (e.g.</a:t>
            </a:r>
            <a:br>
              <a:rPr sz="4356">
                <a:uFill>
                  <a:solidFill/>
                </a:uFill>
              </a:rPr>
            </a:br>
            <a:r>
              <a:rPr sz="4356">
                <a:uFill>
                  <a:solidFill/>
                </a:uFill>
              </a:rPr>
              <a:t>Napatech and Accolade) do</a:t>
            </a:r>
            <a:br>
              <a:rPr sz="4356">
                <a:uFill>
                  <a:solidFill/>
                </a:uFill>
              </a:rPr>
            </a:br>
            <a:r>
              <a:rPr sz="4356">
                <a:uFill>
                  <a:solidFill/>
                </a:uFill>
              </a:rPr>
              <a:t>in hardware.</a:t>
            </a:r>
          </a:p>
        </p:txBody>
      </p:sp>
      <p:sp>
        <p:nvSpPr>
          <p:cNvPr id="98" name="Shape 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99" name="droppedImage.pdf"/>
          <p:cNvPicPr/>
          <p:nvPr/>
        </p:nvPicPr>
        <p:blipFill>
          <a:blip r:embed="rId3">
            <a:extLst/>
          </a:blip>
          <a:stretch>
            <a:fillRect/>
          </a:stretch>
        </p:blipFill>
        <p:spPr>
          <a:xfrm>
            <a:off x="8666648" y="4140200"/>
            <a:ext cx="3849807" cy="4248591"/>
          </a:xfrm>
          <a:prstGeom prst="rect">
            <a:avLst/>
          </a:prstGeom>
          <a:ln w="12700">
            <a:round/>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uFillTx/>
              </a:defRPr>
            </a:pPr>
            <a:r>
              <a:rPr sz="5100">
                <a:uFill>
                  <a:solidFill/>
                </a:uFill>
              </a:rPr>
              <a:t>PF_RING (ZC) and ntopng</a:t>
            </a:r>
          </a:p>
        </p:txBody>
      </p:sp>
      <p:sp>
        <p:nvSpPr>
          <p:cNvPr id="102" name="Shape 1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103" name="Shape 103"/>
          <p:cNvSpPr/>
          <p:nvPr>
            <p:ph type="body" idx="1"/>
          </p:nvPr>
        </p:nvSpPr>
        <p:spPr>
          <a:prstGeom prst="rect">
            <a:avLst/>
          </a:prstGeom>
        </p:spPr>
        <p:txBody>
          <a:bodyPr/>
          <a:lstStyle/>
          <a:p>
            <a:pPr lvl="0" marL="0" indent="0">
              <a:buSzTx/>
              <a:buNone/>
              <a:defRPr sz="1800">
                <a:uFillTx/>
              </a:defRPr>
            </a:pPr>
            <a:r>
              <a:rPr sz="4400">
                <a:uFill>
                  <a:solidFill/>
                </a:uFill>
              </a:rPr>
              <a:t>Using PF_RING (ZC) with ntopng has several benefits:</a:t>
            </a:r>
            <a:endParaRPr sz="4400">
              <a:uFill>
                <a:solidFill/>
              </a:uFill>
            </a:endParaRPr>
          </a:p>
          <a:p>
            <a:pPr lvl="1">
              <a:defRPr sz="1800">
                <a:uFillTx/>
              </a:defRPr>
            </a:pPr>
            <a:r>
              <a:rPr sz="3800">
                <a:uFill>
                  <a:solidFill/>
                </a:uFill>
              </a:rPr>
              <a:t>ntopng can scale to 10 Gbit and above by spawning several ntopng instances each bound to a (few) core(s).</a:t>
            </a:r>
            <a:endParaRPr sz="3800">
              <a:uFill>
                <a:solidFill/>
              </a:uFill>
            </a:endParaRPr>
          </a:p>
          <a:p>
            <a:pPr lvl="1">
              <a:defRPr sz="1800">
                <a:uFillTx/>
              </a:defRPr>
            </a:pPr>
            <a:r>
              <a:rPr sz="3800">
                <a:uFill>
                  <a:solidFill/>
                </a:uFill>
              </a:rPr>
              <a:t>It is possible to send the same packet to multiple apps. For instance it is possible to send the same packet to ntopng (for accounting purposes) and n2disk (ntop’s application for dumping packet-to-disk at multi-10G) and/or and IDS (e.g. Suricata and snort).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p>
            <a:pPr lvl="0">
              <a:defRPr sz="1800">
                <a:uFillTx/>
              </a:defRPr>
            </a:pPr>
            <a:r>
              <a:rPr sz="5100">
                <a:uFill>
                  <a:solidFill/>
                </a:uFill>
              </a:rPr>
              <a:t>The need for DPI in Monitoring [1/2]</a:t>
            </a:r>
          </a:p>
        </p:txBody>
      </p:sp>
      <p:sp>
        <p:nvSpPr>
          <p:cNvPr id="106" name="Shape 106"/>
          <p:cNvSpPr/>
          <p:nvPr>
            <p:ph type="body" idx="1"/>
          </p:nvPr>
        </p:nvSpPr>
        <p:spPr>
          <a:prstGeom prst="rect">
            <a:avLst/>
          </a:prstGeom>
        </p:spPr>
        <p:txBody>
          <a:bodyPr/>
          <a:lstStyle/>
          <a:p>
            <a:pPr lvl="0" marL="362102" indent="-253471" defTabSz="1282446">
              <a:spcBef>
                <a:spcPts val="500"/>
              </a:spcBef>
              <a:defRPr sz="1800">
                <a:uFillTx/>
              </a:defRPr>
            </a:pPr>
            <a:r>
              <a:rPr sz="4356">
                <a:uFill>
                  <a:solidFill/>
                </a:uFill>
              </a:rPr>
              <a:t>Limit traffic analysis at packet header level it is no longer enough (nor cool).</a:t>
            </a:r>
            <a:endParaRPr sz="4356">
              <a:uFill>
                <a:solidFill/>
              </a:uFill>
            </a:endParaRPr>
          </a:p>
          <a:p>
            <a:pPr lvl="0" marL="362102" indent="-253471" defTabSz="1282446">
              <a:spcBef>
                <a:spcPts val="500"/>
              </a:spcBef>
              <a:defRPr sz="1800">
                <a:uFillTx/>
              </a:defRPr>
            </a:pPr>
            <a:r>
              <a:rPr sz="4356">
                <a:uFill>
                  <a:solidFill/>
                </a:uFill>
              </a:rPr>
              <a:t>Network administrators want to know the real protocol without relying on the port being used.</a:t>
            </a:r>
            <a:endParaRPr sz="4356">
              <a:uFill>
                <a:solidFill/>
              </a:uFill>
            </a:endParaRPr>
          </a:p>
          <a:p>
            <a:pPr lvl="0" marL="362102" indent="-253471" defTabSz="1282446">
              <a:spcBef>
                <a:spcPts val="500"/>
              </a:spcBef>
              <a:defRPr sz="1800">
                <a:uFillTx/>
              </a:defRPr>
            </a:pPr>
            <a:r>
              <a:rPr sz="4356">
                <a:uFill>
                  <a:solidFill/>
                </a:uFill>
              </a:rPr>
              <a:t>Selected protocols can be “precisely dissected” (e.g. HTTP) in order to extract information, but on the rest of the traffic it is necessary to tell network administrators what is the protocol flowing in their network.</a:t>
            </a:r>
          </a:p>
        </p:txBody>
      </p:sp>
      <p:sp>
        <p:nvSpPr>
          <p:cNvPr id="107" name="Shape 107"/>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9" name="Shape 109"/>
          <p:cNvSpPr/>
          <p:nvPr>
            <p:ph type="title"/>
          </p:nvPr>
        </p:nvSpPr>
        <p:spPr>
          <a:prstGeom prst="rect">
            <a:avLst/>
          </a:prstGeom>
        </p:spPr>
        <p:txBody>
          <a:bodyPr/>
          <a:lstStyle/>
          <a:p>
            <a:pPr lvl="0">
              <a:defRPr sz="1800">
                <a:uFillTx/>
              </a:defRPr>
            </a:pPr>
            <a:r>
              <a:rPr sz="5100">
                <a:uFill>
                  <a:solidFill/>
                </a:uFill>
              </a:rPr>
              <a:t>The need for DPI in Monitoring [2/2]</a:t>
            </a:r>
          </a:p>
        </p:txBody>
      </p:sp>
      <p:sp>
        <p:nvSpPr>
          <p:cNvPr id="110" name="Shape 110"/>
          <p:cNvSpPr/>
          <p:nvPr>
            <p:ph type="body" idx="1"/>
          </p:nvPr>
        </p:nvSpPr>
        <p:spPr>
          <a:prstGeom prst="rect">
            <a:avLst/>
          </a:prstGeom>
        </p:spPr>
        <p:txBody>
          <a:bodyPr/>
          <a:lstStyle/>
          <a:p>
            <a:pPr lvl="0" marL="365759" indent="-256031">
              <a:defRPr sz="1800">
                <a:uFillTx/>
              </a:defRPr>
            </a:pPr>
            <a:r>
              <a:rPr sz="3700">
                <a:uFill>
                  <a:solidFill/>
                </a:uFill>
              </a:rPr>
              <a:t>DPI (Deep Packet Inspection) is a technique for inspecting the packet payload for the purpose of extracting metadata (e.g. protocol).</a:t>
            </a:r>
            <a:endParaRPr sz="3700">
              <a:uFill>
                <a:solidFill/>
              </a:uFill>
            </a:endParaRPr>
          </a:p>
          <a:p>
            <a:pPr lvl="0" marL="365759" indent="-256031">
              <a:defRPr sz="1800">
                <a:uFillTx/>
              </a:defRPr>
            </a:pPr>
            <a:r>
              <a:rPr sz="3700">
                <a:uFill>
                  <a:solidFill/>
                </a:uFill>
              </a:rPr>
              <a:t>There are many DPI toolkits available but they are not what we looked for as:</a:t>
            </a:r>
            <a:endParaRPr sz="3700">
              <a:uFill>
                <a:solidFill/>
              </a:uFill>
            </a:endParaRPr>
          </a:p>
          <a:p>
            <a:pPr lvl="1">
              <a:defRPr sz="1800">
                <a:uFillTx/>
              </a:defRPr>
            </a:pPr>
            <a:r>
              <a:rPr sz="3100">
                <a:uFill>
                  <a:solidFill/>
                </a:uFill>
              </a:rPr>
              <a:t>They are proprietary (you need to sign an NDA to use them), and costly for both purchase and maintenance.</a:t>
            </a:r>
            <a:endParaRPr sz="3100">
              <a:uFill>
                <a:solidFill/>
              </a:uFill>
            </a:endParaRPr>
          </a:p>
          <a:p>
            <a:pPr lvl="1">
              <a:defRPr sz="1800">
                <a:uFillTx/>
              </a:defRPr>
            </a:pPr>
            <a:r>
              <a:rPr sz="3100">
                <a:uFill>
                  <a:solidFill/>
                </a:uFill>
              </a:rPr>
              <a:t>Adding a new protocol requires vendor support (i.e. it has a high cost and might need time until the vendor supports it) = you’re locked-in.</a:t>
            </a:r>
            <a:endParaRPr sz="3100">
              <a:uFill>
                <a:solidFill/>
              </a:uFill>
            </a:endParaRPr>
          </a:p>
          <a:p>
            <a:pPr lvl="0" marL="365759" indent="-256031">
              <a:defRPr sz="1800">
                <a:uFillTx/>
              </a:defRPr>
            </a:pPr>
            <a:r>
              <a:rPr sz="3700">
                <a:uFill>
                  <a:solidFill/>
                </a:uFill>
              </a:rPr>
              <a:t>On a nutshell DPI is a requirement but the market does not offer an alternative for open-source.</a:t>
            </a:r>
          </a:p>
        </p:txBody>
      </p:sp>
      <p:sp>
        <p:nvSpPr>
          <p:cNvPr id="111" name="Shape 111"/>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uFillTx/>
              </a:defRPr>
            </a:pPr>
            <a:r>
              <a:rPr sz="5100">
                <a:uFill>
                  <a:solidFill/>
                </a:uFill>
              </a:rPr>
              <a:t>Outlook</a:t>
            </a:r>
          </a:p>
        </p:txBody>
      </p:sp>
      <p:sp>
        <p:nvSpPr>
          <p:cNvPr id="27" name="Shape 27"/>
          <p:cNvSpPr/>
          <p:nvPr>
            <p:ph type="body" idx="1"/>
          </p:nvPr>
        </p:nvSpPr>
        <p:spPr>
          <a:prstGeom prst="rect">
            <a:avLst/>
          </a:prstGeom>
        </p:spPr>
        <p:txBody>
          <a:bodyPr/>
          <a:lstStyle/>
          <a:p>
            <a:pPr lvl="0" marL="340156" indent="-238109" defTabSz="1204722">
              <a:spcBef>
                <a:spcPts val="500"/>
              </a:spcBef>
              <a:defRPr sz="1800">
                <a:uFillTx/>
              </a:defRPr>
            </a:pPr>
            <a:r>
              <a:rPr sz="4092">
                <a:uFill>
                  <a:solidFill/>
                </a:uFill>
              </a:rPr>
              <a:t>Part 1: Introduction to ntopng</a:t>
            </a:r>
            <a:endParaRPr sz="4092">
              <a:uFill>
                <a:solidFill/>
              </a:uFill>
            </a:endParaRPr>
          </a:p>
          <a:p>
            <a:pPr lvl="1" marL="549275" indent="-183607" defTabSz="1204722">
              <a:spcBef>
                <a:spcPts val="300"/>
              </a:spcBef>
              <a:defRPr sz="1800">
                <a:uFillTx/>
              </a:defRPr>
            </a:pPr>
            <a:r>
              <a:rPr sz="3534">
                <a:uFill>
                  <a:solidFill/>
                </a:uFill>
              </a:rPr>
              <a:t>ntopng architecture and design.</a:t>
            </a:r>
            <a:endParaRPr sz="3534">
              <a:uFill>
                <a:solidFill/>
              </a:uFill>
            </a:endParaRPr>
          </a:p>
          <a:p>
            <a:pPr lvl="1" marL="549275" indent="-183607" defTabSz="1204722">
              <a:spcBef>
                <a:spcPts val="300"/>
              </a:spcBef>
              <a:defRPr sz="1800">
                <a:uFillTx/>
              </a:defRPr>
            </a:pPr>
            <a:r>
              <a:rPr sz="3534">
                <a:uFill>
                  <a:solidFill/>
                </a:uFill>
              </a:rPr>
              <a:t>ntopng as a flow collector.</a:t>
            </a:r>
            <a:endParaRPr sz="3534">
              <a:uFill>
                <a:solidFill/>
              </a:uFill>
            </a:endParaRPr>
          </a:p>
          <a:p>
            <a:pPr lvl="1" marL="549275" indent="-183607" defTabSz="1204722">
              <a:spcBef>
                <a:spcPts val="300"/>
              </a:spcBef>
              <a:defRPr sz="1800">
                <a:uFillTx/>
              </a:defRPr>
            </a:pPr>
            <a:r>
              <a:rPr sz="3534">
                <a:uFill>
                  <a:solidFill/>
                </a:uFill>
              </a:rPr>
              <a:t>Exploring system activities using ntopng.</a:t>
            </a:r>
            <a:endParaRPr sz="3534">
              <a:uFill>
                <a:solidFill/>
              </a:uFill>
            </a:endParaRPr>
          </a:p>
          <a:p>
            <a:pPr lvl="1" marL="549275" indent="-183607" defTabSz="1204722">
              <a:spcBef>
                <a:spcPts val="300"/>
              </a:spcBef>
              <a:defRPr sz="1800">
                <a:uFillTx/>
              </a:defRPr>
            </a:pPr>
            <a:endParaRPr sz="3534">
              <a:uFill>
                <a:solidFill/>
              </a:uFill>
            </a:endParaRPr>
          </a:p>
          <a:p>
            <a:pPr lvl="0" marL="340156" indent="-238109" defTabSz="1204722">
              <a:spcBef>
                <a:spcPts val="500"/>
              </a:spcBef>
              <a:defRPr sz="1800">
                <a:uFillTx/>
              </a:defRPr>
            </a:pPr>
            <a:r>
              <a:rPr sz="4092">
                <a:uFill>
                  <a:solidFill/>
                </a:uFill>
              </a:rPr>
              <a:t>Part 2: ntopng+Wireshark Monitoring Use Cases</a:t>
            </a:r>
            <a:endParaRPr sz="4092">
              <a:uFill>
                <a:solidFill/>
              </a:uFill>
            </a:endParaRPr>
          </a:p>
          <a:p>
            <a:pPr lvl="1" marL="549275" indent="-183607" defTabSz="1204722">
              <a:spcBef>
                <a:spcPts val="300"/>
              </a:spcBef>
              <a:defRPr sz="1800">
                <a:uFillTx/>
              </a:defRPr>
            </a:pPr>
            <a:r>
              <a:rPr sz="3534">
                <a:uFill>
                  <a:solidFill/>
                </a:uFill>
              </a:rPr>
              <a:t>Using ntopng.</a:t>
            </a:r>
            <a:endParaRPr sz="3534">
              <a:uFill>
                <a:solidFill/>
              </a:uFill>
            </a:endParaRPr>
          </a:p>
          <a:p>
            <a:pPr lvl="1" marL="549275" indent="-183607" defTabSz="1204722">
              <a:spcBef>
                <a:spcPts val="300"/>
              </a:spcBef>
              <a:defRPr sz="1800">
                <a:uFillTx/>
              </a:defRPr>
            </a:pPr>
            <a:r>
              <a:rPr sz="3534">
                <a:uFill>
                  <a:solidFill/>
                </a:uFill>
              </a:rPr>
              <a:t>ntopng and Wireshark.</a:t>
            </a:r>
            <a:endParaRPr sz="3534">
              <a:uFill>
                <a:solidFill/>
              </a:uFill>
            </a:endParaRPr>
          </a:p>
          <a:p>
            <a:pPr lvl="1" marL="549275" indent="-183607" defTabSz="1204722">
              <a:spcBef>
                <a:spcPts val="300"/>
              </a:spcBef>
              <a:defRPr sz="1800">
                <a:uFillTx/>
              </a:defRPr>
            </a:pPr>
            <a:r>
              <a:rPr sz="3534">
                <a:uFill>
                  <a:solidFill/>
                </a:uFill>
              </a:rPr>
              <a:t>Advanced monitoring with ntopng.</a:t>
            </a:r>
            <a:endParaRPr sz="3534">
              <a:uFill>
                <a:solidFill/>
              </a:uFill>
            </a:endParaRPr>
          </a:p>
          <a:p>
            <a:pPr lvl="1" marL="549275" indent="-183607" defTabSz="1204722">
              <a:spcBef>
                <a:spcPts val="300"/>
              </a:spcBef>
              <a:defRPr sz="1800">
                <a:uFillTx/>
              </a:defRPr>
            </a:pPr>
            <a:r>
              <a:rPr sz="3534">
                <a:uFill>
                  <a:solidFill/>
                </a:uFill>
              </a:rPr>
              <a:t>Future roadmap items.</a:t>
            </a:r>
          </a:p>
        </p:txBody>
      </p:sp>
      <p:sp>
        <p:nvSpPr>
          <p:cNvPr id="28" name="Shape 28"/>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Shape 113"/>
          <p:cNvSpPr/>
          <p:nvPr>
            <p:ph type="title"/>
          </p:nvPr>
        </p:nvSpPr>
        <p:spPr>
          <a:prstGeom prst="rect">
            <a:avLst/>
          </a:prstGeom>
        </p:spPr>
        <p:txBody>
          <a:bodyPr/>
          <a:lstStyle/>
          <a:p>
            <a:pPr lvl="0">
              <a:defRPr sz="1800">
                <a:uFillTx/>
              </a:defRPr>
            </a:pPr>
            <a:r>
              <a:rPr sz="5100">
                <a:uFill>
                  <a:solidFill/>
                </a:uFill>
              </a:rPr>
              <a:t>Say hello to nDPI</a:t>
            </a:r>
          </a:p>
        </p:txBody>
      </p:sp>
      <p:sp>
        <p:nvSpPr>
          <p:cNvPr id="114" name="Shape 114"/>
          <p:cNvSpPr/>
          <p:nvPr>
            <p:ph type="body" idx="1"/>
          </p:nvPr>
        </p:nvSpPr>
        <p:spPr>
          <a:xfrm>
            <a:off x="647700" y="1801977"/>
            <a:ext cx="11709400" cy="7620001"/>
          </a:xfrm>
          <a:prstGeom prst="rect">
            <a:avLst/>
          </a:prstGeom>
        </p:spPr>
        <p:txBody>
          <a:bodyPr/>
          <a:lstStyle/>
          <a:p>
            <a:pPr lvl="0">
              <a:defRPr sz="1800">
                <a:uFillTx/>
              </a:defRPr>
            </a:pPr>
            <a:r>
              <a:rPr sz="4300">
                <a:uFill>
                  <a:solidFill/>
                </a:uFill>
              </a:rPr>
              <a:t>ntop has decided to develop its own LGPLv3 DPI toolkit in order to build an open DPI layer for ntop and third party applications.</a:t>
            </a:r>
            <a:endParaRPr sz="4300">
              <a:uFill>
                <a:solidFill/>
              </a:uFill>
            </a:endParaRPr>
          </a:p>
          <a:p>
            <a:pPr lvl="0">
              <a:defRPr sz="1800">
                <a:uFillTx/>
              </a:defRPr>
            </a:pPr>
            <a:r>
              <a:rPr sz="4300">
                <a:uFill>
                  <a:solidFill/>
                </a:uFill>
              </a:rPr>
              <a:t>Supported protocols (&gt; 180) include:</a:t>
            </a:r>
            <a:endParaRPr sz="4300">
              <a:uFill>
                <a:solidFill/>
              </a:uFill>
            </a:endParaRPr>
          </a:p>
          <a:p>
            <a:pPr lvl="1">
              <a:defRPr sz="1800">
                <a:uFillTx/>
              </a:defRPr>
            </a:pPr>
            <a:r>
              <a:rPr sz="3700">
                <a:uFill>
                  <a:solidFill/>
                </a:uFill>
              </a:rPr>
              <a:t>P2P (Skype, BitTorrent)</a:t>
            </a:r>
            <a:endParaRPr sz="3700">
              <a:uFill>
                <a:solidFill/>
              </a:uFill>
            </a:endParaRPr>
          </a:p>
          <a:p>
            <a:pPr lvl="1">
              <a:defRPr sz="1800">
                <a:uFillTx/>
              </a:defRPr>
            </a:pPr>
            <a:r>
              <a:rPr sz="3700">
                <a:uFill>
                  <a:solidFill/>
                </a:uFill>
              </a:rPr>
              <a:t>Messaging (Viber, Whatsapp, MSN, The Facebook)</a:t>
            </a:r>
            <a:endParaRPr sz="3700">
              <a:uFill>
                <a:solidFill/>
              </a:uFill>
            </a:endParaRPr>
          </a:p>
          <a:p>
            <a:pPr lvl="1">
              <a:defRPr sz="1800">
                <a:uFillTx/>
              </a:defRPr>
            </a:pPr>
            <a:r>
              <a:rPr sz="3700">
                <a:uFill>
                  <a:solidFill/>
                </a:uFill>
              </a:rPr>
              <a:t>Multimedia (YouTube, Last.gm, iTunes)</a:t>
            </a:r>
            <a:endParaRPr sz="3700">
              <a:uFill>
                <a:solidFill/>
              </a:uFill>
            </a:endParaRPr>
          </a:p>
          <a:p>
            <a:pPr lvl="1">
              <a:defRPr sz="1800">
                <a:uFillTx/>
              </a:defRPr>
            </a:pPr>
            <a:r>
              <a:rPr sz="3700">
                <a:uFill>
                  <a:solidFill/>
                </a:uFill>
              </a:rPr>
              <a:t>Conferencing (Webex, CitrixOnLine)</a:t>
            </a:r>
            <a:endParaRPr sz="3700">
              <a:uFill>
                <a:solidFill/>
              </a:uFill>
            </a:endParaRPr>
          </a:p>
          <a:p>
            <a:pPr lvl="1">
              <a:defRPr sz="1800">
                <a:uFillTx/>
              </a:defRPr>
            </a:pPr>
            <a:r>
              <a:rPr sz="3700">
                <a:uFill>
                  <a:solidFill/>
                </a:uFill>
              </a:rPr>
              <a:t>Streaming (Zattoo, Icecast, Shoutcast, Netflix)</a:t>
            </a:r>
            <a:endParaRPr sz="3700">
              <a:uFill>
                <a:solidFill/>
              </a:uFill>
            </a:endParaRPr>
          </a:p>
          <a:p>
            <a:pPr lvl="1">
              <a:defRPr sz="1800">
                <a:uFillTx/>
              </a:defRPr>
            </a:pPr>
            <a:r>
              <a:rPr sz="3700">
                <a:uFill>
                  <a:solidFill/>
                </a:uFill>
              </a:rPr>
              <a:t>Business (VNC, RDP, Citrix, *SQL)</a:t>
            </a:r>
            <a:br>
              <a:rPr sz="3700">
                <a:uFill>
                  <a:solidFill/>
                </a:uFill>
              </a:rPr>
            </a:br>
          </a:p>
        </p:txBody>
      </p:sp>
      <p:sp>
        <p:nvSpPr>
          <p:cNvPr id="115" name="Shape 115"/>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16" name="ndpi.tiff"/>
          <p:cNvPicPr/>
          <p:nvPr/>
        </p:nvPicPr>
        <p:blipFill>
          <a:blip r:embed="rId3">
            <a:extLst/>
          </a:blip>
          <a:stretch>
            <a:fillRect/>
          </a:stretch>
        </p:blipFill>
        <p:spPr>
          <a:xfrm>
            <a:off x="10795000" y="444500"/>
            <a:ext cx="1244600" cy="12700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lvl="0">
              <a:defRPr sz="1800">
                <a:uFillTx/>
              </a:defRPr>
            </a:pPr>
            <a:r>
              <a:rPr sz="5100">
                <a:uFill>
                  <a:solidFill/>
                </a:uFill>
              </a:rPr>
              <a:t>nDPI Overview</a:t>
            </a:r>
          </a:p>
        </p:txBody>
      </p:sp>
      <p:sp>
        <p:nvSpPr>
          <p:cNvPr id="119" name="Shape 119"/>
          <p:cNvSpPr/>
          <p:nvPr>
            <p:ph type="body" idx="1"/>
          </p:nvPr>
        </p:nvSpPr>
        <p:spPr>
          <a:prstGeom prst="rect">
            <a:avLst/>
          </a:prstGeom>
        </p:spPr>
        <p:txBody>
          <a:bodyPr/>
          <a:lstStyle/>
          <a:p>
            <a:pPr lvl="0" marL="351129" indent="-245790" defTabSz="1243583">
              <a:spcBef>
                <a:spcPts val="500"/>
              </a:spcBef>
              <a:defRPr sz="1800">
                <a:uFillTx/>
              </a:defRPr>
            </a:pPr>
            <a:r>
              <a:rPr sz="4224">
                <a:uFill>
                  <a:solidFill/>
                </a:uFill>
              </a:rPr>
              <a:t>Portable C library (Win and Unix, 32/64 bit).</a:t>
            </a:r>
            <a:endParaRPr sz="4224">
              <a:uFill>
                <a:solidFill/>
              </a:uFill>
            </a:endParaRPr>
          </a:p>
          <a:p>
            <a:pPr lvl="0" marL="351129" indent="-245790" defTabSz="1243583">
              <a:spcBef>
                <a:spcPts val="500"/>
              </a:spcBef>
              <a:defRPr sz="1800">
                <a:uFillTx/>
              </a:defRPr>
            </a:pPr>
            <a:r>
              <a:rPr sz="4224">
                <a:uFill>
                  <a:solidFill/>
                </a:uFill>
              </a:rPr>
              <a:t>Designed for user and kernel space</a:t>
            </a:r>
            <a:endParaRPr sz="4224">
              <a:uFill>
                <a:solidFill/>
              </a:uFill>
            </a:endParaRPr>
          </a:p>
          <a:p>
            <a:pPr lvl="1" marL="596920" indent="-219455" defTabSz="1243583">
              <a:spcBef>
                <a:spcPts val="300"/>
              </a:spcBef>
              <a:defRPr sz="1800">
                <a:uFillTx/>
              </a:defRPr>
            </a:pPr>
            <a:r>
              <a:rPr sz="3648">
                <a:uFill>
                  <a:solidFill/>
                </a:uFill>
              </a:rPr>
              <a:t>Linux ndpi-netfilter implements L7 kernel filters</a:t>
            </a:r>
            <a:endParaRPr sz="3648">
              <a:uFill>
                <a:solidFill/>
              </a:uFill>
            </a:endParaRPr>
          </a:p>
          <a:p>
            <a:pPr lvl="0" marL="351129" indent="-245790" defTabSz="1243583">
              <a:spcBef>
                <a:spcPts val="500"/>
              </a:spcBef>
              <a:defRPr sz="1800">
                <a:uFillTx/>
              </a:defRPr>
            </a:pPr>
            <a:r>
              <a:rPr sz="4224">
                <a:uFill>
                  <a:solidFill/>
                </a:uFill>
              </a:rPr>
              <a:t>Used by many non-ntop projects (eg. xplico.org) and part of Linux distributions (e.g. Debian).</a:t>
            </a:r>
            <a:endParaRPr sz="4224">
              <a:uFill>
                <a:solidFill/>
              </a:uFill>
            </a:endParaRPr>
          </a:p>
          <a:p>
            <a:pPr lvl="0" marL="351129" indent="-245790" defTabSz="1243583">
              <a:spcBef>
                <a:spcPts val="500"/>
              </a:spcBef>
              <a:defRPr sz="1800">
                <a:uFillTx/>
              </a:defRPr>
            </a:pPr>
            <a:r>
              <a:rPr sz="4224">
                <a:uFill>
                  <a:solidFill/>
                </a:uFill>
              </a:rPr>
              <a:t>Able to operate on both plain ethernet traffic and encapsulated (e.g. GTP, GRE…).</a:t>
            </a:r>
            <a:endParaRPr sz="4224">
              <a:uFill>
                <a:solidFill/>
              </a:uFill>
            </a:endParaRPr>
          </a:p>
          <a:p>
            <a:pPr lvl="0" marL="351129" indent="-245790" defTabSz="1243583">
              <a:spcBef>
                <a:spcPts val="500"/>
              </a:spcBef>
              <a:defRPr sz="1800">
                <a:uFillTx/>
              </a:defRPr>
            </a:pPr>
            <a:r>
              <a:rPr sz="4224">
                <a:uFill>
                  <a:solidFill/>
                </a:uFill>
              </a:rPr>
              <a:t>Ability to specify at runtime custom protocols (port or hostname - dns, http, https -based).</a:t>
            </a:r>
          </a:p>
        </p:txBody>
      </p:sp>
      <p:sp>
        <p:nvSpPr>
          <p:cNvPr id="120" name="Shape 1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lvl="0">
              <a:defRPr sz="1800">
                <a:uFillTx/>
              </a:defRPr>
            </a:pPr>
            <a:r>
              <a:rPr sz="5100">
                <a:uFill>
                  <a:solidFill/>
                </a:uFill>
              </a:rPr>
              <a:t>nDPI on ntopng</a:t>
            </a:r>
          </a:p>
        </p:txBody>
      </p:sp>
      <p:sp>
        <p:nvSpPr>
          <p:cNvPr id="123" name="Shape 123"/>
          <p:cNvSpPr/>
          <p:nvPr>
            <p:ph type="body" idx="1"/>
          </p:nvPr>
        </p:nvSpPr>
        <p:spPr>
          <a:prstGeom prst="rect">
            <a:avLst/>
          </a:prstGeom>
        </p:spPr>
        <p:txBody>
          <a:bodyPr/>
          <a:lstStyle/>
          <a:p>
            <a:pPr lvl="0">
              <a:defRPr sz="1800">
                <a:uFillTx/>
              </a:defRPr>
            </a:pPr>
            <a:r>
              <a:rPr sz="4400">
                <a:uFill>
                  <a:solidFill/>
                </a:uFill>
              </a:rPr>
              <a:t>In ntopng all flows are analysed through nDPI to associate an application protocol to them.</a:t>
            </a:r>
            <a:endParaRPr sz="4400">
              <a:uFill>
                <a:solidFill/>
              </a:uFill>
            </a:endParaRPr>
          </a:p>
          <a:p>
            <a:pPr lvl="0">
              <a:defRPr sz="1800">
                <a:uFillTx/>
              </a:defRPr>
            </a:pPr>
            <a:r>
              <a:rPr sz="4400">
                <a:uFill>
                  <a:solidFill/>
                </a:uFill>
              </a:rPr>
              <a:t>L7 statistics are available per flow, host, and interface (from which monitoring data is received).</a:t>
            </a:r>
            <a:endParaRPr sz="4400">
              <a:uFill>
                <a:solidFill/>
              </a:uFill>
            </a:endParaRPr>
          </a:p>
          <a:p>
            <a:pPr lvl="0">
              <a:defRPr sz="1800">
                <a:uFillTx/>
              </a:defRPr>
            </a:pPr>
            <a:r>
              <a:rPr sz="4400">
                <a:uFill>
                  <a:solidFill/>
                </a:uFill>
              </a:rPr>
              <a:t>For network interfaces and local hosts, nDPI statistics are saved persistently to disk (in RRD format).</a:t>
            </a:r>
          </a:p>
        </p:txBody>
      </p:sp>
      <p:sp>
        <p:nvSpPr>
          <p:cNvPr id="124" name="Shape 1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pasted-image.png"/>
          <p:cNvPicPr/>
          <p:nvPr/>
        </p:nvPicPr>
        <p:blipFill>
          <a:blip r:embed="rId2">
            <a:extLst/>
          </a:blip>
          <a:stretch>
            <a:fillRect/>
          </a:stretch>
        </p:blipFill>
        <p:spPr>
          <a:xfrm>
            <a:off x="8227264" y="3060700"/>
            <a:ext cx="4140201" cy="3257862"/>
          </a:xfrm>
          <a:prstGeom prst="rect">
            <a:avLst/>
          </a:prstGeom>
          <a:ln w="12700">
            <a:miter lim="400000"/>
          </a:ln>
        </p:spPr>
      </p:pic>
      <p:sp>
        <p:nvSpPr>
          <p:cNvPr id="127" name="Shape 127"/>
          <p:cNvSpPr/>
          <p:nvPr>
            <p:ph type="title"/>
          </p:nvPr>
        </p:nvSpPr>
        <p:spPr>
          <a:prstGeom prst="rect">
            <a:avLst/>
          </a:prstGeom>
        </p:spPr>
        <p:txBody>
          <a:bodyPr/>
          <a:lstStyle/>
          <a:p>
            <a:pPr lvl="0">
              <a:defRPr sz="1800">
                <a:uFillTx/>
              </a:defRPr>
            </a:pPr>
            <a:r>
              <a:rPr sz="5100">
                <a:uFill>
                  <a:solidFill/>
                </a:uFill>
              </a:rPr>
              <a:t>nDPI Protocol Clustering</a:t>
            </a:r>
          </a:p>
        </p:txBody>
      </p:sp>
      <p:sp>
        <p:nvSpPr>
          <p:cNvPr id="128" name="Shape 128"/>
          <p:cNvSpPr/>
          <p:nvPr>
            <p:ph type="body" idx="1"/>
          </p:nvPr>
        </p:nvSpPr>
        <p:spPr>
          <a:xfrm>
            <a:off x="660400" y="2106314"/>
            <a:ext cx="10712500" cy="6436926"/>
          </a:xfrm>
          <a:prstGeom prst="rect">
            <a:avLst/>
          </a:prstGeom>
        </p:spPr>
        <p:txBody>
          <a:bodyPr/>
          <a:lstStyle/>
          <a:p>
            <a:pPr lvl="0" marL="0" indent="0">
              <a:buSzTx/>
              <a:buNone/>
              <a:defRPr sz="1800">
                <a:uFillTx/>
              </a:defRPr>
            </a:pPr>
            <a:r>
              <a:rPr sz="4400">
                <a:uFill>
                  <a:solidFill/>
                </a:uFill>
              </a:rPr>
              <a:t>nDPI can cluster protocols into categories:</a:t>
            </a:r>
            <a:endParaRPr sz="4400">
              <a:uFill>
                <a:solidFill/>
              </a:uFill>
            </a:endParaRPr>
          </a:p>
          <a:p>
            <a:pPr lvl="0">
              <a:defRPr sz="1800">
                <a:uFillTx/>
              </a:defRPr>
            </a:pPr>
            <a:r>
              <a:rPr sz="4400">
                <a:uFill>
                  <a:solidFill/>
                </a:uFill>
              </a:rPr>
              <a:t>Safe (e.g. SSH)</a:t>
            </a:r>
            <a:endParaRPr sz="4400">
              <a:uFill>
                <a:solidFill/>
              </a:uFill>
            </a:endParaRPr>
          </a:p>
          <a:p>
            <a:pPr lvl="0">
              <a:defRPr sz="1800">
                <a:uFillTx/>
              </a:defRPr>
            </a:pPr>
            <a:r>
              <a:rPr sz="4400">
                <a:uFill>
                  <a:solidFill/>
                </a:uFill>
              </a:rPr>
              <a:t>Acceptable (e.g. HTTP)</a:t>
            </a:r>
            <a:endParaRPr sz="4400">
              <a:uFill>
                <a:solidFill/>
              </a:uFill>
            </a:endParaRPr>
          </a:p>
          <a:p>
            <a:pPr lvl="0">
              <a:defRPr sz="1800">
                <a:uFillTx/>
              </a:defRPr>
            </a:pPr>
            <a:r>
              <a:rPr sz="4400">
                <a:uFill>
                  <a:solidFill/>
                </a:uFill>
              </a:rPr>
              <a:t>Fun (e.g. YouTube)</a:t>
            </a:r>
            <a:endParaRPr sz="4400">
              <a:uFill>
                <a:solidFill/>
              </a:uFill>
            </a:endParaRPr>
          </a:p>
          <a:p>
            <a:pPr lvl="0">
              <a:defRPr sz="1800">
                <a:uFillTx/>
              </a:defRPr>
            </a:pPr>
            <a:r>
              <a:rPr sz="4400">
                <a:uFill>
                  <a:solidFill/>
                </a:uFill>
              </a:rPr>
              <a:t>Unsafe (e.g. POP3)</a:t>
            </a:r>
            <a:endParaRPr sz="4400">
              <a:uFill>
                <a:solidFill/>
              </a:uFill>
            </a:endParaRPr>
          </a:p>
          <a:p>
            <a:pPr lvl="0">
              <a:defRPr sz="1800">
                <a:uFillTx/>
              </a:defRPr>
            </a:pPr>
            <a:r>
              <a:rPr sz="4400">
                <a:uFill>
                  <a:solidFill/>
                </a:uFill>
              </a:rPr>
              <a:t>Potentially dangerous (e.g. Tor)</a:t>
            </a:r>
            <a:endParaRPr sz="4400">
              <a:uFill>
                <a:solidFill/>
              </a:uFill>
            </a:endParaRPr>
          </a:p>
          <a:p>
            <a:pPr lvl="0">
              <a:defRPr sz="1800">
                <a:uFillTx/>
              </a:defRPr>
            </a:pPr>
            <a:r>
              <a:rPr sz="4400">
                <a:uFill>
                  <a:solidFill/>
                </a:uFill>
              </a:rPr>
              <a:t>Unrated (e.g. Unknown Protocol)</a:t>
            </a:r>
          </a:p>
        </p:txBody>
      </p:sp>
      <p:sp>
        <p:nvSpPr>
          <p:cNvPr id="129" name="Shape 1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lvl="0">
              <a:defRPr sz="1800">
                <a:uFillTx/>
              </a:defRPr>
            </a:pPr>
            <a:r>
              <a:rPr sz="5100">
                <a:uFill>
                  <a:solidFill/>
                </a:uFill>
              </a:rPr>
              <a:t>nDPI on ntopng: Interface Report [1/2]</a:t>
            </a:r>
          </a:p>
        </p:txBody>
      </p:sp>
      <p:sp>
        <p:nvSpPr>
          <p:cNvPr id="132" name="Shape 132"/>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33" name="pasted-image.png"/>
          <p:cNvPicPr/>
          <p:nvPr/>
        </p:nvPicPr>
        <p:blipFill>
          <a:blip r:embed="rId3">
            <a:extLst/>
          </a:blip>
          <a:stretch>
            <a:fillRect/>
          </a:stretch>
        </p:blipFill>
        <p:spPr>
          <a:xfrm>
            <a:off x="2743200" y="2522081"/>
            <a:ext cx="7771142" cy="6077934"/>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5" name="pasted-image.png"/>
          <p:cNvPicPr/>
          <p:nvPr/>
        </p:nvPicPr>
        <p:blipFill>
          <a:blip r:embed="rId3">
            <a:extLst/>
          </a:blip>
          <a:stretch>
            <a:fillRect/>
          </a:stretch>
        </p:blipFill>
        <p:spPr>
          <a:xfrm>
            <a:off x="1009004" y="2196698"/>
            <a:ext cx="12300596" cy="4336037"/>
          </a:xfrm>
          <a:prstGeom prst="rect">
            <a:avLst/>
          </a:prstGeom>
          <a:ln w="12700">
            <a:miter lim="400000"/>
          </a:ln>
        </p:spPr>
      </p:pic>
      <p:sp>
        <p:nvSpPr>
          <p:cNvPr id="136" name="Shape 136"/>
          <p:cNvSpPr/>
          <p:nvPr>
            <p:ph type="title"/>
          </p:nvPr>
        </p:nvSpPr>
        <p:spPr>
          <a:prstGeom prst="rect">
            <a:avLst/>
          </a:prstGeom>
        </p:spPr>
        <p:txBody>
          <a:bodyPr/>
          <a:lstStyle/>
          <a:p>
            <a:pPr lvl="0">
              <a:defRPr sz="1800">
                <a:uFillTx/>
              </a:defRPr>
            </a:pPr>
            <a:r>
              <a:rPr sz="5100">
                <a:uFill>
                  <a:solidFill/>
                </a:uFill>
              </a:rPr>
              <a:t>nDPI on ntopng: Interface Report [2/2]</a:t>
            </a:r>
          </a:p>
        </p:txBody>
      </p:sp>
      <p:sp>
        <p:nvSpPr>
          <p:cNvPr id="137" name="Shape 1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138" name="Shape 138"/>
          <p:cNvSpPr/>
          <p:nvPr/>
        </p:nvSpPr>
        <p:spPr>
          <a:xfrm>
            <a:off x="4213625" y="6797056"/>
            <a:ext cx="2683865" cy="1"/>
          </a:xfrm>
          <a:prstGeom prst="line">
            <a:avLst/>
          </a:prstGeom>
          <a:ln w="38100">
            <a:solidFill/>
            <a:miter lim="400000"/>
            <a:headEnd type="triangle"/>
            <a:tailEnd type="triangle"/>
          </a:ln>
        </p:spPr>
        <p:txBody>
          <a:bodyPr lIns="0" tIns="0" rIns="0" bIns="0"/>
          <a:lstStyle/>
          <a:p>
            <a:pPr lvl="0"/>
          </a:p>
        </p:txBody>
      </p:sp>
      <p:sp>
        <p:nvSpPr>
          <p:cNvPr id="139" name="Shape 139"/>
          <p:cNvSpPr/>
          <p:nvPr/>
        </p:nvSpPr>
        <p:spPr>
          <a:xfrm>
            <a:off x="9505850" y="2222098"/>
            <a:ext cx="3461247" cy="2800740"/>
          </a:xfrm>
          <a:prstGeom prst="rect">
            <a:avLst/>
          </a:prstGeom>
          <a:ln w="50800">
            <a:solidFill>
              <a:srgbClr val="C82506"/>
            </a:solidFill>
            <a:miter lim="400000"/>
          </a:ln>
        </p:spPr>
        <p:txBody>
          <a:bodyPr lIns="0" tIns="0" rIns="0" bIns="0" anchor="ctr"/>
          <a:lstStyle/>
          <a:p>
            <a:pPr lvl="0"/>
          </a:p>
        </p:txBody>
      </p:sp>
      <p:sp>
        <p:nvSpPr>
          <p:cNvPr id="140" name="Shape 140"/>
          <p:cNvSpPr/>
          <p:nvPr/>
        </p:nvSpPr>
        <p:spPr>
          <a:xfrm>
            <a:off x="4276427" y="7064371"/>
            <a:ext cx="255404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2400">
                <a:uFill>
                  <a:solidFill/>
                </a:uFill>
              </a:rPr>
              <a:t>Live data scrolling</a:t>
            </a:r>
          </a:p>
        </p:txBody>
      </p:sp>
      <p:sp>
        <p:nvSpPr>
          <p:cNvPr id="141" name="Shape 141"/>
          <p:cNvSpPr/>
          <p:nvPr/>
        </p:nvSpPr>
        <p:spPr>
          <a:xfrm flipV="1">
            <a:off x="6959004" y="4674645"/>
            <a:ext cx="2304050" cy="2611977"/>
          </a:xfrm>
          <a:prstGeom prst="line">
            <a:avLst/>
          </a:prstGeom>
          <a:ln w="38100">
            <a:solidFill/>
            <a:miter lim="400000"/>
            <a:tailEnd type="triangle"/>
          </a:ln>
        </p:spPr>
        <p:txBody>
          <a:bodyPr lIns="0" tIns="0" rIns="0" bIns="0"/>
          <a:lstStyle/>
          <a:p>
            <a:pPr lvl="0"/>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lvl="0">
              <a:defRPr sz="1800">
                <a:uFillTx/>
              </a:defRPr>
            </a:pPr>
            <a:r>
              <a:rPr sz="5100">
                <a:uFill>
                  <a:solidFill/>
                </a:uFill>
              </a:rPr>
              <a:t>ntopng and Redis</a:t>
            </a:r>
          </a:p>
        </p:txBody>
      </p:sp>
      <p:sp>
        <p:nvSpPr>
          <p:cNvPr id="144" name="Shape 144"/>
          <p:cNvSpPr/>
          <p:nvPr>
            <p:ph type="body" idx="1"/>
          </p:nvPr>
        </p:nvSpPr>
        <p:spPr>
          <a:prstGeom prst="rect">
            <a:avLst/>
          </a:prstGeom>
        </p:spPr>
        <p:txBody>
          <a:bodyPr/>
          <a:lstStyle/>
          <a:p>
            <a:pPr lvl="0" marL="340156" indent="-238109" defTabSz="1204722">
              <a:spcBef>
                <a:spcPts val="500"/>
              </a:spcBef>
              <a:defRPr sz="1800">
                <a:uFillTx/>
              </a:defRPr>
            </a:pPr>
            <a:r>
              <a:rPr sz="4092">
                <a:uFill>
                  <a:solidFill/>
                </a:uFill>
              </a:rPr>
              <a:t>Redis is an open source key-value in-memory database.</a:t>
            </a:r>
            <a:endParaRPr sz="4092">
              <a:uFill>
                <a:solidFill/>
              </a:uFill>
            </a:endParaRPr>
          </a:p>
          <a:p>
            <a:pPr lvl="0" marL="340156" indent="-238109" defTabSz="1204722">
              <a:spcBef>
                <a:spcPts val="500"/>
              </a:spcBef>
              <a:defRPr sz="1800">
                <a:uFillTx/>
              </a:defRPr>
            </a:pPr>
            <a:r>
              <a:rPr sz="4092">
                <a:uFill>
                  <a:solidFill/>
                </a:uFill>
              </a:rPr>
              <a:t>ntop uses it to cache data such as:</a:t>
            </a:r>
            <a:endParaRPr sz="4092">
              <a:uFill>
                <a:solidFill/>
              </a:uFill>
            </a:endParaRPr>
          </a:p>
          <a:p>
            <a:pPr lvl="1" marL="578266" indent="-212597" defTabSz="1204722">
              <a:spcBef>
                <a:spcPts val="300"/>
              </a:spcBef>
              <a:defRPr sz="1800">
                <a:uFillTx/>
              </a:defRPr>
            </a:pPr>
            <a:r>
              <a:rPr sz="3534">
                <a:uFill>
                  <a:solidFill/>
                </a:uFill>
              </a:rPr>
              <a:t>Configuration and user preferences information.</a:t>
            </a:r>
            <a:endParaRPr sz="3534">
              <a:uFill>
                <a:solidFill/>
              </a:uFill>
            </a:endParaRPr>
          </a:p>
          <a:p>
            <a:pPr lvl="1" marL="578266" indent="-212597" defTabSz="1204722">
              <a:spcBef>
                <a:spcPts val="300"/>
              </a:spcBef>
              <a:defRPr sz="1800">
                <a:uFillTx/>
              </a:defRPr>
            </a:pPr>
            <a:r>
              <a:rPr sz="3534">
                <a:uFill>
                  <a:solidFill/>
                </a:uFill>
              </a:rPr>
              <a:t>DNS name resolution (numeric to symbolic).</a:t>
            </a:r>
            <a:endParaRPr sz="3534">
              <a:uFill>
                <a:solidFill/>
              </a:uFill>
            </a:endParaRPr>
          </a:p>
          <a:p>
            <a:pPr lvl="1" marL="578266" indent="-212597" defTabSz="1204722">
              <a:spcBef>
                <a:spcPts val="300"/>
              </a:spcBef>
              <a:defRPr sz="1800">
                <a:uFillTx/>
              </a:defRPr>
            </a:pPr>
            <a:r>
              <a:rPr sz="3534">
                <a:uFill>
                  <a:solidFill/>
                </a:uFill>
              </a:rPr>
              <a:t>Volatile monitoring data (e.g. hosts JSON representation).</a:t>
            </a:r>
            <a:endParaRPr sz="3534">
              <a:uFill>
                <a:solidFill/>
              </a:uFill>
            </a:endParaRPr>
          </a:p>
          <a:p>
            <a:pPr lvl="0" marL="340156" indent="-238109" defTabSz="1204722">
              <a:spcBef>
                <a:spcPts val="500"/>
              </a:spcBef>
              <a:defRPr sz="1800">
                <a:uFillTx/>
              </a:defRPr>
            </a:pPr>
            <a:r>
              <a:rPr sz="4092">
                <a:uFill>
                  <a:solidFill/>
                </a:uFill>
              </a:rPr>
              <a:t>Some information is persistent (e.g. preferences) and some is volatile: ntopng can tell redis how long a given value must be kept in cache.</a:t>
            </a:r>
          </a:p>
        </p:txBody>
      </p:sp>
      <p:sp>
        <p:nvSpPr>
          <p:cNvPr id="145" name="Shape 145"/>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lvl="0">
              <a:defRPr sz="1800">
                <a:uFillTx/>
              </a:defRPr>
            </a:pPr>
            <a:r>
              <a:rPr sz="5100">
                <a:uFill>
                  <a:solidFill/>
                </a:uFill>
              </a:rPr>
              <a:t>Lua-based ntopng Scriptability [1/3]</a:t>
            </a:r>
          </a:p>
        </p:txBody>
      </p:sp>
      <p:sp>
        <p:nvSpPr>
          <p:cNvPr id="148" name="Shape 148"/>
          <p:cNvSpPr/>
          <p:nvPr>
            <p:ph type="body" idx="1"/>
          </p:nvPr>
        </p:nvSpPr>
        <p:spPr>
          <a:prstGeom prst="rect">
            <a:avLst/>
          </a:prstGeom>
        </p:spPr>
        <p:txBody>
          <a:bodyPr/>
          <a:lstStyle/>
          <a:p>
            <a:pPr lvl="0" marL="351129" indent="-245790" defTabSz="1243583">
              <a:spcBef>
                <a:spcPts val="500"/>
              </a:spcBef>
              <a:defRPr sz="1800">
                <a:uFillTx/>
              </a:defRPr>
            </a:pPr>
            <a:r>
              <a:rPr sz="4224">
                <a:uFill>
                  <a:solidFill/>
                </a:uFill>
              </a:rPr>
              <a:t>A design principle of ntopng has been the clean separation of the GUI from the engine (in ntop it was all mixed).</a:t>
            </a:r>
            <a:endParaRPr sz="4224">
              <a:uFill>
                <a:solidFill/>
              </a:uFill>
            </a:endParaRPr>
          </a:p>
          <a:p>
            <a:pPr lvl="0" marL="351129" indent="-245790" defTabSz="1243583">
              <a:spcBef>
                <a:spcPts val="500"/>
              </a:spcBef>
              <a:defRPr sz="1800">
                <a:uFillTx/>
              </a:defRPr>
            </a:pPr>
            <a:r>
              <a:rPr sz="4224">
                <a:uFill>
                  <a:solidFill/>
                </a:uFill>
              </a:rPr>
              <a:t>This means that ntopng can (also) be used (via HTTP) to feed data into third party apps such as Nagios or OpenNMS.</a:t>
            </a:r>
            <a:endParaRPr sz="4224">
              <a:uFill>
                <a:solidFill/>
              </a:uFill>
            </a:endParaRPr>
          </a:p>
          <a:p>
            <a:pPr lvl="0" marL="351129" indent="-245790" defTabSz="1243583">
              <a:spcBef>
                <a:spcPts val="500"/>
              </a:spcBef>
              <a:defRPr sz="1800">
                <a:uFillTx/>
              </a:defRPr>
            </a:pPr>
            <a:r>
              <a:rPr sz="4224">
                <a:uFill>
                  <a:solidFill/>
                </a:uFill>
              </a:rPr>
              <a:t>All data export from the engine happens via Lua similar to what happens in Wireshark.</a:t>
            </a:r>
            <a:endParaRPr sz="4224">
              <a:uFill>
                <a:solidFill/>
              </a:uFill>
            </a:endParaRPr>
          </a:p>
          <a:p>
            <a:pPr lvl="0" marL="351129" indent="-245790" defTabSz="1243583">
              <a:spcBef>
                <a:spcPts val="500"/>
              </a:spcBef>
              <a:defRPr sz="1800">
                <a:uFillTx/>
              </a:defRPr>
            </a:pPr>
            <a:r>
              <a:rPr sz="4224">
                <a:uFill>
                  <a:solidFill/>
                </a:uFill>
              </a:rPr>
              <a:t>Lua methods invoke the ntopng C++ API in order to interact with the monitoring engine.</a:t>
            </a:r>
          </a:p>
        </p:txBody>
      </p:sp>
      <p:sp>
        <p:nvSpPr>
          <p:cNvPr id="149" name="Shape 149"/>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lvl="0">
              <a:defRPr sz="1800">
                <a:uFillTx/>
              </a:defRPr>
            </a:pPr>
            <a:r>
              <a:rPr sz="5100">
                <a:uFill>
                  <a:solidFill/>
                </a:uFill>
              </a:rPr>
              <a:t>Lua-based ntopng Scriptability [2/3]</a:t>
            </a:r>
          </a:p>
        </p:txBody>
      </p:sp>
      <p:sp>
        <p:nvSpPr>
          <p:cNvPr id="152" name="Shape 152"/>
          <p:cNvSpPr/>
          <p:nvPr>
            <p:ph type="body" idx="1"/>
          </p:nvPr>
        </p:nvSpPr>
        <p:spPr>
          <a:prstGeom prst="rect">
            <a:avLst/>
          </a:prstGeom>
        </p:spPr>
        <p:txBody>
          <a:bodyPr/>
          <a:lstStyle/>
          <a:p>
            <a:pPr lvl="0" marL="336665" indent="-226937">
              <a:defRPr sz="1800">
                <a:uFillTx/>
              </a:defRPr>
            </a:pPr>
            <a:r>
              <a:rPr sz="3900">
                <a:uFill>
                  <a:solidFill/>
                </a:uFill>
                <a:latin typeface="Courier New"/>
                <a:ea typeface="Courier New"/>
                <a:cs typeface="Courier New"/>
                <a:sym typeface="Courier New"/>
              </a:rPr>
              <a:t>/scripts/callback/</a:t>
            </a:r>
            <a:br>
              <a:rPr sz="3900">
                <a:uFill>
                  <a:solidFill/>
                </a:uFill>
                <a:latin typeface="Courier New"/>
                <a:ea typeface="Courier New"/>
                <a:cs typeface="Courier New"/>
                <a:sym typeface="Courier New"/>
              </a:rPr>
            </a:br>
            <a:r>
              <a:rPr sz="4400">
                <a:uFill>
                  <a:solidFill/>
                </a:uFill>
              </a:rPr>
              <a:t>scripts are executed</a:t>
            </a:r>
            <a:br>
              <a:rPr sz="4400">
                <a:uFill>
                  <a:solidFill/>
                </a:uFill>
              </a:rPr>
            </a:br>
            <a:r>
              <a:rPr sz="4400">
                <a:uFill>
                  <a:solidFill/>
                </a:uFill>
              </a:rPr>
              <a:t>periodically to perform</a:t>
            </a:r>
            <a:br>
              <a:rPr sz="4400">
                <a:uFill>
                  <a:solidFill/>
                </a:uFill>
              </a:rPr>
            </a:br>
            <a:r>
              <a:rPr sz="4400">
                <a:uFill>
                  <a:solidFill/>
                </a:uFill>
              </a:rPr>
              <a:t>specific actions.</a:t>
            </a:r>
            <a:endParaRPr sz="4400">
              <a:uFill>
                <a:solidFill/>
              </a:uFill>
            </a:endParaRPr>
          </a:p>
          <a:p>
            <a:pPr lvl="0" marL="336665" indent="-226937">
              <a:defRPr sz="1800">
                <a:uFillTx/>
              </a:defRPr>
            </a:pPr>
            <a:r>
              <a:rPr sz="3900">
                <a:uFill>
                  <a:solidFill/>
                </a:uFill>
                <a:latin typeface="Courier New"/>
                <a:ea typeface="Courier New"/>
                <a:cs typeface="Courier New"/>
                <a:sym typeface="Courier New"/>
              </a:rPr>
              <a:t>/scripts/lua/ </a:t>
            </a:r>
            <a:r>
              <a:rPr sz="4400">
                <a:uFill>
                  <a:solidFill/>
                </a:uFill>
              </a:rPr>
              <a:t>scripts</a:t>
            </a:r>
            <a:br>
              <a:rPr sz="4400">
                <a:uFill>
                  <a:solidFill/>
                </a:uFill>
              </a:rPr>
            </a:br>
            <a:r>
              <a:rPr sz="4400">
                <a:uFill>
                  <a:solidFill/>
                </a:uFill>
              </a:rPr>
              <a:t>are executed only by</a:t>
            </a:r>
            <a:br>
              <a:rPr sz="4400">
                <a:uFill>
                  <a:solidFill/>
                </a:uFill>
              </a:rPr>
            </a:br>
            <a:r>
              <a:rPr sz="4400">
                <a:uFill>
                  <a:solidFill/>
                </a:uFill>
              </a:rPr>
              <a:t>the web GUI.</a:t>
            </a:r>
            <a:endParaRPr sz="4400">
              <a:uFill>
                <a:solidFill/>
              </a:uFill>
            </a:endParaRPr>
          </a:p>
          <a:p>
            <a:pPr lvl="0">
              <a:defRPr sz="1800">
                <a:uFillTx/>
              </a:defRPr>
            </a:pPr>
            <a:r>
              <a:rPr sz="4400">
                <a:uFill>
                  <a:solidFill/>
                </a:uFill>
              </a:rPr>
              <a:t>Example:</a:t>
            </a:r>
            <a:br>
              <a:rPr sz="4400">
                <a:uFill>
                  <a:solidFill/>
                </a:uFill>
              </a:rPr>
            </a:br>
            <a:r>
              <a:rPr sz="3100">
                <a:uFill>
                  <a:solidFill/>
                </a:uFill>
                <a:latin typeface="Courier New"/>
                <a:ea typeface="Courier New"/>
                <a:cs typeface="Courier New"/>
                <a:sym typeface="Courier New"/>
                <a:hlinkClick r:id="rId3" invalidUrl="" action="" tgtFrame="" tooltip="" history="1" highlightClick="0" endSnd="0"/>
              </a:rPr>
              <a:t>http://ntopng:3000/lua/flow_stats.lua</a:t>
            </a:r>
            <a:r>
              <a:rPr sz="3100">
                <a:uFill>
                  <a:solidFill/>
                </a:uFill>
                <a:latin typeface="Courier New"/>
                <a:ea typeface="Courier New"/>
                <a:cs typeface="Courier New"/>
                <a:sym typeface="Courier New"/>
              </a:rPr>
              <a:t> </a:t>
            </a:r>
          </a:p>
        </p:txBody>
      </p:sp>
      <p:sp>
        <p:nvSpPr>
          <p:cNvPr id="153" name="Shape 153"/>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54" name="droppedImage.png"/>
          <p:cNvPicPr/>
          <p:nvPr/>
        </p:nvPicPr>
        <p:blipFill>
          <a:blip r:embed="rId4">
            <a:extLst/>
          </a:blip>
          <a:stretch>
            <a:fillRect/>
          </a:stretch>
        </p:blipFill>
        <p:spPr>
          <a:xfrm>
            <a:off x="7188200" y="2106777"/>
            <a:ext cx="5372100" cy="4528548"/>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lvl="0">
              <a:defRPr sz="1800">
                <a:uFillTx/>
              </a:defRPr>
            </a:pPr>
            <a:r>
              <a:rPr sz="5100">
                <a:uFill>
                  <a:solidFill/>
                </a:uFill>
              </a:rPr>
              <a:t>Lua-based ntopng Scriptability [3/3]</a:t>
            </a:r>
          </a:p>
        </p:txBody>
      </p:sp>
      <p:sp>
        <p:nvSpPr>
          <p:cNvPr id="157" name="Shape 157"/>
          <p:cNvSpPr/>
          <p:nvPr>
            <p:ph type="body" idx="1"/>
          </p:nvPr>
        </p:nvSpPr>
        <p:spPr>
          <a:prstGeom prst="rect">
            <a:avLst/>
          </a:prstGeom>
        </p:spPr>
        <p:txBody>
          <a:bodyPr/>
          <a:lstStyle/>
          <a:p>
            <a:pPr lvl="0" marL="358444" indent="-250911" defTabSz="1269491">
              <a:spcBef>
                <a:spcPts val="500"/>
              </a:spcBef>
              <a:defRPr sz="1800">
                <a:uFillTx/>
              </a:defRPr>
            </a:pPr>
            <a:r>
              <a:rPr sz="4312">
                <a:uFill>
                  <a:solidFill/>
                </a:uFill>
              </a:rPr>
              <a:t>ntopng defines (in C++) two Lua classes:</a:t>
            </a:r>
            <a:endParaRPr sz="4312">
              <a:uFill>
                <a:solidFill/>
              </a:uFill>
            </a:endParaRPr>
          </a:p>
          <a:p>
            <a:pPr lvl="1" marL="609356" indent="-224027" defTabSz="1269491">
              <a:spcBef>
                <a:spcPts val="300"/>
              </a:spcBef>
              <a:defRPr sz="1800">
                <a:uFillTx/>
              </a:defRPr>
            </a:pPr>
            <a:r>
              <a:rPr sz="3528">
                <a:uFill>
                  <a:solidFill/>
                </a:uFill>
                <a:latin typeface="Courier New"/>
                <a:ea typeface="Courier New"/>
                <a:cs typeface="Courier New"/>
                <a:sym typeface="Courier New"/>
              </a:rPr>
              <a:t>interface</a:t>
            </a:r>
            <a:endParaRPr sz="3528">
              <a:uFill>
                <a:solidFill/>
              </a:uFill>
              <a:latin typeface="Courier New"/>
              <a:ea typeface="Courier New"/>
              <a:cs typeface="Courier New"/>
              <a:sym typeface="Courier New"/>
            </a:endParaRPr>
          </a:p>
          <a:p>
            <a:pPr lvl="2" marL="842345" indent="-224027" defTabSz="1269491">
              <a:spcBef>
                <a:spcPts val="300"/>
              </a:spcBef>
              <a:defRPr sz="1800">
                <a:uFillTx/>
              </a:defRPr>
            </a:pPr>
            <a:r>
              <a:rPr sz="3332">
                <a:uFill>
                  <a:solidFill/>
                </a:uFill>
              </a:rPr>
              <a:t>Hook to objects that describe flows and hosts.</a:t>
            </a:r>
            <a:endParaRPr sz="3332">
              <a:uFill>
                <a:solidFill/>
              </a:uFill>
            </a:endParaRPr>
          </a:p>
          <a:p>
            <a:pPr lvl="2" marL="842345" indent="-224027" defTabSz="1269491">
              <a:spcBef>
                <a:spcPts val="300"/>
              </a:spcBef>
              <a:defRPr sz="1800">
                <a:uFillTx/>
              </a:defRPr>
            </a:pPr>
            <a:r>
              <a:rPr sz="3332">
                <a:uFill>
                  <a:solidFill/>
                </a:uFill>
              </a:rPr>
              <a:t>Access to live monitoring data.</a:t>
            </a:r>
            <a:endParaRPr sz="3332">
              <a:uFill>
                <a:solidFill/>
              </a:uFill>
            </a:endParaRPr>
          </a:p>
          <a:p>
            <a:pPr lvl="1" marL="609356" indent="-224027" defTabSz="1269491">
              <a:spcBef>
                <a:spcPts val="300"/>
              </a:spcBef>
              <a:defRPr sz="1800">
                <a:uFillTx/>
              </a:defRPr>
            </a:pPr>
            <a:r>
              <a:rPr sz="3528">
                <a:uFill>
                  <a:solidFill/>
                </a:uFill>
                <a:latin typeface="Courier New"/>
                <a:ea typeface="Courier New"/>
                <a:cs typeface="Courier New"/>
                <a:sym typeface="Courier New"/>
              </a:rPr>
              <a:t>ntop</a:t>
            </a:r>
            <a:endParaRPr sz="3528">
              <a:uFill>
                <a:solidFill/>
              </a:uFill>
              <a:latin typeface="Courier New"/>
              <a:ea typeface="Courier New"/>
              <a:cs typeface="Courier New"/>
              <a:sym typeface="Courier New"/>
            </a:endParaRPr>
          </a:p>
          <a:p>
            <a:pPr lvl="2" marL="842345" indent="-224027" defTabSz="1269491">
              <a:spcBef>
                <a:spcPts val="300"/>
              </a:spcBef>
              <a:defRPr sz="1800">
                <a:uFillTx/>
              </a:defRPr>
            </a:pPr>
            <a:r>
              <a:rPr sz="3332">
                <a:uFill>
                  <a:solidFill/>
                </a:uFill>
              </a:rPr>
              <a:t>General functions used to interact with ntopng configuration.</a:t>
            </a:r>
            <a:endParaRPr sz="3332">
              <a:uFill>
                <a:solidFill/>
              </a:uFill>
            </a:endParaRPr>
          </a:p>
          <a:p>
            <a:pPr lvl="0" marL="358444" indent="-250911" defTabSz="1269491">
              <a:spcBef>
                <a:spcPts val="500"/>
              </a:spcBef>
              <a:defRPr sz="1800">
                <a:uFillTx/>
              </a:defRPr>
            </a:pPr>
            <a:r>
              <a:rPr sz="4312">
                <a:uFill>
                  <a:solidFill/>
                </a:uFill>
              </a:rPr>
              <a:t>Lua objects are usually in “read-only” mode</a:t>
            </a:r>
            <a:endParaRPr sz="4312">
              <a:uFill>
                <a:solidFill/>
              </a:uFill>
            </a:endParaRPr>
          </a:p>
          <a:p>
            <a:pPr lvl="1" marL="609356" indent="-224027" defTabSz="1269491">
              <a:spcBef>
                <a:spcPts val="300"/>
              </a:spcBef>
              <a:defRPr sz="1800">
                <a:uFillTx/>
              </a:defRPr>
            </a:pPr>
            <a:r>
              <a:rPr sz="3724">
                <a:uFill>
                  <a:solidFill/>
                </a:uFill>
              </a:rPr>
              <a:t>C++ sets their data, Lua reads data (e.g. </a:t>
            </a:r>
            <a:r>
              <a:rPr sz="2352">
                <a:uFill>
                  <a:solidFill/>
                </a:uFill>
                <a:latin typeface="Courier New"/>
                <a:ea typeface="Courier New"/>
                <a:cs typeface="Courier New"/>
                <a:sym typeface="Courier New"/>
              </a:rPr>
              <a:t>host.name</a:t>
            </a:r>
            <a:r>
              <a:rPr sz="3724">
                <a:uFill>
                  <a:solidFill/>
                </a:uFill>
              </a:rPr>
              <a:t>).</a:t>
            </a:r>
            <a:endParaRPr sz="3724">
              <a:uFill>
                <a:solidFill/>
              </a:uFill>
            </a:endParaRPr>
          </a:p>
          <a:p>
            <a:pPr lvl="1" marL="609356" indent="-224027" defTabSz="1269491">
              <a:spcBef>
                <a:spcPts val="300"/>
              </a:spcBef>
              <a:defRPr sz="1800">
                <a:uFillTx/>
              </a:defRPr>
            </a:pPr>
            <a:r>
              <a:rPr sz="3724">
                <a:uFill>
                  <a:solidFill/>
                </a:uFill>
              </a:rPr>
              <a:t>Some Lua methods (e.g. </a:t>
            </a:r>
            <a:r>
              <a:rPr sz="2352">
                <a:uFill>
                  <a:solidFill/>
                </a:uFill>
                <a:latin typeface="Courier New"/>
                <a:ea typeface="Courier New"/>
                <a:cs typeface="Courier New"/>
                <a:sym typeface="Courier New"/>
              </a:rPr>
              <a:t>interface.restoreHost()</a:t>
            </a:r>
            <a:r>
              <a:rPr sz="3724">
                <a:uFill>
                  <a:solidFill/>
                </a:uFill>
              </a:rPr>
              <a:t>) can however modify the information stored in the engine.</a:t>
            </a:r>
          </a:p>
        </p:txBody>
      </p:sp>
      <p:sp>
        <p:nvSpPr>
          <p:cNvPr id="158" name="Shape 158"/>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uFillTx/>
              </a:defRPr>
            </a:pPr>
            <a:r>
              <a:rPr sz="5100">
                <a:uFill>
                  <a:solidFill/>
                </a:uFill>
              </a:rPr>
              <a:t>About ntop.org</a:t>
            </a:r>
          </a:p>
        </p:txBody>
      </p:sp>
      <p:sp>
        <p:nvSpPr>
          <p:cNvPr id="31" name="Shape 31"/>
          <p:cNvSpPr/>
          <p:nvPr>
            <p:ph type="body" idx="1"/>
          </p:nvPr>
        </p:nvSpPr>
        <p:spPr>
          <a:prstGeom prst="rect">
            <a:avLst/>
          </a:prstGeom>
        </p:spPr>
        <p:txBody>
          <a:bodyPr/>
          <a:lstStyle/>
          <a:p>
            <a:pPr lvl="0">
              <a:defRPr sz="1800">
                <a:uFillTx/>
              </a:defRPr>
            </a:pPr>
            <a:r>
              <a:rPr sz="4400">
                <a:uFill>
                  <a:solidFill/>
                </a:uFill>
              </a:rPr>
              <a:t>ntop develops open source network traffic monitoring applications. </a:t>
            </a:r>
            <a:endParaRPr sz="4400">
              <a:uFill>
                <a:solidFill/>
              </a:uFill>
            </a:endParaRPr>
          </a:p>
          <a:p>
            <a:pPr lvl="0">
              <a:defRPr sz="1800">
                <a:uFillTx/>
              </a:defRPr>
            </a:pPr>
            <a:r>
              <a:rPr sz="4400">
                <a:uFill>
                  <a:solidFill/>
                </a:uFill>
              </a:rPr>
              <a:t>ntop (circa 1998) is the first app we released and it is a web-based network monitoring application.</a:t>
            </a:r>
            <a:endParaRPr sz="4400">
              <a:uFill>
                <a:solidFill/>
              </a:uFill>
            </a:endParaRPr>
          </a:p>
          <a:p>
            <a:pPr lvl="0">
              <a:defRPr sz="1800">
                <a:uFillTx/>
              </a:defRPr>
            </a:pPr>
            <a:r>
              <a:rPr sz="4400">
                <a:uFill>
                  <a:solidFill/>
                </a:uFill>
              </a:rPr>
              <a:t>Today our products range from traffic monitoring, to high-speed packet processing, deep-packet inspection, and IDS/IPS acceleration (snort, Bro and suricata).</a:t>
            </a:r>
          </a:p>
        </p:txBody>
      </p:sp>
      <p:sp>
        <p:nvSpPr>
          <p:cNvPr id="32" name="Shape 32"/>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lvl1pPr>
              <a:defRPr sz="4800"/>
            </a:lvl1pPr>
          </a:lstStyle>
          <a:p>
            <a:pPr lvl="0">
              <a:defRPr sz="1800">
                <a:uFillTx/>
              </a:defRPr>
            </a:pPr>
            <a:r>
              <a:rPr sz="4800">
                <a:uFill>
                  <a:solidFill/>
                </a:uFill>
              </a:rPr>
              <a:t>ntopng as a NetFlow/sFlow Collector [1/3]</a:t>
            </a:r>
          </a:p>
        </p:txBody>
      </p:sp>
      <p:sp>
        <p:nvSpPr>
          <p:cNvPr id="161" name="Shape 161"/>
          <p:cNvSpPr/>
          <p:nvPr>
            <p:ph type="body" idx="1"/>
          </p:nvPr>
        </p:nvSpPr>
        <p:spPr>
          <a:prstGeom prst="rect">
            <a:avLst/>
          </a:prstGeom>
        </p:spPr>
        <p:txBody>
          <a:bodyPr/>
          <a:lstStyle/>
          <a:p>
            <a:pPr lvl="0">
              <a:defRPr sz="1800">
                <a:uFillTx/>
              </a:defRPr>
            </a:pPr>
            <a:r>
              <a:rPr sz="4400">
                <a:uFill>
                  <a:solidFill/>
                </a:uFill>
              </a:rPr>
              <a:t>The “old” ntop included a NetFlow/sFlow collector. Considered the effort required to support all the various NetFlow dialects (e.g. Cisco ASA flows are not “really” flows), in ntopng we have made a different design choice. </a:t>
            </a:r>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63" name="pasted-image.tif"/>
          <p:cNvPicPr/>
          <p:nvPr/>
        </p:nvPicPr>
        <p:blipFill>
          <a:blip r:embed="rId3">
            <a:extLst/>
          </a:blip>
          <a:stretch>
            <a:fillRect/>
          </a:stretch>
        </p:blipFill>
        <p:spPr>
          <a:xfrm>
            <a:off x="3657600" y="5530850"/>
            <a:ext cx="5715000" cy="28067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lvl1pPr>
              <a:defRPr sz="4800"/>
            </a:lvl1pPr>
          </a:lstStyle>
          <a:p>
            <a:pPr lvl="0">
              <a:defRPr sz="1800">
                <a:uFillTx/>
              </a:defRPr>
            </a:pPr>
            <a:r>
              <a:rPr sz="4800">
                <a:uFill>
                  <a:solidFill/>
                </a:uFill>
              </a:rPr>
              <a:t>ntopng as a NetFlow/sFlow Collector [2/3]</a:t>
            </a:r>
          </a:p>
        </p:txBody>
      </p:sp>
      <p:sp>
        <p:nvSpPr>
          <p:cNvPr id="166" name="Shape 166"/>
          <p:cNvSpPr/>
          <p:nvPr>
            <p:ph type="body" idx="1"/>
          </p:nvPr>
        </p:nvSpPr>
        <p:spPr>
          <a:prstGeom prst="rect">
            <a:avLst/>
          </a:prstGeom>
        </p:spPr>
        <p:txBody>
          <a:bodyPr/>
          <a:lstStyle/>
          <a:p>
            <a:pPr lvl="0" marL="340156" indent="-238109" defTabSz="1204722">
              <a:spcBef>
                <a:spcPts val="500"/>
              </a:spcBef>
              <a:defRPr sz="1800">
                <a:uFillTx/>
              </a:defRPr>
            </a:pPr>
            <a:r>
              <a:rPr sz="4092">
                <a:uFill>
                  <a:solidFill/>
                </a:uFill>
              </a:rPr>
              <a:t>nProbe (a home-grown NetFlow/sFlow collector/probe) is responsible for collecting/generating flows and convert them to JSON so that ntopng can understand it.</a:t>
            </a:r>
            <a:endParaRPr sz="4092">
              <a:uFill>
                <a:solidFill/>
              </a:uFill>
            </a:endParaRPr>
          </a:p>
          <a:p>
            <a:pPr lvl="0" marL="340156" indent="-238109" defTabSz="1204722">
              <a:spcBef>
                <a:spcPts val="500"/>
              </a:spcBef>
              <a:defRPr sz="1800">
                <a:uFillTx/>
              </a:defRPr>
            </a:pPr>
            <a:r>
              <a:rPr sz="4092">
                <a:uFill>
                  <a:solidFill/>
                </a:uFill>
              </a:rPr>
              <a:t>The communication ntopng &lt;-&gt; nProbe is over ØMQ a simple/fast messaging system that allows the two peers to be decoupled while:</a:t>
            </a:r>
            <a:endParaRPr sz="4092">
              <a:uFill>
                <a:solidFill/>
              </a:uFill>
            </a:endParaRPr>
          </a:p>
          <a:p>
            <a:pPr lvl="1" marL="578266" indent="-212597" defTabSz="1204722">
              <a:spcBef>
                <a:spcPts val="300"/>
              </a:spcBef>
              <a:defRPr sz="1800">
                <a:uFillTx/>
              </a:defRPr>
            </a:pPr>
            <a:r>
              <a:rPr sz="3534">
                <a:uFill>
                  <a:solidFill/>
                </a:uFill>
              </a:rPr>
              <a:t>Avoiding “fat” communication protocols such as HTTP.</a:t>
            </a:r>
            <a:endParaRPr sz="3534">
              <a:uFill>
                <a:solidFill/>
              </a:uFill>
            </a:endParaRPr>
          </a:p>
          <a:p>
            <a:pPr lvl="1" marL="578266" indent="-212597" defTabSz="1204722">
              <a:spcBef>
                <a:spcPts val="300"/>
              </a:spcBef>
              <a:defRPr sz="1800">
                <a:uFillTx/>
              </a:defRPr>
            </a:pPr>
            <a:r>
              <a:rPr sz="3534">
                <a:uFill>
                  <a:solidFill/>
                </a:uFill>
              </a:rPr>
              <a:t>Relying on a system that works per message (no per packet) and handles automatic reconnection if necessary.</a:t>
            </a:r>
          </a:p>
        </p:txBody>
      </p:sp>
      <p:sp>
        <p:nvSpPr>
          <p:cNvPr id="167" name="Shape 1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lvl1pPr>
              <a:defRPr sz="4800"/>
            </a:lvl1pPr>
          </a:lstStyle>
          <a:p>
            <a:pPr lvl="0">
              <a:defRPr sz="1800">
                <a:uFillTx/>
              </a:defRPr>
            </a:pPr>
            <a:r>
              <a:rPr sz="4800">
                <a:uFill>
                  <a:solidFill/>
                </a:uFill>
              </a:rPr>
              <a:t>ntopng as a NetFlow/sFlow Collector [3/3]</a:t>
            </a:r>
          </a:p>
        </p:txBody>
      </p:sp>
      <p:sp>
        <p:nvSpPr>
          <p:cNvPr id="170" name="Shape 170"/>
          <p:cNvSpPr/>
          <p:nvPr>
            <p:ph type="body" idx="1"/>
          </p:nvPr>
        </p:nvSpPr>
        <p:spPr>
          <a:prstGeom prst="rect">
            <a:avLst/>
          </a:prstGeom>
        </p:spPr>
        <p:txBody>
          <a:bodyPr/>
          <a:lstStyle/>
          <a:p>
            <a:pPr lvl="0" marL="0" indent="99852" defTabSz="1178813">
              <a:spcBef>
                <a:spcPts val="500"/>
              </a:spcBef>
              <a:buSzTx/>
              <a:buNone/>
              <a:defRPr sz="1800">
                <a:uFillTx/>
              </a:defRPr>
            </a:pPr>
            <a:r>
              <a:rPr sz="4004">
                <a:uFill>
                  <a:solidFill/>
                </a:uFill>
              </a:rPr>
              <a:t>Flows are sent in the following format</a:t>
            </a:r>
            <a:endParaRPr sz="4004">
              <a:uFill>
                <a:solidFill/>
              </a:uFill>
            </a:endParaRPr>
          </a:p>
          <a:p>
            <a:pPr lvl="0" marL="375203" indent="-137675" defTabSz="1178813">
              <a:spcBef>
                <a:spcPts val="500"/>
              </a:spcBef>
              <a:defRPr sz="1800">
                <a:uFillTx/>
              </a:defRPr>
            </a:pPr>
            <a:r>
              <a:rPr sz="2366">
                <a:uFill>
                  <a:solidFill/>
                </a:uFill>
              </a:rPr>
              <a:t>{“8”:"192.12.193.11","12":"192.168.1.92","15":"0.0.0.0","10":0,"14":0,"2":5,"1":406,"22":1412183096,"21":1412183096,"7":3000,"11":55174,"6":27,"4":6,"5":0,"16":2597,"17":0,"9":0,"13":0,"42":4}</a:t>
            </a:r>
            <a:endParaRPr sz="2366">
              <a:uFill>
                <a:solidFill/>
              </a:uFill>
            </a:endParaRPr>
          </a:p>
          <a:p>
            <a:pPr lvl="0" marL="375203" indent="-137675" defTabSz="1178813">
              <a:spcBef>
                <a:spcPts val="500"/>
              </a:spcBef>
              <a:defRPr sz="1800">
                <a:uFillTx/>
              </a:defRPr>
            </a:pPr>
            <a:r>
              <a:rPr sz="2366">
                <a:uFill>
                  <a:solidFill/>
                </a:uFill>
              </a:rPr>
              <a:t>Where:</a:t>
            </a:r>
            <a:endParaRPr sz="2366">
              <a:uFill>
                <a:solidFill/>
              </a:uFill>
            </a:endParaRPr>
          </a:p>
          <a:p>
            <a:pPr lvl="1" marL="500138" indent="-142333" defTabSz="1178813">
              <a:spcBef>
                <a:spcPts val="300"/>
              </a:spcBef>
              <a:defRPr sz="1800">
                <a:uFillTx/>
              </a:defRPr>
            </a:pPr>
            <a:r>
              <a:rPr sz="2366">
                <a:uFill>
                  <a:solidFill/>
                </a:uFill>
              </a:rPr>
              <a:t>“&lt;Element ID&gt;”: &lt;value&gt; (example 8 = IPV4_SRC_ADDR)</a:t>
            </a:r>
            <a:endParaRPr sz="2366">
              <a:uFill>
                <a:solidFill/>
              </a:uFill>
            </a:endParaRPr>
          </a:p>
          <a:p>
            <a:pPr lvl="0" marL="332841" indent="-232989" defTabSz="1178813">
              <a:spcBef>
                <a:spcPts val="500"/>
              </a:spcBef>
              <a:defRPr sz="1800">
                <a:uFillTx/>
              </a:defRPr>
            </a:pPr>
            <a:endParaRPr sz="2366">
              <a:uFill>
                <a:solidFill/>
              </a:uFill>
            </a:endParaRPr>
          </a:p>
          <a:p>
            <a:pPr lvl="0" marL="332841" indent="-232989" defTabSz="1178813">
              <a:spcBef>
                <a:spcPts val="500"/>
              </a:spcBef>
              <a:defRPr sz="1800">
                <a:uFillTx/>
              </a:defRPr>
            </a:pPr>
            <a:r>
              <a:rPr sz="4004">
                <a:uFill>
                  <a:solidFill/>
                </a:uFill>
              </a:rPr>
              <a:t>Contrary to what happens in NetFlow/sFlow ntopng (collector) connects to nProbe (probe) and fetches the emitted flows. Multiple collectors can connect to the same probe. No traffic is created when no collector is attached to the probe.</a:t>
            </a:r>
          </a:p>
        </p:txBody>
      </p:sp>
      <p:sp>
        <p:nvSpPr>
          <p:cNvPr id="171" name="Shape 1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sz="1800">
                <a:uFillTx/>
              </a:defRPr>
            </a:pPr>
            <a:r>
              <a:rPr sz="5100">
                <a:uFill>
                  <a:solidFill/>
                </a:uFill>
              </a:rPr>
              <a:t>Flow Collection Setup: an Example</a:t>
            </a:r>
          </a:p>
        </p:txBody>
      </p:sp>
      <p:sp>
        <p:nvSpPr>
          <p:cNvPr id="174" name="Shape 174"/>
          <p:cNvSpPr/>
          <p:nvPr>
            <p:ph type="body" idx="1"/>
          </p:nvPr>
        </p:nvSpPr>
        <p:spPr>
          <a:prstGeom prst="rect">
            <a:avLst/>
          </a:prstGeom>
        </p:spPr>
        <p:txBody>
          <a:bodyPr/>
          <a:lstStyle/>
          <a:p>
            <a:pPr lvl="0" marL="457200" indent="-457200" defTabSz="457200">
              <a:spcBef>
                <a:spcPts val="0"/>
              </a:spcBef>
              <a:buSzTx/>
              <a:buNone/>
              <a:tabLst>
                <a:tab pos="139700" algn="l"/>
                <a:tab pos="457200" algn="l"/>
              </a:tabLst>
              <a:defRPr sz="1800">
                <a:uFillTx/>
              </a:defRPr>
            </a:pPr>
            <a:r>
              <a:rPr sz="5200"/>
              <a:t>Flow collection/generation (nProbe)</a:t>
            </a:r>
            <a:endParaRPr sz="5200"/>
          </a:p>
          <a:p>
            <a:pPr lvl="0" marL="149469" indent="-149469" defTabSz="457200">
              <a:spcBef>
                <a:spcPts val="0"/>
              </a:spcBef>
              <a:buSzPct val="100000"/>
              <a:tabLst>
                <a:tab pos="139700" algn="l"/>
                <a:tab pos="457200" algn="l"/>
              </a:tabLst>
              <a:defRPr sz="1800">
                <a:uFillTx/>
              </a:defRPr>
            </a:pPr>
            <a:r>
              <a:rPr sz="3400"/>
              <a:t>Probe mode</a:t>
            </a:r>
            <a:br>
              <a:rPr sz="3400"/>
            </a:br>
            <a:r>
              <a:rPr sz="3400"/>
              <a:t>nprobe --zmq "tcp://*:5556" -i eth1 -n none</a:t>
            </a:r>
            <a:br>
              <a:rPr sz="3400"/>
            </a:br>
            <a:endParaRPr sz="3400"/>
          </a:p>
          <a:p>
            <a:pPr lvl="0" marL="149469" indent="-149469" defTabSz="457200">
              <a:spcBef>
                <a:spcPts val="0"/>
              </a:spcBef>
              <a:buSzPct val="100000"/>
              <a:tabLst>
                <a:tab pos="139700" algn="l"/>
                <a:tab pos="457200" algn="l"/>
              </a:tabLst>
              <a:defRPr sz="1800">
                <a:uFillTx/>
              </a:defRPr>
            </a:pPr>
            <a:r>
              <a:rPr sz="3400"/>
              <a:t>sFlow/NetFlow collector mode</a:t>
            </a:r>
            <a:br>
              <a:rPr sz="3400"/>
            </a:br>
            <a:r>
              <a:rPr sz="3400"/>
              <a:t>nprobe --zmq "tcp://*:5556" -i none -n none --collector-port 2055</a:t>
            </a:r>
            <a:endParaRPr sz="3400"/>
          </a:p>
          <a:p>
            <a:pPr lvl="0" marL="149469" indent="-149469" defTabSz="457200">
              <a:spcBef>
                <a:spcPts val="0"/>
              </a:spcBef>
              <a:buSzPct val="100000"/>
              <a:tabLst>
                <a:tab pos="139700" algn="l"/>
                <a:tab pos="457200" algn="l"/>
              </a:tabLst>
              <a:defRPr sz="1800">
                <a:uFillTx/>
              </a:defRPr>
            </a:pPr>
            <a:endParaRPr sz="3400"/>
          </a:p>
          <a:p>
            <a:pPr lvl="0" marL="457200" indent="-457200" defTabSz="457200">
              <a:spcBef>
                <a:spcPts val="0"/>
              </a:spcBef>
              <a:buSzTx/>
              <a:buNone/>
              <a:tabLst>
                <a:tab pos="139700" algn="l"/>
                <a:tab pos="457200" algn="l"/>
              </a:tabLst>
              <a:defRPr sz="1800">
                <a:uFillTx/>
              </a:defRPr>
            </a:pPr>
            <a:r>
              <a:rPr sz="5200"/>
              <a:t>Data Collector (ntopng)</a:t>
            </a:r>
            <a:endParaRPr sz="5200"/>
          </a:p>
          <a:p>
            <a:pPr lvl="0" marL="228600" indent="-228600" defTabSz="457200">
              <a:spcBef>
                <a:spcPts val="0"/>
              </a:spcBef>
              <a:buSzPct val="100000"/>
              <a:tabLst>
                <a:tab pos="139700" algn="l"/>
                <a:tab pos="457200" algn="l"/>
              </a:tabLst>
              <a:defRPr sz="1800">
                <a:uFillTx/>
              </a:defRPr>
            </a:pPr>
            <a:r>
              <a:rPr sz="3400"/>
              <a:t>ntopng -i tcp://127.0.0.1:5556</a:t>
            </a:r>
          </a:p>
        </p:txBody>
      </p:sp>
      <p:sp>
        <p:nvSpPr>
          <p:cNvPr id="175" name="Shape 1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lvl="0">
              <a:defRPr sz="1800">
                <a:uFillTx/>
              </a:defRPr>
            </a:pPr>
            <a:r>
              <a:rPr sz="5100">
                <a:uFill>
                  <a:solidFill/>
                </a:uFill>
              </a:rPr>
              <a:t>Creating ntopng Clusters [1/2]</a:t>
            </a:r>
          </a:p>
        </p:txBody>
      </p:sp>
      <p:sp>
        <p:nvSpPr>
          <p:cNvPr id="178" name="Shape 178"/>
          <p:cNvSpPr/>
          <p:nvPr>
            <p:ph type="body" idx="1"/>
          </p:nvPr>
        </p:nvSpPr>
        <p:spPr>
          <a:prstGeom prst="rect">
            <a:avLst/>
          </a:prstGeom>
        </p:spPr>
        <p:txBody>
          <a:bodyPr/>
          <a:lstStyle/>
          <a:p>
            <a:pPr lvl="0">
              <a:defRPr sz="1800">
                <a:uFillTx/>
              </a:defRPr>
            </a:pPr>
            <a:r>
              <a:rPr sz="4400">
                <a:uFill>
                  <a:solidFill/>
                </a:uFill>
              </a:rPr>
              <a:t>ntopng is not only a flow collector, but it can export flows in the same JSON format used in the received flows.</a:t>
            </a:r>
            <a:endParaRPr sz="4400">
              <a:uFill>
                <a:solidFill/>
              </a:uFill>
            </a:endParaRPr>
          </a:p>
          <a:p>
            <a:pPr lvl="0">
              <a:defRPr sz="1800">
                <a:uFillTx/>
              </a:defRPr>
            </a:pPr>
            <a:r>
              <a:rPr sz="4400">
                <a:uFill>
                  <a:solidFill/>
                </a:uFill>
              </a:rPr>
              <a:t>This allows complex clusters to be created:</a:t>
            </a:r>
          </a:p>
        </p:txBody>
      </p:sp>
      <p:sp>
        <p:nvSpPr>
          <p:cNvPr id="179" name="Shape 1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80" name="pasted-image.tif"/>
          <p:cNvPicPr/>
          <p:nvPr/>
        </p:nvPicPr>
        <p:blipFill>
          <a:blip r:embed="rId3">
            <a:extLst/>
          </a:blip>
          <a:stretch>
            <a:fillRect/>
          </a:stretch>
        </p:blipFill>
        <p:spPr>
          <a:xfrm>
            <a:off x="3556000" y="5041900"/>
            <a:ext cx="5892800" cy="3810000"/>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lvl="0">
              <a:defRPr sz="1800">
                <a:uFillTx/>
              </a:defRPr>
            </a:pPr>
            <a:r>
              <a:rPr sz="5100">
                <a:uFill>
                  <a:solidFill/>
                </a:uFill>
              </a:rPr>
              <a:t>Creating ntopng Clusters [2/2]</a:t>
            </a:r>
          </a:p>
        </p:txBody>
      </p:sp>
      <p:sp>
        <p:nvSpPr>
          <p:cNvPr id="183" name="Shape 183"/>
          <p:cNvSpPr/>
          <p:nvPr>
            <p:ph type="body" idx="1"/>
          </p:nvPr>
        </p:nvSpPr>
        <p:spPr>
          <a:prstGeom prst="rect">
            <a:avLst/>
          </a:prstGeom>
        </p:spPr>
        <p:txBody>
          <a:bodyPr/>
          <a:lstStyle/>
          <a:p>
            <a:pPr lvl="0" marL="362102" indent="-253471" defTabSz="1282446">
              <a:spcBef>
                <a:spcPts val="500"/>
              </a:spcBef>
              <a:defRPr sz="1800">
                <a:uFillTx/>
              </a:defRPr>
            </a:pPr>
            <a:r>
              <a:rPr sz="4356">
                <a:uFill>
                  <a:solidFill/>
                </a:uFill>
              </a:rPr>
              <a:t>In many companies, there are many satellite offices and a few central aggregation points.</a:t>
            </a:r>
            <a:endParaRPr sz="4356">
              <a:uFill>
                <a:solidFill/>
              </a:uFill>
            </a:endParaRPr>
          </a:p>
          <a:p>
            <a:pPr lvl="0" marL="362102" indent="-253471" defTabSz="1282446">
              <a:spcBef>
                <a:spcPts val="500"/>
              </a:spcBef>
              <a:defRPr sz="1800">
                <a:uFillTx/>
              </a:defRPr>
            </a:pPr>
            <a:r>
              <a:rPr sz="4356">
                <a:uFill>
                  <a:solidFill/>
                </a:uFill>
              </a:rPr>
              <a:t>Using ØMQ (both ntopng and nProbe flows are in the same format) it is possible to create a hierarchy of instances.</a:t>
            </a:r>
            <a:endParaRPr sz="4356">
              <a:uFill>
                <a:solidFill/>
              </a:uFill>
            </a:endParaRPr>
          </a:p>
          <a:p>
            <a:pPr lvl="0" marL="362102" indent="-253471" defTabSz="1282446">
              <a:spcBef>
                <a:spcPts val="500"/>
              </a:spcBef>
              <a:defRPr sz="1800">
                <a:uFillTx/>
              </a:defRPr>
            </a:pPr>
            <a:r>
              <a:rPr sz="4356">
                <a:uFill>
                  <a:solidFill/>
                </a:uFill>
              </a:rPr>
              <a:t>Each node aggregates the traffic</a:t>
            </a:r>
            <a:br>
              <a:rPr sz="4356">
                <a:uFill>
                  <a:solidFill/>
                </a:uFill>
              </a:rPr>
            </a:br>
            <a:r>
              <a:rPr sz="4356">
                <a:uFill>
                  <a:solidFill/>
                </a:uFill>
              </a:rPr>
              <a:t>for the instances “below” it, so</a:t>
            </a:r>
            <a:br>
              <a:rPr sz="4356">
                <a:uFill>
                  <a:solidFill/>
                </a:uFill>
              </a:rPr>
            </a:br>
            <a:r>
              <a:rPr sz="4356">
                <a:uFill>
                  <a:solidFill/>
                </a:uFill>
              </a:rPr>
              <a:t>that at each tree layer you have</a:t>
            </a:r>
            <a:br>
              <a:rPr sz="4356">
                <a:uFill>
                  <a:solidFill/>
                </a:uFill>
              </a:rPr>
            </a:br>
            <a:r>
              <a:rPr sz="4356">
                <a:uFill>
                  <a:solidFill/>
                </a:uFill>
              </a:rPr>
              <a:t>a summarised view of the</a:t>
            </a:r>
            <a:br>
              <a:rPr sz="4356">
                <a:uFill>
                  <a:solidFill/>
                </a:uFill>
              </a:rPr>
            </a:br>
            <a:r>
              <a:rPr sz="4356">
                <a:uFill>
                  <a:solidFill/>
                </a:uFill>
              </a:rPr>
              <a:t>network activities.</a:t>
            </a:r>
          </a:p>
        </p:txBody>
      </p:sp>
      <p:sp>
        <p:nvSpPr>
          <p:cNvPr id="184" name="Shape 1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85" name="pasted-image.tif"/>
          <p:cNvPicPr/>
          <p:nvPr/>
        </p:nvPicPr>
        <p:blipFill>
          <a:blip r:embed="rId3">
            <a:extLst/>
          </a:blip>
          <a:stretch>
            <a:fillRect/>
          </a:stretch>
        </p:blipFill>
        <p:spPr>
          <a:xfrm>
            <a:off x="8614231" y="4861690"/>
            <a:ext cx="4140201" cy="3032582"/>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lvl="0">
              <a:defRPr sz="1800">
                <a:uFillTx/>
              </a:defRPr>
            </a:pPr>
            <a:r>
              <a:rPr sz="5100">
                <a:uFill>
                  <a:solidFill/>
                </a:uFill>
              </a:rPr>
              <a:t>System+Network Monitoring [1/3]</a:t>
            </a:r>
          </a:p>
        </p:txBody>
      </p:sp>
      <p:sp>
        <p:nvSpPr>
          <p:cNvPr id="188" name="Shape 188"/>
          <p:cNvSpPr/>
          <p:nvPr>
            <p:ph type="body" idx="1"/>
          </p:nvPr>
        </p:nvSpPr>
        <p:spPr>
          <a:xfrm>
            <a:off x="647700" y="2106777"/>
            <a:ext cx="11709400" cy="1479561"/>
          </a:xfrm>
          <a:prstGeom prst="rect">
            <a:avLst/>
          </a:prstGeom>
        </p:spPr>
        <p:txBody>
          <a:bodyPr/>
          <a:lstStyle>
            <a:lvl1pPr marL="0" indent="109727">
              <a:buSzTx/>
              <a:buNone/>
            </a:lvl1pPr>
          </a:lstStyle>
          <a:p>
            <a:pPr lvl="0">
              <a:defRPr sz="1800">
                <a:uFillTx/>
              </a:defRPr>
            </a:pPr>
            <a:r>
              <a:rPr sz="4400">
                <a:uFill>
                  <a:solidFill/>
                </a:uFill>
              </a:rPr>
              <a:t>This is how most system management tools work on Linux:</a:t>
            </a:r>
          </a:p>
        </p:txBody>
      </p:sp>
      <p:sp>
        <p:nvSpPr>
          <p:cNvPr id="189" name="Shape 1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190" name="pasted-image.pdf"/>
          <p:cNvPicPr/>
          <p:nvPr/>
        </p:nvPicPr>
        <p:blipFill>
          <a:blip r:embed="rId3">
            <a:extLst/>
          </a:blip>
          <a:stretch>
            <a:fillRect/>
          </a:stretch>
        </p:blipFill>
        <p:spPr>
          <a:xfrm>
            <a:off x="1690558" y="3409256"/>
            <a:ext cx="4315084" cy="4735385"/>
          </a:xfrm>
          <a:prstGeom prst="rect">
            <a:avLst/>
          </a:prstGeom>
          <a:ln w="12700">
            <a:miter lim="400000"/>
          </a:ln>
        </p:spPr>
      </p:pic>
      <p:pic>
        <p:nvPicPr>
          <p:cNvPr id="191" name="pasted-image.png"/>
          <p:cNvPicPr/>
          <p:nvPr/>
        </p:nvPicPr>
        <p:blipFill>
          <a:blip r:embed="rId4">
            <a:extLst/>
          </a:blip>
          <a:stretch>
            <a:fillRect/>
          </a:stretch>
        </p:blipFill>
        <p:spPr>
          <a:xfrm>
            <a:off x="6842982" y="4527412"/>
            <a:ext cx="4805237" cy="3203491"/>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26" name="Group 226"/>
          <p:cNvGrpSpPr/>
          <p:nvPr/>
        </p:nvGrpSpPr>
        <p:grpSpPr>
          <a:xfrm>
            <a:off x="1601694" y="4445000"/>
            <a:ext cx="9801413" cy="3044283"/>
            <a:chOff x="0" y="0"/>
            <a:chExt cx="9801411" cy="3044282"/>
          </a:xfrm>
        </p:grpSpPr>
        <p:pic>
          <p:nvPicPr>
            <p:cNvPr id="193" name="image7.png"/>
            <p:cNvPicPr/>
            <p:nvPr/>
          </p:nvPicPr>
          <p:blipFill>
            <a:blip r:embed="rId3">
              <a:extLst/>
            </a:blip>
            <a:stretch>
              <a:fillRect/>
            </a:stretch>
          </p:blipFill>
          <p:spPr>
            <a:xfrm>
              <a:off x="1095410" y="0"/>
              <a:ext cx="8198947" cy="3044283"/>
            </a:xfrm>
            <a:prstGeom prst="rect">
              <a:avLst/>
            </a:prstGeom>
            <a:ln w="12700" cap="flat">
              <a:noFill/>
              <a:miter lim="400000"/>
            </a:ln>
            <a:effectLst/>
          </p:spPr>
        </p:pic>
        <p:sp>
          <p:nvSpPr>
            <p:cNvPr id="194" name="Shape 194"/>
            <p:cNvSpPr/>
            <p:nvPr/>
          </p:nvSpPr>
          <p:spPr>
            <a:xfrm>
              <a:off x="927683" y="281384"/>
              <a:ext cx="8529887" cy="379016"/>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5" name="Shape 195"/>
            <p:cNvSpPr/>
            <p:nvPr/>
          </p:nvSpPr>
          <p:spPr>
            <a:xfrm>
              <a:off x="1194383" y="19958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6" name="Shape 196"/>
            <p:cNvSpPr/>
            <p:nvPr/>
          </p:nvSpPr>
          <p:spPr>
            <a:xfrm>
              <a:off x="6045783" y="11957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7" name="Shape 197"/>
            <p:cNvSpPr/>
            <p:nvPr/>
          </p:nvSpPr>
          <p:spPr>
            <a:xfrm>
              <a:off x="8319083" y="1995884"/>
              <a:ext cx="1482329"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8" name="Shape 198"/>
            <p:cNvSpPr/>
            <p:nvPr/>
          </p:nvSpPr>
          <p:spPr>
            <a:xfrm>
              <a:off x="4864683" y="1894284"/>
              <a:ext cx="895351" cy="297608"/>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199" name="Shape 199"/>
            <p:cNvSpPr/>
            <p:nvPr/>
          </p:nvSpPr>
          <p:spPr>
            <a:xfrm>
              <a:off x="4942272" y="1986781"/>
              <a:ext cx="790973" cy="297607"/>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0" name="Shape 200"/>
            <p:cNvSpPr/>
            <p:nvPr/>
          </p:nvSpPr>
          <p:spPr>
            <a:xfrm>
              <a:off x="4913697" y="1932384"/>
              <a:ext cx="790973" cy="297608"/>
            </a:xfrm>
            <a:prstGeom prst="rect">
              <a:avLst/>
            </a:prstGeom>
            <a:solidFill>
              <a:srgbClr val="FFFFFF"/>
            </a:solidFill>
            <a:ln w="12700" cap="flat">
              <a:noFill/>
              <a:miter lim="400000"/>
            </a:ln>
            <a:effectLst/>
          </p:spPr>
          <p:txBody>
            <a:bodyPr wrap="square" lIns="0" tIns="0" rIns="0" bIns="0" numCol="1" anchor="ctr">
              <a:noAutofit/>
            </a:bodyPr>
            <a:lstStyle/>
            <a:p>
              <a:pPr lvl="0"/>
            </a:p>
          </p:txBody>
        </p:sp>
        <p:grpSp>
          <p:nvGrpSpPr>
            <p:cNvPr id="203" name="Group 203"/>
            <p:cNvGrpSpPr/>
            <p:nvPr/>
          </p:nvGrpSpPr>
          <p:grpSpPr>
            <a:xfrm>
              <a:off x="5032958" y="2412999"/>
              <a:ext cx="533401" cy="457201"/>
              <a:chOff x="0" y="0"/>
              <a:chExt cx="533400" cy="457200"/>
            </a:xfrm>
          </p:grpSpPr>
          <p:sp>
            <p:nvSpPr>
              <p:cNvPr id="201" name="Shape 201"/>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2" name="Shape 202"/>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06" name="Group 206"/>
            <p:cNvGrpSpPr/>
            <p:nvPr/>
          </p:nvGrpSpPr>
          <p:grpSpPr>
            <a:xfrm>
              <a:off x="6677608" y="1612899"/>
              <a:ext cx="533401" cy="457201"/>
              <a:chOff x="0" y="0"/>
              <a:chExt cx="533400" cy="457200"/>
            </a:xfrm>
          </p:grpSpPr>
          <p:sp>
            <p:nvSpPr>
              <p:cNvPr id="204" name="Shape 204"/>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5" name="Shape 205"/>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09" name="Group 209"/>
            <p:cNvGrpSpPr/>
            <p:nvPr/>
          </p:nvGrpSpPr>
          <p:grpSpPr>
            <a:xfrm>
              <a:off x="8404808" y="2412999"/>
              <a:ext cx="533401" cy="457201"/>
              <a:chOff x="0" y="0"/>
              <a:chExt cx="533400" cy="457200"/>
            </a:xfrm>
          </p:grpSpPr>
          <p:sp>
            <p:nvSpPr>
              <p:cNvPr id="207" name="Shape 207"/>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08" name="Shape 208"/>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12" name="Group 212"/>
            <p:cNvGrpSpPr/>
            <p:nvPr/>
          </p:nvGrpSpPr>
          <p:grpSpPr>
            <a:xfrm>
              <a:off x="8404808" y="787399"/>
              <a:ext cx="533401" cy="457201"/>
              <a:chOff x="0" y="0"/>
              <a:chExt cx="533400" cy="457200"/>
            </a:xfrm>
          </p:grpSpPr>
          <p:sp>
            <p:nvSpPr>
              <p:cNvPr id="210" name="Shape 210"/>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1" name="Shape 211"/>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15" name="Group 215"/>
            <p:cNvGrpSpPr/>
            <p:nvPr/>
          </p:nvGrpSpPr>
          <p:grpSpPr>
            <a:xfrm>
              <a:off x="3324808" y="787399"/>
              <a:ext cx="533401" cy="457201"/>
              <a:chOff x="0" y="0"/>
              <a:chExt cx="533400" cy="457200"/>
            </a:xfrm>
          </p:grpSpPr>
          <p:sp>
            <p:nvSpPr>
              <p:cNvPr id="213" name="Shape 213"/>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4" name="Shape 214"/>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18" name="Group 218"/>
            <p:cNvGrpSpPr/>
            <p:nvPr/>
          </p:nvGrpSpPr>
          <p:grpSpPr>
            <a:xfrm>
              <a:off x="1630747" y="774699"/>
              <a:ext cx="533401" cy="457201"/>
              <a:chOff x="0" y="0"/>
              <a:chExt cx="533400" cy="457200"/>
            </a:xfrm>
          </p:grpSpPr>
          <p:sp>
            <p:nvSpPr>
              <p:cNvPr id="216" name="Shape 216"/>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17" name="Shape 217"/>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grpSp>
          <p:nvGrpSpPr>
            <p:cNvPr id="221" name="Group 221"/>
            <p:cNvGrpSpPr/>
            <p:nvPr/>
          </p:nvGrpSpPr>
          <p:grpSpPr>
            <a:xfrm>
              <a:off x="1630747" y="2412999"/>
              <a:ext cx="533401" cy="457201"/>
              <a:chOff x="0" y="0"/>
              <a:chExt cx="533400" cy="457200"/>
            </a:xfrm>
          </p:grpSpPr>
          <p:sp>
            <p:nvSpPr>
              <p:cNvPr id="219" name="Shape 219"/>
              <p:cNvSpPr/>
              <p:nvPr/>
            </p:nvSpPr>
            <p:spPr>
              <a:xfrm>
                <a:off x="0" y="88900"/>
                <a:ext cx="533401" cy="279401"/>
              </a:xfrm>
              <a:prstGeom prst="rect">
                <a:avLst/>
              </a:prstGeom>
              <a:solidFill>
                <a:srgbClr val="FFFFFF"/>
              </a:solidFill>
              <a:ln w="12700" cap="flat">
                <a:noFill/>
                <a:miter lim="400000"/>
              </a:ln>
              <a:effectLst/>
            </p:spPr>
            <p:txBody>
              <a:bodyPr wrap="square" lIns="0" tIns="0" rIns="0" bIns="0" numCol="1" anchor="ctr">
                <a:noAutofit/>
              </a:bodyPr>
              <a:lstStyle/>
              <a:p>
                <a:pPr lvl="0"/>
              </a:p>
            </p:txBody>
          </p:sp>
          <p:sp>
            <p:nvSpPr>
              <p:cNvPr id="220" name="Shape 220"/>
              <p:cNvSpPr/>
              <p:nvPr/>
            </p:nvSpPr>
            <p:spPr>
              <a:xfrm>
                <a:off x="158799" y="-1"/>
                <a:ext cx="21580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a:t>
                </a:r>
              </a:p>
            </p:txBody>
          </p:sp>
        </p:grpSp>
        <p:sp>
          <p:nvSpPr>
            <p:cNvPr id="222" name="Shape 222"/>
            <p:cNvSpPr/>
            <p:nvPr/>
          </p:nvSpPr>
          <p:spPr>
            <a:xfrm>
              <a:off x="5677443" y="697664"/>
              <a:ext cx="411083" cy="1337195"/>
            </a:xfrm>
            <a:prstGeom prst="line">
              <a:avLst/>
            </a:prstGeom>
            <a:noFill/>
            <a:ln w="38100" cap="flat">
              <a:solidFill>
                <a:srgbClr val="000000"/>
              </a:solidFill>
              <a:prstDash val="solid"/>
              <a:miter lim="400000"/>
              <a:tailEnd type="triangle" w="med" len="med"/>
            </a:ln>
            <a:effectLst/>
          </p:spPr>
          <p:txBody>
            <a:bodyPr wrap="square" lIns="0" tIns="0" rIns="0" bIns="0" numCol="1" anchor="t">
              <a:noAutofit/>
            </a:bodyPr>
            <a:lstStyle/>
            <a:p>
              <a:pPr lvl="0"/>
            </a:p>
          </p:txBody>
        </p:sp>
        <p:sp>
          <p:nvSpPr>
            <p:cNvPr id="223" name="Shape 223"/>
            <p:cNvSpPr/>
            <p:nvPr/>
          </p:nvSpPr>
          <p:spPr>
            <a:xfrm>
              <a:off x="5293011" y="177799"/>
              <a:ext cx="70857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Flow</a:t>
              </a:r>
            </a:p>
          </p:txBody>
        </p:sp>
        <p:sp>
          <p:nvSpPr>
            <p:cNvPr id="224" name="Shape 224"/>
            <p:cNvSpPr/>
            <p:nvPr/>
          </p:nvSpPr>
          <p:spPr>
            <a:xfrm flipV="1">
              <a:off x="346332" y="1214748"/>
              <a:ext cx="1177451" cy="701270"/>
            </a:xfrm>
            <a:prstGeom prst="line">
              <a:avLst/>
            </a:prstGeom>
            <a:noFill/>
            <a:ln w="38100" cap="flat">
              <a:solidFill>
                <a:srgbClr val="000000"/>
              </a:solidFill>
              <a:prstDash val="solid"/>
              <a:miter lim="400000"/>
              <a:tailEnd type="triangle" w="med" len="med"/>
            </a:ln>
            <a:effectLst/>
          </p:spPr>
          <p:txBody>
            <a:bodyPr wrap="square" lIns="0" tIns="0" rIns="0" bIns="0" numCol="1" anchor="t">
              <a:noAutofit/>
            </a:bodyPr>
            <a:lstStyle/>
            <a:p>
              <a:pPr lvl="0"/>
            </a:p>
          </p:txBody>
        </p:sp>
        <p:sp>
          <p:nvSpPr>
            <p:cNvPr id="225" name="Shape 225"/>
            <p:cNvSpPr/>
            <p:nvPr/>
          </p:nvSpPr>
          <p:spPr>
            <a:xfrm>
              <a:off x="0" y="1945084"/>
              <a:ext cx="72345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mn-lt"/>
                  <a:ea typeface="+mn-ea"/>
                  <a:cs typeface="+mn-cs"/>
                  <a:sym typeface="Gill Sans"/>
                </a:defRPr>
              </a:lvl1pPr>
            </a:lstStyle>
            <a:p>
              <a:pPr lvl="0">
                <a:defRPr sz="1800">
                  <a:uFillTx/>
                </a:defRPr>
              </a:pPr>
              <a:r>
                <a:rPr sz="2400">
                  <a:uFill>
                    <a:solidFill/>
                  </a:uFill>
                </a:rPr>
                <a:t>Host</a:t>
              </a:r>
            </a:p>
          </p:txBody>
        </p:sp>
      </p:grpSp>
      <p:sp>
        <p:nvSpPr>
          <p:cNvPr id="227" name="Shape 227"/>
          <p:cNvSpPr/>
          <p:nvPr>
            <p:ph type="title"/>
          </p:nvPr>
        </p:nvSpPr>
        <p:spPr>
          <a:prstGeom prst="rect">
            <a:avLst/>
          </a:prstGeom>
        </p:spPr>
        <p:txBody>
          <a:bodyPr/>
          <a:lstStyle/>
          <a:p>
            <a:pPr lvl="0">
              <a:defRPr sz="1800">
                <a:uFillTx/>
              </a:defRPr>
            </a:pPr>
            <a:r>
              <a:rPr sz="5100">
                <a:uFill>
                  <a:solidFill/>
                </a:uFill>
              </a:rPr>
              <a:t>System+Network Monitoring [2/3]</a:t>
            </a:r>
          </a:p>
        </p:txBody>
      </p:sp>
      <p:sp>
        <p:nvSpPr>
          <p:cNvPr id="228" name="Shape 228"/>
          <p:cNvSpPr/>
          <p:nvPr>
            <p:ph type="body" idx="1"/>
          </p:nvPr>
        </p:nvSpPr>
        <p:spPr>
          <a:xfrm>
            <a:off x="803275" y="2217137"/>
            <a:ext cx="11709400" cy="6436926"/>
          </a:xfrm>
          <a:prstGeom prst="rect">
            <a:avLst/>
          </a:prstGeom>
        </p:spPr>
        <p:txBody>
          <a:bodyPr/>
          <a:lstStyle/>
          <a:p>
            <a:pPr lvl="0">
              <a:defRPr sz="1800">
                <a:uFillTx/>
              </a:defRPr>
            </a:pPr>
            <a:r>
              <a:rPr sz="4400">
                <a:uFill>
                  <a:solidFill/>
                </a:uFill>
              </a:rPr>
              <a:t>Using ntopng/nProbe you can see the flows that are are being exchanged across systems but it is not possible to know more than that.</a:t>
            </a:r>
          </a:p>
        </p:txBody>
      </p:sp>
      <p:sp>
        <p:nvSpPr>
          <p:cNvPr id="229" name="Shape 2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1" name="Shape 231"/>
          <p:cNvSpPr/>
          <p:nvPr>
            <p:ph type="title"/>
          </p:nvPr>
        </p:nvSpPr>
        <p:spPr>
          <a:prstGeom prst="rect">
            <a:avLst/>
          </a:prstGeom>
        </p:spPr>
        <p:txBody>
          <a:bodyPr/>
          <a:lstStyle/>
          <a:p>
            <a:pPr lvl="0">
              <a:defRPr sz="1800">
                <a:uFillTx/>
              </a:defRPr>
            </a:pPr>
            <a:r>
              <a:rPr sz="5100">
                <a:uFill>
                  <a:solidFill/>
                </a:uFill>
              </a:rPr>
              <a:t>System+Network Monitoring [3/3]</a:t>
            </a:r>
          </a:p>
        </p:txBody>
      </p:sp>
      <p:sp>
        <p:nvSpPr>
          <p:cNvPr id="232" name="Shape 232"/>
          <p:cNvSpPr/>
          <p:nvPr>
            <p:ph type="body" idx="1"/>
          </p:nvPr>
        </p:nvSpPr>
        <p:spPr>
          <a:prstGeom prst="rect">
            <a:avLst/>
          </a:prstGeom>
        </p:spPr>
        <p:txBody>
          <a:bodyPr/>
          <a:lstStyle/>
          <a:p>
            <a:pPr lvl="0">
              <a:defRPr sz="1800">
                <a:uFillTx/>
              </a:defRPr>
            </a:pPr>
            <a:r>
              <a:rPr sz="4400">
                <a:uFill>
                  <a:solidFill/>
                </a:uFill>
              </a:rPr>
              <a:t>It would be desirable to know exactly what is the process originating the traffic observed and what resources the process is using while generating such traffic.</a:t>
            </a:r>
            <a:endParaRPr sz="4400">
              <a:uFill>
                <a:solidFill/>
              </a:uFill>
            </a:endParaRPr>
          </a:p>
          <a:p>
            <a:pPr lvl="0">
              <a:defRPr sz="1800">
                <a:uFillTx/>
              </a:defRPr>
            </a:pPr>
            <a:r>
              <a:rPr sz="4400">
                <a:uFill>
                  <a:solidFill/>
                </a:uFill>
              </a:rPr>
              <a:t>In essence we would like to see this picture:</a:t>
            </a:r>
          </a:p>
        </p:txBody>
      </p:sp>
      <p:sp>
        <p:nvSpPr>
          <p:cNvPr id="233" name="Shape 2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34" name="image7.png"/>
          <p:cNvPicPr/>
          <p:nvPr/>
        </p:nvPicPr>
        <p:blipFill>
          <a:blip r:embed="rId3">
            <a:extLst/>
          </a:blip>
          <a:stretch>
            <a:fillRect/>
          </a:stretch>
        </p:blipFill>
        <p:spPr>
          <a:xfrm>
            <a:off x="2415627" y="5435600"/>
            <a:ext cx="8198946" cy="3044283"/>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lvl="0">
              <a:defRPr sz="1800">
                <a:uFillTx/>
              </a:defRPr>
            </a:pPr>
            <a:r>
              <a:rPr sz="5100">
                <a:uFill>
                  <a:solidFill/>
                </a:uFill>
              </a:rPr>
              <a:t>Welcome to Sysdig</a:t>
            </a:r>
          </a:p>
        </p:txBody>
      </p:sp>
      <p:sp>
        <p:nvSpPr>
          <p:cNvPr id="237" name="Shape 2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38" name="pasted-image.tif"/>
          <p:cNvPicPr/>
          <p:nvPr/>
        </p:nvPicPr>
        <p:blipFill>
          <a:blip r:embed="rId3">
            <a:extLst/>
          </a:blip>
          <a:stretch>
            <a:fillRect/>
          </a:stretch>
        </p:blipFill>
        <p:spPr>
          <a:xfrm>
            <a:off x="6032500" y="2533650"/>
            <a:ext cx="6350000" cy="5473700"/>
          </a:xfrm>
          <a:prstGeom prst="rect">
            <a:avLst/>
          </a:prstGeom>
          <a:ln w="12700">
            <a:miter lim="400000"/>
          </a:ln>
        </p:spPr>
      </p:pic>
      <p:sp>
        <p:nvSpPr>
          <p:cNvPr id="239" name="Shape 239"/>
          <p:cNvSpPr/>
          <p:nvPr>
            <p:ph type="body" idx="1"/>
          </p:nvPr>
        </p:nvSpPr>
        <p:spPr>
          <a:xfrm>
            <a:off x="803275" y="2217137"/>
            <a:ext cx="8677970" cy="6436926"/>
          </a:xfrm>
          <a:prstGeom prst="rect">
            <a:avLst/>
          </a:prstGeom>
        </p:spPr>
        <p:txBody>
          <a:bodyPr/>
          <a:lstStyle/>
          <a:p>
            <a:pPr lvl="0">
              <a:defRPr sz="1800">
                <a:uFillTx/>
              </a:defRPr>
            </a:pPr>
            <a:r>
              <a:rPr sz="4400">
                <a:uFill>
                  <a:solidFill/>
                </a:uFill>
              </a:rPr>
              <a:t>Sysdig is a Linux</a:t>
            </a:r>
            <a:br>
              <a:rPr sz="4400">
                <a:uFill>
                  <a:solidFill/>
                </a:uFill>
              </a:rPr>
            </a:br>
            <a:r>
              <a:rPr sz="4400">
                <a:uFill>
                  <a:solidFill/>
                </a:uFill>
              </a:rPr>
              <a:t>framework developed</a:t>
            </a:r>
            <a:br>
              <a:rPr sz="4400">
                <a:uFill>
                  <a:solidFill/>
                </a:uFill>
              </a:rPr>
            </a:br>
            <a:r>
              <a:rPr sz="4400">
                <a:uFill>
                  <a:solidFill/>
                </a:uFill>
              </a:rPr>
              <a:t>by Sysdig Cloud for</a:t>
            </a:r>
            <a:br>
              <a:rPr sz="4400">
                <a:uFill>
                  <a:solidFill/>
                </a:uFill>
              </a:rPr>
            </a:br>
            <a:r>
              <a:rPr sz="4400">
                <a:uFill>
                  <a:solidFill/>
                </a:uFill>
              </a:rPr>
              <a:t>capturing system calls.</a:t>
            </a:r>
            <a:endParaRPr sz="4400">
              <a:uFill>
                <a:solidFill/>
              </a:uFill>
            </a:endParaRPr>
          </a:p>
          <a:p>
            <a:pPr lvl="0">
              <a:defRPr sz="1800">
                <a:uFillTx/>
              </a:defRPr>
            </a:pPr>
            <a:r>
              <a:rPr sz="4400">
                <a:uFill>
                  <a:solidFill/>
                </a:uFill>
              </a:rPr>
              <a:t>The kernel module</a:t>
            </a:r>
            <a:br>
              <a:rPr sz="4400">
                <a:uFill>
                  <a:solidFill/>
                </a:uFill>
              </a:rPr>
            </a:br>
            <a:r>
              <a:rPr sz="4400">
                <a:uFill>
                  <a:solidFill/>
                </a:uFill>
              </a:rPr>
              <a:t>intercepts the calls.</a:t>
            </a:r>
            <a:endParaRPr sz="4400">
              <a:uFill>
                <a:solidFill/>
              </a:uFill>
            </a:endParaRPr>
          </a:p>
          <a:p>
            <a:pPr lvl="0">
              <a:defRPr sz="1800">
                <a:uFillTx/>
              </a:defRPr>
            </a:pPr>
            <a:r>
              <a:rPr sz="4400">
                <a:uFill>
                  <a:solidFill/>
                </a:uFill>
              </a:rPr>
              <a:t>The user-space libs</a:t>
            </a:r>
            <a:br>
              <a:rPr sz="4400">
                <a:uFill>
                  <a:solidFill/>
                </a:uFill>
              </a:rPr>
            </a:br>
            <a:r>
              <a:rPr sz="4400">
                <a:uFill>
                  <a:solidFill/>
                </a:uFill>
              </a:rPr>
              <a:t>receive and interpret</a:t>
            </a:r>
            <a:br>
              <a:rPr sz="4400">
                <a:uFill>
                  <a:solidFill/>
                </a:uFill>
              </a:rPr>
            </a:br>
            <a:r>
              <a:rPr sz="4400">
                <a:uFill>
                  <a:solidFill/>
                </a:uFill>
              </a:rPr>
              <a:t>the received calls.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ph type="title"/>
          </p:nvPr>
        </p:nvSpPr>
        <p:spPr>
          <a:prstGeom prst="rect">
            <a:avLst/>
          </a:prstGeom>
        </p:spPr>
        <p:txBody>
          <a:bodyPr/>
          <a:lstStyle/>
          <a:p>
            <a:pPr lvl="0">
              <a:defRPr sz="1800">
                <a:uFillTx/>
              </a:defRPr>
            </a:pPr>
            <a:r>
              <a:rPr sz="5100">
                <a:uFill>
                  <a:solidFill/>
                </a:uFill>
              </a:rPr>
              <a:t>ntop’s Approach to Traffic Monitoring</a:t>
            </a:r>
          </a:p>
        </p:txBody>
      </p:sp>
      <p:sp>
        <p:nvSpPr>
          <p:cNvPr id="35" name="Shape 35"/>
          <p:cNvSpPr/>
          <p:nvPr>
            <p:ph type="body" idx="1"/>
          </p:nvPr>
        </p:nvSpPr>
        <p:spPr>
          <a:xfrm>
            <a:off x="647700" y="2106777"/>
            <a:ext cx="11709400" cy="6858001"/>
          </a:xfrm>
          <a:prstGeom prst="rect">
            <a:avLst/>
          </a:prstGeom>
        </p:spPr>
        <p:txBody>
          <a:bodyPr/>
          <a:lstStyle/>
          <a:p>
            <a:pPr lvl="0" marL="351129" indent="-245790" defTabSz="1243583">
              <a:spcBef>
                <a:spcPts val="500"/>
              </a:spcBef>
              <a:defRPr sz="1800">
                <a:uFillTx/>
              </a:defRPr>
            </a:pPr>
            <a:r>
              <a:rPr sz="4224">
                <a:uFill>
                  <a:solidFill/>
                </a:uFill>
              </a:rPr>
              <a:t>Ability to capture, process and (optionally) transmit traffic at line rate, any packet size.</a:t>
            </a:r>
            <a:endParaRPr sz="4224">
              <a:uFill>
                <a:solidFill/>
              </a:uFill>
            </a:endParaRPr>
          </a:p>
          <a:p>
            <a:pPr lvl="0" marL="351129" indent="-245790" defTabSz="1243583">
              <a:spcBef>
                <a:spcPts val="500"/>
              </a:spcBef>
              <a:defRPr sz="1800">
                <a:uFillTx/>
              </a:defRPr>
            </a:pPr>
            <a:r>
              <a:rPr sz="4224">
                <a:uFill>
                  <a:solidFill/>
                </a:uFill>
              </a:rPr>
              <a:t>Leverage on modern multi-core/NUMA architectures in order to promote scalability.</a:t>
            </a:r>
            <a:endParaRPr sz="4224">
              <a:uFill>
                <a:solidFill/>
              </a:uFill>
            </a:endParaRPr>
          </a:p>
          <a:p>
            <a:pPr lvl="0" marL="351129" indent="-245790" defTabSz="1243583">
              <a:spcBef>
                <a:spcPts val="500"/>
              </a:spcBef>
              <a:defRPr sz="1800">
                <a:uFillTx/>
              </a:defRPr>
            </a:pPr>
            <a:r>
              <a:rPr sz="4224">
                <a:uFill>
                  <a:solidFill/>
                </a:uFill>
              </a:rPr>
              <a:t>Use commodity hardware for producing affordable, long-living (no vendor lock), scalable (use new hardware by the time it is becoming available) monitoring solutions.</a:t>
            </a:r>
            <a:endParaRPr sz="4224">
              <a:uFill>
                <a:solidFill/>
              </a:uFill>
            </a:endParaRPr>
          </a:p>
          <a:p>
            <a:pPr lvl="0" marL="351129" indent="-245790" defTabSz="1243583">
              <a:spcBef>
                <a:spcPts val="500"/>
              </a:spcBef>
              <a:defRPr sz="1800">
                <a:uFillTx/>
              </a:defRPr>
            </a:pPr>
            <a:r>
              <a:rPr sz="4224">
                <a:uFill>
                  <a:solidFill/>
                </a:uFill>
              </a:rPr>
              <a:t>Use open-source to spread the software, and let the community test it on unchartered places.</a:t>
            </a:r>
          </a:p>
        </p:txBody>
      </p:sp>
      <p:sp>
        <p:nvSpPr>
          <p:cNvPr id="36" name="Shape 36"/>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 name="Shape 241"/>
          <p:cNvSpPr/>
          <p:nvPr>
            <p:ph type="title"/>
          </p:nvPr>
        </p:nvSpPr>
        <p:spPr>
          <a:prstGeom prst="rect">
            <a:avLst/>
          </a:prstGeom>
        </p:spPr>
        <p:txBody>
          <a:bodyPr/>
          <a:lstStyle/>
          <a:p>
            <a:pPr lvl="0">
              <a:defRPr sz="1800">
                <a:uFillTx/>
              </a:defRPr>
            </a:pPr>
            <a:r>
              <a:rPr sz="5100">
                <a:uFill>
                  <a:solidFill/>
                </a:uFill>
              </a:rPr>
              <a:t>ntopng+nProbe+sysdig [1/2]</a:t>
            </a:r>
          </a:p>
        </p:txBody>
      </p:sp>
      <p:sp>
        <p:nvSpPr>
          <p:cNvPr id="242" name="Shape 242"/>
          <p:cNvSpPr/>
          <p:nvPr>
            <p:ph type="body" idx="1"/>
          </p:nvPr>
        </p:nvSpPr>
        <p:spPr>
          <a:prstGeom prst="rect">
            <a:avLst/>
          </a:prstGeom>
        </p:spPr>
        <p:txBody>
          <a:bodyPr/>
          <a:lstStyle/>
          <a:p>
            <a:pPr lvl="0">
              <a:defRPr sz="1800">
                <a:uFillTx/>
              </a:defRPr>
            </a:pPr>
            <a:r>
              <a:rPr sz="4400">
                <a:uFill>
                  <a:solidFill/>
                </a:uFill>
              </a:rPr>
              <a:t>In order to activate system+network monitoring, it is necessary to load the sysdig kernel module and start nProbe (flow probe) as follows:</a:t>
            </a:r>
            <a:endParaRPr sz="4400">
              <a:uFill>
                <a:solidFill/>
              </a:uFill>
            </a:endParaRPr>
          </a:p>
          <a:p>
            <a:pPr lvl="0">
              <a:defRPr sz="1800">
                <a:uFillTx/>
              </a:defRPr>
            </a:pPr>
            <a:endParaRPr sz="4400">
              <a:uFill>
                <a:solidFill/>
              </a:uFill>
            </a:endParaRPr>
          </a:p>
          <a:p>
            <a:pPr lvl="0">
              <a:defRPr sz="1800">
                <a:uFillTx/>
              </a:defRPr>
            </a:pPr>
            <a:endParaRPr sz="4400">
              <a:uFill>
                <a:solidFill/>
              </a:uFill>
            </a:endParaRPr>
          </a:p>
          <a:p>
            <a:pPr lvl="0">
              <a:defRPr sz="1800">
                <a:uFillTx/>
              </a:defRPr>
            </a:pPr>
            <a:r>
              <a:rPr sz="4400">
                <a:uFill>
                  <a:solidFill/>
                </a:uFill>
              </a:rPr>
              <a:t>Then start ntopng (flow collector) as follows:</a:t>
            </a:r>
          </a:p>
        </p:txBody>
      </p:sp>
      <p:sp>
        <p:nvSpPr>
          <p:cNvPr id="243" name="Shape 2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244" name="Shape 244"/>
          <p:cNvSpPr/>
          <p:nvPr/>
        </p:nvSpPr>
        <p:spPr>
          <a:xfrm>
            <a:off x="1047126" y="4711699"/>
            <a:ext cx="11136667"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uFillTx/>
              </a:defRPr>
            </a:pPr>
            <a:r>
              <a:rPr sz="1700">
                <a:latin typeface="Menlo"/>
                <a:ea typeface="Menlo"/>
                <a:cs typeface="Menlo"/>
                <a:sym typeface="Menlo"/>
              </a:rPr>
              <a:t>nprobe -T “%IPV4_SRC_ADDR %L4_SRC_PORT  %IPV4_DST_ADDR %L4_DST_PORT %IN_PKTS %IN_BYTES %FIRST_SWITCHED %LAST_SWITCHED” %TCP_FLAGS %PROTOCOL </a:t>
            </a:r>
            <a:r>
              <a:rPr b="1" sz="1700">
                <a:solidFill>
                  <a:srgbClr val="C82506"/>
                </a:solidFill>
                <a:latin typeface="Menlo"/>
                <a:ea typeface="Menlo"/>
                <a:cs typeface="Menlo"/>
                <a:sym typeface="Menlo"/>
              </a:rPr>
              <a:t>@PROCESS@</a:t>
            </a:r>
            <a:r>
              <a:rPr sz="1700">
                <a:latin typeface="Menlo"/>
                <a:ea typeface="Menlo"/>
                <a:cs typeface="Menlo"/>
                <a:sym typeface="Menlo"/>
              </a:rPr>
              <a:t> %L7_PROTO --zmq “tcp://*:1234” -i any --dont-drop-privileges -t 5 -b 2</a:t>
            </a:r>
          </a:p>
        </p:txBody>
      </p:sp>
      <p:sp>
        <p:nvSpPr>
          <p:cNvPr id="245" name="Shape 245"/>
          <p:cNvSpPr/>
          <p:nvPr/>
        </p:nvSpPr>
        <p:spPr>
          <a:xfrm>
            <a:off x="1093812" y="6926529"/>
            <a:ext cx="9213094"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uFillTx/>
                <a:latin typeface="Menlo"/>
                <a:ea typeface="Menlo"/>
                <a:cs typeface="Menlo"/>
                <a:sym typeface="Menlo"/>
              </a:defRPr>
            </a:lvl1pPr>
          </a:lstStyle>
          <a:p>
            <a:pPr lvl="0">
              <a:defRPr sz="1800"/>
            </a:pPr>
            <a:r>
              <a:rPr sz="1700"/>
              <a:t>ntopng -i tcp://nprobe1.ntop.org:1234 -i tcp://nprobe2.ntop.org:1234 …</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7" name="Shape 247"/>
          <p:cNvSpPr/>
          <p:nvPr>
            <p:ph type="title"/>
          </p:nvPr>
        </p:nvSpPr>
        <p:spPr>
          <a:prstGeom prst="rect">
            <a:avLst/>
          </a:prstGeom>
        </p:spPr>
        <p:txBody>
          <a:bodyPr/>
          <a:lstStyle/>
          <a:p>
            <a:pPr lvl="0">
              <a:defRPr sz="1800">
                <a:uFillTx/>
              </a:defRPr>
            </a:pPr>
            <a:r>
              <a:rPr sz="5100">
                <a:uFill>
                  <a:solidFill/>
                </a:uFill>
              </a:rPr>
              <a:t>ntopng+nProbe+sysdig [2/2]</a:t>
            </a:r>
          </a:p>
        </p:txBody>
      </p:sp>
      <p:sp>
        <p:nvSpPr>
          <p:cNvPr id="248" name="Shape 248"/>
          <p:cNvSpPr/>
          <p:nvPr>
            <p:ph type="body" idx="1"/>
          </p:nvPr>
        </p:nvSpPr>
        <p:spPr>
          <a:prstGeom prst="rect">
            <a:avLst/>
          </a:prstGeom>
        </p:spPr>
        <p:txBody>
          <a:bodyPr/>
          <a:lstStyle/>
          <a:p>
            <a:pPr lvl="0">
              <a:defRPr sz="1800">
                <a:uFillTx/>
              </a:defRPr>
            </a:pPr>
            <a:r>
              <a:rPr sz="4400">
                <a:uFill>
                  <a:solidFill/>
                </a:uFill>
              </a:rPr>
              <a:t>When ntopng receives flow enriched with system information, it interprets it, and depicts:</a:t>
            </a:r>
            <a:endParaRPr sz="4400">
              <a:uFill>
                <a:solidFill/>
              </a:uFill>
            </a:endParaRPr>
          </a:p>
          <a:p>
            <a:pPr lvl="1" marL="633823" indent="-240631">
              <a:defRPr sz="1800">
                <a:uFillTx/>
              </a:defRPr>
            </a:pPr>
            <a:r>
              <a:rPr sz="4000">
                <a:uFill>
                  <a:solidFill/>
                </a:uFill>
              </a:rPr>
              <a:t>The process-to-flow association.</a:t>
            </a:r>
            <a:endParaRPr sz="4000">
              <a:uFill>
                <a:solidFill/>
              </a:uFill>
            </a:endParaRPr>
          </a:p>
          <a:p>
            <a:pPr lvl="1" marL="633823" indent="-240631">
              <a:defRPr sz="1800">
                <a:uFillTx/>
              </a:defRPr>
            </a:pPr>
            <a:r>
              <a:rPr sz="4000">
                <a:uFill>
                  <a:solidFill/>
                </a:uFill>
              </a:rPr>
              <a:t>For flows whose peers are hosts monitored by nProbe instances, it “glues” the flows together.</a:t>
            </a:r>
            <a:endParaRPr sz="4000">
              <a:uFill>
                <a:solidFill/>
              </a:uFill>
            </a:endParaRPr>
          </a:p>
          <a:p>
            <a:pPr lvl="1" marL="633823" indent="-240631">
              <a:defRPr sz="1800">
                <a:uFillTx/>
              </a:defRPr>
            </a:pPr>
            <a:r>
              <a:rPr sz="4000">
                <a:uFill>
                  <a:solidFill/>
                </a:uFill>
              </a:rPr>
              <a:t>The process call father/process hierarchy is depicted.</a:t>
            </a:r>
            <a:endParaRPr sz="4000">
              <a:uFill>
                <a:solidFill/>
              </a:uFill>
            </a:endParaRPr>
          </a:p>
          <a:p>
            <a:pPr lvl="1" marL="633823" indent="-240631">
              <a:defRPr sz="1800">
                <a:uFillTx/>
              </a:defRPr>
            </a:pPr>
            <a:r>
              <a:rPr sz="4000">
                <a:uFill>
                  <a:solidFill/>
                </a:uFill>
              </a:rPr>
              <a:t>The overall system process view including the process relationships.</a:t>
            </a:r>
          </a:p>
        </p:txBody>
      </p:sp>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Shape 251"/>
          <p:cNvSpPr/>
          <p:nvPr>
            <p:ph type="title"/>
          </p:nvPr>
        </p:nvSpPr>
        <p:spPr>
          <a:prstGeom prst="rect">
            <a:avLst/>
          </a:prstGeom>
        </p:spPr>
        <p:txBody>
          <a:bodyPr/>
          <a:lstStyle/>
          <a:p>
            <a:pPr lvl="0">
              <a:defRPr sz="1800">
                <a:uFillTx/>
              </a:defRPr>
            </a:pPr>
            <a:r>
              <a:rPr sz="5100">
                <a:uFill>
                  <a:solidFill/>
                </a:uFill>
              </a:rPr>
              <a:t>Process Network Communications</a:t>
            </a:r>
          </a:p>
        </p:txBody>
      </p:sp>
      <p:sp>
        <p:nvSpPr>
          <p:cNvPr id="252" name="Shape 2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53" name="pasted-image.png"/>
          <p:cNvPicPr/>
          <p:nvPr/>
        </p:nvPicPr>
        <p:blipFill>
          <a:blip r:embed="rId3">
            <a:extLst/>
          </a:blip>
          <a:stretch>
            <a:fillRect/>
          </a:stretch>
        </p:blipFill>
        <p:spPr>
          <a:xfrm>
            <a:off x="1652415" y="2094465"/>
            <a:ext cx="9699970" cy="7570235"/>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5" name="Shape 255"/>
          <p:cNvSpPr/>
          <p:nvPr>
            <p:ph type="title"/>
          </p:nvPr>
        </p:nvSpPr>
        <p:spPr>
          <a:prstGeom prst="rect">
            <a:avLst/>
          </a:prstGeom>
        </p:spPr>
        <p:txBody>
          <a:bodyPr/>
          <a:lstStyle/>
          <a:p>
            <a:pPr lvl="0">
              <a:defRPr sz="1800">
                <a:uFillTx/>
              </a:defRPr>
            </a:pPr>
            <a:r>
              <a:rPr sz="5100">
                <a:uFill>
                  <a:solidFill/>
                </a:uFill>
              </a:rPr>
              <a:t>Flow/Process Drill-down [1/2]</a:t>
            </a:r>
          </a:p>
        </p:txBody>
      </p:sp>
      <p:sp>
        <p:nvSpPr>
          <p:cNvPr id="256" name="Shape 2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57" name="pasted-image.png"/>
          <p:cNvPicPr/>
          <p:nvPr/>
        </p:nvPicPr>
        <p:blipFill>
          <a:blip r:embed="rId3">
            <a:extLst/>
          </a:blip>
          <a:stretch>
            <a:fillRect/>
          </a:stretch>
        </p:blipFill>
        <p:spPr>
          <a:xfrm>
            <a:off x="635000" y="1934506"/>
            <a:ext cx="11339332" cy="1676022"/>
          </a:xfrm>
          <a:prstGeom prst="rect">
            <a:avLst/>
          </a:prstGeom>
          <a:ln w="12700">
            <a:miter lim="400000"/>
          </a:ln>
        </p:spPr>
      </p:pic>
      <p:pic>
        <p:nvPicPr>
          <p:cNvPr id="258" name="pasted-image.png"/>
          <p:cNvPicPr/>
          <p:nvPr/>
        </p:nvPicPr>
        <p:blipFill>
          <a:blip r:embed="rId4">
            <a:extLst/>
          </a:blip>
          <a:stretch>
            <a:fillRect/>
          </a:stretch>
        </p:blipFill>
        <p:spPr>
          <a:xfrm>
            <a:off x="2366420" y="4002282"/>
            <a:ext cx="7876492" cy="4610263"/>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lvl="0">
              <a:defRPr sz="1800">
                <a:uFillTx/>
              </a:defRPr>
            </a:pPr>
            <a:r>
              <a:rPr sz="5100">
                <a:uFill>
                  <a:solidFill/>
                </a:uFill>
              </a:rPr>
              <a:t>Flow/Process Drill-down [2/2]</a:t>
            </a:r>
          </a:p>
        </p:txBody>
      </p:sp>
      <p:sp>
        <p:nvSpPr>
          <p:cNvPr id="261" name="Shape 2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62" name="pasted-image.png"/>
          <p:cNvPicPr/>
          <p:nvPr/>
        </p:nvPicPr>
        <p:blipFill>
          <a:blip r:embed="rId3">
            <a:extLst/>
          </a:blip>
          <a:stretch>
            <a:fillRect/>
          </a:stretch>
        </p:blipFill>
        <p:spPr>
          <a:xfrm>
            <a:off x="946150" y="1930400"/>
            <a:ext cx="6997700" cy="6604000"/>
          </a:xfrm>
          <a:prstGeom prst="rect">
            <a:avLst/>
          </a:prstGeom>
          <a:ln w="12700">
            <a:miter lim="400000"/>
          </a:ln>
        </p:spPr>
      </p:pic>
      <p:sp>
        <p:nvSpPr>
          <p:cNvPr id="263" name="Shape 263"/>
          <p:cNvSpPr/>
          <p:nvPr/>
        </p:nvSpPr>
        <p:spPr>
          <a:xfrm>
            <a:off x="8025041" y="3013521"/>
            <a:ext cx="761369"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300">
                <a:latin typeface="+mn-lt"/>
                <a:ea typeface="+mn-ea"/>
                <a:cs typeface="+mn-cs"/>
                <a:sym typeface="Gill Sans"/>
              </a:defRPr>
            </a:lvl1pPr>
          </a:lstStyle>
          <a:p>
            <a:pPr lvl="0">
              <a:defRPr sz="1800">
                <a:uFillTx/>
              </a:defRPr>
            </a:pPr>
            <a:r>
              <a:rPr sz="15300">
                <a:uFill>
                  <a:solidFill/>
                </a:uFill>
              </a:rPr>
              <a:t>}</a:t>
            </a:r>
          </a:p>
        </p:txBody>
      </p:sp>
      <p:sp>
        <p:nvSpPr>
          <p:cNvPr id="264" name="Shape 264"/>
          <p:cNvSpPr/>
          <p:nvPr/>
        </p:nvSpPr>
        <p:spPr>
          <a:xfrm>
            <a:off x="8025041" y="6242049"/>
            <a:ext cx="761369"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300">
                <a:latin typeface="+mn-lt"/>
                <a:ea typeface="+mn-ea"/>
                <a:cs typeface="+mn-cs"/>
                <a:sym typeface="Gill Sans"/>
              </a:defRPr>
            </a:lvl1pPr>
          </a:lstStyle>
          <a:p>
            <a:pPr lvl="0">
              <a:defRPr sz="1800">
                <a:uFillTx/>
              </a:defRPr>
            </a:pPr>
            <a:r>
              <a:rPr sz="15300">
                <a:uFill>
                  <a:solidFill/>
                </a:uFill>
              </a:rPr>
              <a:t>}</a:t>
            </a:r>
          </a:p>
        </p:txBody>
      </p:sp>
      <p:sp>
        <p:nvSpPr>
          <p:cNvPr id="265" name="Shape 265"/>
          <p:cNvSpPr/>
          <p:nvPr/>
        </p:nvSpPr>
        <p:spPr>
          <a:xfrm>
            <a:off x="8962727" y="4063999"/>
            <a:ext cx="272965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uFill>
              </a:rPr>
              <a:t>Dynamically Updated</a:t>
            </a:r>
          </a:p>
        </p:txBody>
      </p:sp>
      <p:sp>
        <p:nvSpPr>
          <p:cNvPr id="266" name="Shape 266"/>
          <p:cNvSpPr/>
          <p:nvPr/>
        </p:nvSpPr>
        <p:spPr>
          <a:xfrm>
            <a:off x="8962727" y="7175499"/>
            <a:ext cx="272965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uFill>
              </a:rPr>
              <a:t>Dynamically Updated</a:t>
            </a:r>
          </a:p>
        </p:txBody>
      </p:sp>
      <p:sp>
        <p:nvSpPr>
          <p:cNvPr id="267" name="Shape 267"/>
          <p:cNvSpPr/>
          <p:nvPr/>
        </p:nvSpPr>
        <p:spPr>
          <a:xfrm>
            <a:off x="8048327" y="5956299"/>
            <a:ext cx="30869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uFill>
              </a:rPr>
              <a:t>Flow-to-Process binding</a:t>
            </a:r>
          </a:p>
        </p:txBody>
      </p:sp>
      <p:sp>
        <p:nvSpPr>
          <p:cNvPr id="268" name="Shape 268"/>
          <p:cNvSpPr/>
          <p:nvPr/>
        </p:nvSpPr>
        <p:spPr>
          <a:xfrm>
            <a:off x="8048327" y="2641599"/>
            <a:ext cx="30869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Gill Sans"/>
              </a:defRPr>
            </a:lvl1pPr>
          </a:lstStyle>
          <a:p>
            <a:pPr lvl="0">
              <a:defRPr sz="1800">
                <a:uFillTx/>
              </a:defRPr>
            </a:pPr>
            <a:r>
              <a:rPr sz="2400">
                <a:uFill>
                  <a:solidFill/>
                </a:uFill>
              </a:rPr>
              <a:t>Flow-to-Process binding</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0" name="Shape 270"/>
          <p:cNvSpPr/>
          <p:nvPr>
            <p:ph type="title"/>
          </p:nvPr>
        </p:nvSpPr>
        <p:spPr>
          <a:prstGeom prst="rect">
            <a:avLst/>
          </a:prstGeom>
        </p:spPr>
        <p:txBody>
          <a:bodyPr/>
          <a:lstStyle/>
          <a:p>
            <a:pPr lvl="0">
              <a:defRPr sz="1800">
                <a:uFillTx/>
              </a:defRPr>
            </a:pPr>
            <a:r>
              <a:rPr sz="5100">
                <a:uFill>
                  <a:solidFill/>
                </a:uFill>
              </a:rPr>
              <a:t>ntopng and Big Data [1/2]</a:t>
            </a:r>
          </a:p>
        </p:txBody>
      </p:sp>
      <p:sp>
        <p:nvSpPr>
          <p:cNvPr id="271" name="Shape 271"/>
          <p:cNvSpPr/>
          <p:nvPr>
            <p:ph type="body" idx="1"/>
          </p:nvPr>
        </p:nvSpPr>
        <p:spPr>
          <a:prstGeom prst="rect">
            <a:avLst/>
          </a:prstGeom>
        </p:spPr>
        <p:txBody>
          <a:bodyPr/>
          <a:lstStyle/>
          <a:p>
            <a:pPr lvl="0" marL="358444" indent="-250911" defTabSz="1269491">
              <a:spcBef>
                <a:spcPts val="500"/>
              </a:spcBef>
              <a:defRPr sz="1800">
                <a:uFillTx/>
              </a:defRPr>
            </a:pPr>
            <a:r>
              <a:rPr sz="4312">
                <a:uFill>
                  <a:solidFill/>
                </a:uFill>
              </a:rPr>
              <a:t>Using SQLite to save flows persistently is good when flows are not too many and the system that runs ntopng has storage.</a:t>
            </a:r>
            <a:endParaRPr sz="4312">
              <a:uFill>
                <a:solidFill/>
              </a:uFill>
            </a:endParaRPr>
          </a:p>
          <a:p>
            <a:pPr lvl="0" marL="358444" indent="-250911" defTabSz="1269491">
              <a:spcBef>
                <a:spcPts val="500"/>
              </a:spcBef>
              <a:defRPr sz="1800">
                <a:uFillTx/>
              </a:defRPr>
            </a:pPr>
            <a:r>
              <a:rPr sz="4312">
                <a:uFill>
                  <a:solidFill/>
                </a:uFill>
              </a:rPr>
              <a:t>For large deployments or disk-less systems (e.g. ARM-based PCs) it is desirable to upload flows on remote, cloud-based, systems able to scale with the number of flows.</a:t>
            </a:r>
            <a:endParaRPr sz="4312">
              <a:uFill>
                <a:solidFill/>
              </a:uFill>
            </a:endParaRPr>
          </a:p>
          <a:p>
            <a:pPr lvl="0" marL="358444" indent="-250911" defTabSz="1269491">
              <a:spcBef>
                <a:spcPts val="500"/>
              </a:spcBef>
              <a:defRPr sz="1800">
                <a:uFillTx/>
              </a:defRPr>
            </a:pPr>
            <a:r>
              <a:rPr sz="4312">
                <a:uFill>
                  <a:solidFill/>
                </a:uFill>
              </a:rPr>
              <a:t>In essence ntopng has been opened to what is currently defined as “big data” systems that can scale with data in volume and speed.</a:t>
            </a:r>
          </a:p>
        </p:txBody>
      </p:sp>
      <p:sp>
        <p:nvSpPr>
          <p:cNvPr id="272" name="Shape 2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4" name="Shape 274"/>
          <p:cNvSpPr/>
          <p:nvPr>
            <p:ph type="title"/>
          </p:nvPr>
        </p:nvSpPr>
        <p:spPr>
          <a:prstGeom prst="rect">
            <a:avLst/>
          </a:prstGeom>
        </p:spPr>
        <p:txBody>
          <a:bodyPr/>
          <a:lstStyle>
            <a:lvl1pPr>
              <a:defRPr sz="4800"/>
            </a:lvl1pPr>
          </a:lstStyle>
          <a:p>
            <a:pPr lvl="0">
              <a:defRPr sz="1800">
                <a:uFillTx/>
              </a:defRPr>
            </a:pPr>
            <a:r>
              <a:rPr sz="4800">
                <a:uFill>
                  <a:solidFill/>
                </a:uFill>
              </a:rPr>
              <a:t>ntopng and Big Data [2/2]</a:t>
            </a:r>
          </a:p>
        </p:txBody>
      </p:sp>
      <p:sp>
        <p:nvSpPr>
          <p:cNvPr id="275" name="Shape 275"/>
          <p:cNvSpPr/>
          <p:nvPr>
            <p:ph type="body" idx="1"/>
          </p:nvPr>
        </p:nvSpPr>
        <p:spPr>
          <a:xfrm>
            <a:off x="660400" y="2106314"/>
            <a:ext cx="11709400" cy="6436926"/>
          </a:xfrm>
          <a:prstGeom prst="rect">
            <a:avLst/>
          </a:prstGeom>
        </p:spPr>
        <p:txBody>
          <a:bodyPr/>
          <a:lstStyle/>
          <a:p>
            <a:pPr lvl="0">
              <a:defRPr sz="1800">
                <a:uFillTx/>
              </a:defRPr>
            </a:pPr>
            <a:r>
              <a:rPr sz="4400">
                <a:uFill>
                  <a:solidFill/>
                </a:uFill>
              </a:rPr>
              <a:t>You can configure ntopng to export flow data directly into ElasticSearch and display them with Kibana</a:t>
            </a:r>
          </a:p>
        </p:txBody>
      </p:sp>
      <p:sp>
        <p:nvSpPr>
          <p:cNvPr id="276" name="Shape 2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277" name="Shape 277"/>
          <p:cNvSpPr/>
          <p:nvPr/>
        </p:nvSpPr>
        <p:spPr>
          <a:xfrm>
            <a:off x="1149641" y="4095749"/>
            <a:ext cx="11166798"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buClrTx/>
              <a:buFontTx/>
              <a:defRPr sz="2000">
                <a:uFillTx/>
                <a:latin typeface="Courier New"/>
                <a:ea typeface="Courier New"/>
                <a:cs typeface="Courier New"/>
                <a:sym typeface="Courier New"/>
              </a:defRPr>
            </a:lvl1pPr>
          </a:lstStyle>
          <a:p>
            <a:pPr lvl="0">
              <a:defRPr sz="1800"/>
            </a:pPr>
            <a:r>
              <a:rPr sz="2000"/>
              <a:t>ntopng -F “es;flows;ntopng-%Y.%m.%d;http://XYZ:9200/_bulk;” -i eth1</a:t>
            </a:r>
          </a:p>
        </p:txBody>
      </p:sp>
      <p:pic>
        <p:nvPicPr>
          <p:cNvPr id="278" name="pasted-image.png"/>
          <p:cNvPicPr/>
          <p:nvPr/>
        </p:nvPicPr>
        <p:blipFill>
          <a:blip r:embed="rId3">
            <a:extLst/>
          </a:blip>
          <a:stretch>
            <a:fillRect/>
          </a:stretch>
        </p:blipFill>
        <p:spPr>
          <a:xfrm>
            <a:off x="513283" y="5009755"/>
            <a:ext cx="8508756" cy="3684432"/>
          </a:xfrm>
          <a:prstGeom prst="rect">
            <a:avLst/>
          </a:prstGeom>
          <a:ln w="12700">
            <a:miter lim="400000"/>
          </a:ln>
        </p:spPr>
      </p:pic>
      <p:pic>
        <p:nvPicPr>
          <p:cNvPr id="279" name="pasted-image.png"/>
          <p:cNvPicPr/>
          <p:nvPr/>
        </p:nvPicPr>
        <p:blipFill>
          <a:blip r:embed="rId4">
            <a:extLst/>
          </a:blip>
          <a:stretch>
            <a:fillRect/>
          </a:stretch>
        </p:blipFill>
        <p:spPr>
          <a:xfrm>
            <a:off x="9265245" y="4877442"/>
            <a:ext cx="3251672" cy="3949058"/>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1" name="Shape 281"/>
          <p:cNvSpPr/>
          <p:nvPr>
            <p:ph type="title"/>
          </p:nvPr>
        </p:nvSpPr>
        <p:spPr>
          <a:prstGeom prst="rect">
            <a:avLst/>
          </a:prstGeom>
        </p:spPr>
        <p:txBody>
          <a:bodyPr/>
          <a:lstStyle>
            <a:lvl1pPr>
              <a:defRPr sz="4700"/>
            </a:lvl1pPr>
          </a:lstStyle>
          <a:p>
            <a:pPr lvl="0">
              <a:defRPr sz="1800">
                <a:uFillTx/>
              </a:defRPr>
            </a:pPr>
            <a:r>
              <a:rPr sz="4700">
                <a:uFill>
                  <a:solidFill/>
                </a:uFill>
              </a:rPr>
              <a:t>ntopng Kibana Dashboard [1/2]</a:t>
            </a:r>
          </a:p>
        </p:txBody>
      </p:sp>
      <p:sp>
        <p:nvSpPr>
          <p:cNvPr id="282" name="Shape 2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83" name="pasted-image.png"/>
          <p:cNvPicPr/>
          <p:nvPr/>
        </p:nvPicPr>
        <p:blipFill>
          <a:blip r:embed="rId3">
            <a:extLst/>
          </a:blip>
          <a:stretch>
            <a:fillRect/>
          </a:stretch>
        </p:blipFill>
        <p:spPr>
          <a:xfrm>
            <a:off x="1841490" y="1784871"/>
            <a:ext cx="9321820" cy="6909389"/>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5" name="Shape 285"/>
          <p:cNvSpPr/>
          <p:nvPr>
            <p:ph type="title"/>
          </p:nvPr>
        </p:nvSpPr>
        <p:spPr>
          <a:prstGeom prst="rect">
            <a:avLst/>
          </a:prstGeom>
        </p:spPr>
        <p:txBody>
          <a:bodyPr/>
          <a:lstStyle>
            <a:lvl1pPr>
              <a:defRPr sz="4700"/>
            </a:lvl1pPr>
          </a:lstStyle>
          <a:p>
            <a:pPr lvl="0">
              <a:defRPr sz="1800">
                <a:uFillTx/>
              </a:defRPr>
            </a:pPr>
            <a:r>
              <a:rPr sz="4700">
                <a:uFill>
                  <a:solidFill/>
                </a:uFill>
              </a:rPr>
              <a:t>ntopng Kibana Dashboard [2/2]</a:t>
            </a:r>
          </a:p>
        </p:txBody>
      </p:sp>
      <p:sp>
        <p:nvSpPr>
          <p:cNvPr id="286" name="Shape 286"/>
          <p:cNvSpPr/>
          <p:nvPr>
            <p:ph type="body" idx="1"/>
          </p:nvPr>
        </p:nvSpPr>
        <p:spPr>
          <a:prstGeom prst="rect">
            <a:avLst/>
          </a:prstGeom>
        </p:spPr>
        <p:txBody>
          <a:bodyPr/>
          <a:lstStyle/>
          <a:p>
            <a:pPr lvl="0" marL="342484" indent="-232756">
              <a:defRPr sz="1800">
                <a:uFillTx/>
              </a:defRPr>
            </a:pPr>
            <a:r>
              <a:rPr sz="4000">
                <a:uFill>
                  <a:solidFill/>
                </a:uFill>
              </a:rPr>
              <a:t>The GUI refreshes automatically</a:t>
            </a:r>
            <a:br>
              <a:rPr sz="4000">
                <a:uFill>
                  <a:solidFill/>
                </a:uFill>
              </a:rPr>
            </a:br>
            <a:r>
              <a:rPr sz="4000">
                <a:uFill>
                  <a:solidFill/>
                </a:uFill>
              </a:rPr>
              <a:t>as new data arrive and users</a:t>
            </a:r>
            <a:br>
              <a:rPr sz="4000">
                <a:uFill>
                  <a:solidFill/>
                </a:uFill>
              </a:rPr>
            </a:br>
            <a:r>
              <a:rPr sz="4000">
                <a:uFill>
                  <a:solidFill/>
                </a:uFill>
              </a:rPr>
              <a:t>can drill down data or visualise</a:t>
            </a:r>
            <a:br>
              <a:rPr sz="4000">
                <a:uFill>
                  <a:solidFill/>
                </a:uFill>
              </a:rPr>
            </a:br>
            <a:r>
              <a:rPr sz="4000">
                <a:uFill>
                  <a:solidFill/>
                </a:uFill>
              </a:rPr>
              <a:t>raw flows.</a:t>
            </a:r>
          </a:p>
        </p:txBody>
      </p:sp>
      <p:sp>
        <p:nvSpPr>
          <p:cNvPr id="287" name="Shape 2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88" name="pasted-image.png"/>
          <p:cNvPicPr/>
          <p:nvPr/>
        </p:nvPicPr>
        <p:blipFill>
          <a:blip r:embed="rId3">
            <a:extLst/>
          </a:blip>
          <a:stretch>
            <a:fillRect/>
          </a:stretch>
        </p:blipFill>
        <p:spPr>
          <a:xfrm>
            <a:off x="8655050" y="2043564"/>
            <a:ext cx="4020961" cy="6562426"/>
          </a:xfrm>
          <a:prstGeom prst="rect">
            <a:avLst/>
          </a:prstGeom>
          <a:ln w="12700">
            <a:miter lim="400000"/>
          </a:ln>
        </p:spPr>
      </p:pic>
      <p:pic>
        <p:nvPicPr>
          <p:cNvPr id="289" name="pasted-image.png"/>
          <p:cNvPicPr/>
          <p:nvPr/>
        </p:nvPicPr>
        <p:blipFill>
          <a:blip r:embed="rId4">
            <a:extLst/>
          </a:blip>
          <a:stretch>
            <a:fillRect/>
          </a:stretch>
        </p:blipFill>
        <p:spPr>
          <a:xfrm>
            <a:off x="774700" y="5025802"/>
            <a:ext cx="7670800" cy="3517901"/>
          </a:xfrm>
          <a:prstGeom prst="rect">
            <a:avLst/>
          </a:prstGeom>
          <a:ln w="12700">
            <a:miter lim="400000"/>
          </a:ln>
        </p:spPr>
      </p:pic>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1" name="Shape 291"/>
          <p:cNvSpPr/>
          <p:nvPr>
            <p:ph type="title"/>
          </p:nvPr>
        </p:nvSpPr>
        <p:spPr>
          <a:prstGeom prst="rect">
            <a:avLst/>
          </a:prstGeom>
        </p:spPr>
        <p:txBody>
          <a:bodyPr/>
          <a:lstStyle/>
          <a:p>
            <a:pPr lvl="0">
              <a:defRPr sz="1800">
                <a:uFillTx/>
              </a:defRPr>
            </a:pPr>
            <a:r>
              <a:rPr sz="5100">
                <a:uFill>
                  <a:solidFill/>
                </a:uFill>
              </a:rPr>
              <a:t>ntopng on Virtual Environments</a:t>
            </a:r>
          </a:p>
        </p:txBody>
      </p:sp>
      <p:sp>
        <p:nvSpPr>
          <p:cNvPr id="292" name="Shape 292"/>
          <p:cNvSpPr/>
          <p:nvPr>
            <p:ph type="body" idx="1"/>
          </p:nvPr>
        </p:nvSpPr>
        <p:spPr>
          <a:xfrm>
            <a:off x="647700" y="2106777"/>
            <a:ext cx="11734800" cy="5011401"/>
          </a:xfrm>
          <a:prstGeom prst="rect">
            <a:avLst/>
          </a:prstGeom>
        </p:spPr>
        <p:txBody>
          <a:bodyPr/>
          <a:lstStyle/>
          <a:p>
            <a:pPr lvl="0" marL="351129" indent="-245790" defTabSz="1243583">
              <a:spcBef>
                <a:spcPts val="500"/>
              </a:spcBef>
              <a:defRPr sz="1800">
                <a:uFillTx/>
              </a:defRPr>
            </a:pPr>
            <a:r>
              <a:rPr sz="4224">
                <a:uFill>
                  <a:solidFill/>
                </a:uFill>
              </a:rPr>
              <a:t>ntopng has been packaged for major Linux distributions such as Debian/Ubuntu, CentOS/RedHat and also FreeBSD and OSX (brew): installation couldn’t be simpler.</a:t>
            </a:r>
            <a:endParaRPr sz="4224">
              <a:uFill>
                <a:solidFill/>
              </a:uFill>
            </a:endParaRPr>
          </a:p>
          <a:p>
            <a:pPr lvl="0" marL="351129" indent="-245790" defTabSz="1243583">
              <a:spcBef>
                <a:spcPts val="500"/>
              </a:spcBef>
              <a:defRPr sz="1800">
                <a:uFillTx/>
              </a:defRPr>
            </a:pPr>
            <a:r>
              <a:rPr sz="4224">
                <a:uFill>
                  <a:solidFill/>
                </a:uFill>
              </a:rPr>
              <a:t>However the current trend is going towards virtualised environments (not just VMs such as VMware) and IaaS (Infrastructure as a Service) and thus we need to support them.</a:t>
            </a:r>
          </a:p>
        </p:txBody>
      </p:sp>
      <p:sp>
        <p:nvSpPr>
          <p:cNvPr id="293" name="Shape 2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294" name="pasted-image.tif"/>
          <p:cNvPicPr/>
          <p:nvPr/>
        </p:nvPicPr>
        <p:blipFill>
          <a:blip r:embed="rId3">
            <a:extLst/>
          </a:blip>
          <a:stretch>
            <a:fillRect/>
          </a:stretch>
        </p:blipFill>
        <p:spPr>
          <a:xfrm>
            <a:off x="2679700" y="7543217"/>
            <a:ext cx="3175000" cy="762001"/>
          </a:xfrm>
          <a:prstGeom prst="rect">
            <a:avLst/>
          </a:prstGeom>
          <a:ln w="12700">
            <a:miter lim="400000"/>
          </a:ln>
        </p:spPr>
      </p:pic>
      <p:pic>
        <p:nvPicPr>
          <p:cNvPr id="295" name="pasted-image.tif"/>
          <p:cNvPicPr/>
          <p:nvPr/>
        </p:nvPicPr>
        <p:blipFill>
          <a:blip r:embed="rId4">
            <a:extLst/>
          </a:blip>
          <a:stretch>
            <a:fillRect/>
          </a:stretch>
        </p:blipFill>
        <p:spPr>
          <a:xfrm>
            <a:off x="8216900" y="6844717"/>
            <a:ext cx="2159000" cy="21590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uFillTx/>
              </a:defRPr>
            </a:pPr>
            <a:r>
              <a:rPr sz="5100">
                <a:uFill>
                  <a:solidFill/>
                </a:uFill>
              </a:rPr>
              <a:t>Some History</a:t>
            </a:r>
          </a:p>
        </p:txBody>
      </p:sp>
      <p:sp>
        <p:nvSpPr>
          <p:cNvPr id="39" name="Shape 39"/>
          <p:cNvSpPr/>
          <p:nvPr>
            <p:ph type="body" idx="1"/>
          </p:nvPr>
        </p:nvSpPr>
        <p:spPr>
          <a:prstGeom prst="rect">
            <a:avLst/>
          </a:prstGeom>
        </p:spPr>
        <p:txBody>
          <a:bodyPr/>
          <a:lstStyle/>
          <a:p>
            <a:pPr lvl="0" marL="351129" indent="-245790" defTabSz="1243583">
              <a:spcBef>
                <a:spcPts val="500"/>
              </a:spcBef>
              <a:defRPr sz="1800">
                <a:uFillTx/>
              </a:defRPr>
            </a:pPr>
            <a:r>
              <a:rPr sz="4224">
                <a:uFill>
                  <a:solidFill/>
                </a:uFill>
              </a:rPr>
              <a:t>In 1998, the original</a:t>
            </a:r>
            <a:br>
              <a:rPr sz="4224">
                <a:uFill>
                  <a:solidFill/>
                </a:uFill>
              </a:rPr>
            </a:br>
            <a:r>
              <a:rPr sz="4224">
                <a:uFill>
                  <a:solidFill/>
                </a:uFill>
              </a:rPr>
              <a:t>ntop has been created.</a:t>
            </a:r>
            <a:endParaRPr sz="4224">
              <a:uFill>
                <a:solidFill/>
              </a:uFill>
            </a:endParaRPr>
          </a:p>
          <a:p>
            <a:pPr lvl="0" marL="351129" indent="-245790" defTabSz="1243583">
              <a:spcBef>
                <a:spcPts val="500"/>
              </a:spcBef>
              <a:defRPr sz="1800">
                <a:uFillTx/>
              </a:defRPr>
            </a:pPr>
            <a:r>
              <a:rPr sz="4224">
                <a:uFill>
                  <a:solidFill/>
                </a:uFill>
              </a:rPr>
              <a:t>It was a C-based app</a:t>
            </a:r>
            <a:br>
              <a:rPr sz="4224">
                <a:uFill>
                  <a:solidFill/>
                </a:uFill>
              </a:rPr>
            </a:br>
            <a:r>
              <a:rPr sz="4224">
                <a:uFill>
                  <a:solidFill/>
                </a:uFill>
              </a:rPr>
              <a:t>embedding a web server</a:t>
            </a:r>
            <a:br>
              <a:rPr sz="4224">
                <a:uFill>
                  <a:solidFill/>
                </a:uFill>
              </a:rPr>
            </a:br>
            <a:r>
              <a:rPr sz="4224">
                <a:uFill>
                  <a:solidFill/>
                </a:uFill>
              </a:rPr>
              <a:t>able to capture traffic</a:t>
            </a:r>
            <a:br>
              <a:rPr sz="4224">
                <a:uFill>
                  <a:solidFill/>
                </a:uFill>
              </a:rPr>
            </a:br>
            <a:r>
              <a:rPr sz="4224">
                <a:uFill>
                  <a:solidFill/>
                </a:uFill>
              </a:rPr>
              <a:t>and analyse it.</a:t>
            </a:r>
            <a:endParaRPr sz="4224">
              <a:uFill>
                <a:solidFill/>
              </a:uFill>
            </a:endParaRPr>
          </a:p>
          <a:p>
            <a:pPr lvl="0" marL="351129" indent="-245790" defTabSz="1243583">
              <a:spcBef>
                <a:spcPts val="500"/>
              </a:spcBef>
              <a:defRPr sz="1800">
                <a:uFillTx/>
              </a:defRPr>
            </a:pPr>
            <a:r>
              <a:rPr sz="4224">
                <a:uFill>
                  <a:solidFill/>
                </a:uFill>
              </a:rPr>
              <a:t>Contrary to many tools available at that time, ntop used a web GUI to report traffic activities.</a:t>
            </a:r>
            <a:endParaRPr sz="4224">
              <a:uFill>
                <a:solidFill/>
              </a:uFill>
            </a:endParaRPr>
          </a:p>
          <a:p>
            <a:pPr lvl="0" marL="351129" indent="-245790" defTabSz="1243583">
              <a:spcBef>
                <a:spcPts val="500"/>
              </a:spcBef>
              <a:defRPr sz="1800">
                <a:uFillTx/>
              </a:defRPr>
            </a:pPr>
            <a:r>
              <a:rPr sz="4224">
                <a:uFill>
                  <a:solidFill/>
                </a:uFill>
              </a:rPr>
              <a:t>It is available for Unix and Windows under GPL.</a:t>
            </a:r>
          </a:p>
        </p:txBody>
      </p:sp>
      <p:sp>
        <p:nvSpPr>
          <p:cNvPr id="40" name="Shape 40"/>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1" name="droppedImage.pdf"/>
          <p:cNvPicPr/>
          <p:nvPr/>
        </p:nvPicPr>
        <p:blipFill>
          <a:blip r:embed="rId3">
            <a:extLst/>
          </a:blip>
          <a:stretch>
            <a:fillRect/>
          </a:stretch>
        </p:blipFill>
        <p:spPr>
          <a:xfrm>
            <a:off x="7135662" y="1943100"/>
            <a:ext cx="5234138" cy="3851320"/>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prstGeom prst="rect">
            <a:avLst/>
          </a:prstGeom>
        </p:spPr>
        <p:txBody>
          <a:bodyPr/>
          <a:lstStyle/>
          <a:p>
            <a:pPr lvl="0">
              <a:defRPr sz="1800">
                <a:uFillTx/>
              </a:defRPr>
            </a:pPr>
            <a:r>
              <a:rPr sz="5100">
                <a:uFill>
                  <a:solidFill/>
                </a:uFill>
              </a:rPr>
              <a:t>Using ntopng To Enforce Policies [1/2]</a:t>
            </a:r>
          </a:p>
        </p:txBody>
      </p:sp>
      <p:sp>
        <p:nvSpPr>
          <p:cNvPr id="298" name="Shape 298"/>
          <p:cNvSpPr/>
          <p:nvPr>
            <p:ph type="body" idx="1"/>
          </p:nvPr>
        </p:nvSpPr>
        <p:spPr>
          <a:xfrm>
            <a:off x="647700" y="2106777"/>
            <a:ext cx="11709400" cy="3190408"/>
          </a:xfrm>
          <a:prstGeom prst="rect">
            <a:avLst/>
          </a:prstGeom>
        </p:spPr>
        <p:txBody>
          <a:bodyPr/>
          <a:lstStyle/>
          <a:p>
            <a:pPr lvl="0" marL="351129" indent="-245790" defTabSz="1243583">
              <a:spcBef>
                <a:spcPts val="500"/>
              </a:spcBef>
              <a:defRPr sz="1800">
                <a:uFillTx/>
              </a:defRPr>
            </a:pPr>
            <a:r>
              <a:rPr sz="4224">
                <a:uFill>
                  <a:solidFill/>
                </a:uFill>
              </a:rPr>
              <a:t>With ntopng 2.0 it is possible not just to monitor traffic but also to enforce network</a:t>
            </a:r>
            <a:br>
              <a:rPr sz="4224">
                <a:uFill>
                  <a:solidFill/>
                </a:uFill>
              </a:rPr>
            </a:br>
            <a:r>
              <a:rPr sz="4224">
                <a:uFill>
                  <a:solidFill/>
                </a:uFill>
              </a:rPr>
              <a:t>policies.</a:t>
            </a:r>
            <a:endParaRPr sz="4224">
              <a:uFill>
                <a:solidFill/>
              </a:uFill>
            </a:endParaRPr>
          </a:p>
          <a:p>
            <a:pPr lvl="0" marL="351129" indent="-245790" defTabSz="1243583">
              <a:spcBef>
                <a:spcPts val="500"/>
              </a:spcBef>
              <a:defRPr sz="1800">
                <a:uFillTx/>
              </a:defRPr>
            </a:pPr>
            <a:r>
              <a:rPr sz="4224">
                <a:uFill>
                  <a:solidFill/>
                </a:uFill>
              </a:rPr>
              <a:t>In this case, ntopng works as an inline device operating as a network bridge.</a:t>
            </a:r>
          </a:p>
        </p:txBody>
      </p:sp>
      <p:sp>
        <p:nvSpPr>
          <p:cNvPr id="299" name="Shape 2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00" name="pasted-image.pdf"/>
          <p:cNvPicPr/>
          <p:nvPr/>
        </p:nvPicPr>
        <p:blipFill>
          <a:blip r:embed="rId2">
            <a:extLst/>
          </a:blip>
          <a:stretch>
            <a:fillRect/>
          </a:stretch>
        </p:blipFill>
        <p:spPr>
          <a:xfrm>
            <a:off x="1346200" y="5879620"/>
            <a:ext cx="1193800" cy="870481"/>
          </a:xfrm>
          <a:prstGeom prst="rect">
            <a:avLst/>
          </a:prstGeom>
          <a:ln w="12700">
            <a:miter lim="400000"/>
          </a:ln>
        </p:spPr>
      </p:pic>
      <p:pic>
        <p:nvPicPr>
          <p:cNvPr id="301" name=""/>
          <p:cNvPicPr/>
          <p:nvPr/>
        </p:nvPicPr>
        <p:blipFill>
          <a:blip r:embed="rId3">
            <a:extLst/>
          </a:blip>
          <a:stretch>
            <a:fillRect/>
          </a:stretch>
        </p:blipFill>
        <p:spPr>
          <a:xfrm>
            <a:off x="2540720" y="6087816"/>
            <a:ext cx="1198710" cy="458556"/>
          </a:xfrm>
          <a:prstGeom prst="rect">
            <a:avLst/>
          </a:prstGeom>
        </p:spPr>
      </p:pic>
      <p:pic>
        <p:nvPicPr>
          <p:cNvPr id="303" name="logo.png"/>
          <p:cNvPicPr/>
          <p:nvPr/>
        </p:nvPicPr>
        <p:blipFill>
          <a:blip r:embed="rId4">
            <a:extLst/>
          </a:blip>
          <a:stretch>
            <a:fillRect/>
          </a:stretch>
        </p:blipFill>
        <p:spPr>
          <a:xfrm>
            <a:off x="3959740" y="5999593"/>
            <a:ext cx="1308101" cy="635001"/>
          </a:xfrm>
          <a:prstGeom prst="rect">
            <a:avLst/>
          </a:prstGeom>
          <a:ln w="12700">
            <a:miter lim="400000"/>
          </a:ln>
        </p:spPr>
      </p:pic>
      <p:sp>
        <p:nvSpPr>
          <p:cNvPr id="304" name="Shape 304"/>
          <p:cNvSpPr/>
          <p:nvPr/>
        </p:nvSpPr>
        <p:spPr>
          <a:xfrm>
            <a:off x="2689870" y="6793620"/>
            <a:ext cx="384784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uFillTx/>
              </a:defRPr>
            </a:pPr>
            <a:r>
              <a:rPr sz="3500">
                <a:uFill>
                  <a:solidFill/>
                </a:uFill>
                <a:latin typeface="+mn-lt"/>
                <a:ea typeface="+mn-ea"/>
                <a:cs typeface="+mn-cs"/>
                <a:sym typeface="Gill Sans"/>
              </a:rPr>
              <a:t>ntopng</a:t>
            </a:r>
            <a:endParaRPr sz="3500">
              <a:uFill>
                <a:solidFill/>
              </a:uFill>
              <a:latin typeface="+mn-lt"/>
              <a:ea typeface="+mn-ea"/>
              <a:cs typeface="+mn-cs"/>
              <a:sym typeface="Gill Sans"/>
            </a:endParaRPr>
          </a:p>
          <a:p>
            <a:pPr lvl="0" algn="ctr">
              <a:defRPr sz="1800">
                <a:uFillTx/>
              </a:defRPr>
            </a:pPr>
            <a:r>
              <a:rPr sz="3500">
                <a:uFill>
                  <a:solidFill/>
                </a:uFill>
                <a:latin typeface="+mn-lt"/>
                <a:ea typeface="+mn-ea"/>
                <a:cs typeface="+mn-cs"/>
                <a:sym typeface="Gill Sans"/>
              </a:rPr>
              <a:t>(Bump-In-The-Wire)</a:t>
            </a:r>
          </a:p>
        </p:txBody>
      </p:sp>
      <p:pic>
        <p:nvPicPr>
          <p:cNvPr id="305" name="pasted-image.tif"/>
          <p:cNvPicPr/>
          <p:nvPr/>
        </p:nvPicPr>
        <p:blipFill>
          <a:blip r:embed="rId5">
            <a:extLst/>
          </a:blip>
          <a:stretch>
            <a:fillRect/>
          </a:stretch>
        </p:blipFill>
        <p:spPr>
          <a:xfrm>
            <a:off x="8761354" y="4669942"/>
            <a:ext cx="3784601" cy="3797301"/>
          </a:xfrm>
          <a:prstGeom prst="rect">
            <a:avLst/>
          </a:prstGeom>
          <a:ln w="12700">
            <a:miter lim="400000"/>
          </a:ln>
        </p:spPr>
      </p:pic>
      <p:pic>
        <p:nvPicPr>
          <p:cNvPr id="306" name=""/>
          <p:cNvPicPr/>
          <p:nvPr/>
        </p:nvPicPr>
        <p:blipFill>
          <a:blip r:embed="rId6">
            <a:extLst/>
          </a:blip>
          <a:stretch>
            <a:fillRect/>
          </a:stretch>
        </p:blipFill>
        <p:spPr>
          <a:xfrm>
            <a:off x="5488150" y="6085583"/>
            <a:ext cx="1198711" cy="458555"/>
          </a:xfrm>
          <a:prstGeom prst="rect">
            <a:avLst/>
          </a:prstGeom>
        </p:spPr>
      </p:pic>
      <p:pic>
        <p:nvPicPr>
          <p:cNvPr id="308" name="pasted-image.pdf"/>
          <p:cNvPicPr/>
          <p:nvPr/>
        </p:nvPicPr>
        <p:blipFill>
          <a:blip r:embed="rId2">
            <a:extLst/>
          </a:blip>
          <a:stretch>
            <a:fillRect/>
          </a:stretch>
        </p:blipFill>
        <p:spPr>
          <a:xfrm>
            <a:off x="6687580" y="5879620"/>
            <a:ext cx="1193801" cy="870481"/>
          </a:xfrm>
          <a:prstGeom prst="rect">
            <a:avLst/>
          </a:prstGeom>
          <a:ln w="12700">
            <a:miter lim="400000"/>
          </a:ln>
        </p:spPr>
      </p:pic>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lvl="0">
              <a:defRPr sz="1800">
                <a:uFillTx/>
              </a:defRPr>
            </a:pPr>
            <a:r>
              <a:rPr sz="5100">
                <a:uFill>
                  <a:solidFill/>
                </a:uFill>
              </a:rPr>
              <a:t>Using ntopng To Enforce Policies [2/2]</a:t>
            </a:r>
          </a:p>
        </p:txBody>
      </p:sp>
      <p:sp>
        <p:nvSpPr>
          <p:cNvPr id="311" name="Shape 311"/>
          <p:cNvSpPr/>
          <p:nvPr>
            <p:ph type="body" idx="1"/>
          </p:nvPr>
        </p:nvSpPr>
        <p:spPr>
          <a:prstGeom prst="rect">
            <a:avLst/>
          </a:prstGeom>
        </p:spPr>
        <p:txBody>
          <a:bodyPr/>
          <a:lstStyle/>
          <a:p>
            <a:pPr lvl="0">
              <a:defRPr sz="1800">
                <a:uFillTx/>
              </a:defRPr>
            </a:pPr>
            <a:r>
              <a:rPr sz="4400">
                <a:uFill>
                  <a:solidFill/>
                </a:uFill>
              </a:rPr>
              <a:t>In inline mode ntopng can be configured to let specific traffic pass/not-pass (i.e. drop all Skype traffic) or shape.</a:t>
            </a:r>
          </a:p>
        </p:txBody>
      </p:sp>
      <p:sp>
        <p:nvSpPr>
          <p:cNvPr id="312" name="Shape 3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13" name="pasted-image.png"/>
          <p:cNvPicPr/>
          <p:nvPr/>
        </p:nvPicPr>
        <p:blipFill>
          <a:blip r:embed="rId2">
            <a:extLst/>
          </a:blip>
          <a:stretch>
            <a:fillRect/>
          </a:stretch>
        </p:blipFill>
        <p:spPr>
          <a:xfrm>
            <a:off x="874357" y="4332860"/>
            <a:ext cx="7007871" cy="4210843"/>
          </a:xfrm>
          <a:prstGeom prst="rect">
            <a:avLst/>
          </a:prstGeom>
          <a:ln w="12700">
            <a:miter lim="400000"/>
          </a:ln>
        </p:spPr>
      </p:pic>
      <p:pic>
        <p:nvPicPr>
          <p:cNvPr id="314" name="pasted-image.png"/>
          <p:cNvPicPr/>
          <p:nvPr/>
        </p:nvPicPr>
        <p:blipFill>
          <a:blip r:embed="rId3">
            <a:extLst/>
          </a:blip>
          <a:stretch>
            <a:fillRect/>
          </a:stretch>
        </p:blipFill>
        <p:spPr>
          <a:xfrm>
            <a:off x="8505949" y="3813261"/>
            <a:ext cx="3695544" cy="4530021"/>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6" name="Shape 316"/>
          <p:cNvSpPr/>
          <p:nvPr>
            <p:ph type="title"/>
          </p:nvPr>
        </p:nvSpPr>
        <p:spPr>
          <a:prstGeom prst="rect">
            <a:avLst/>
          </a:prstGeom>
        </p:spPr>
        <p:txBody>
          <a:bodyPr/>
          <a:lstStyle/>
          <a:p>
            <a:pPr lvl="0">
              <a:defRPr sz="1800">
                <a:uFillTx/>
              </a:defRPr>
            </a:pPr>
            <a:r>
              <a:rPr sz="5100">
                <a:uFill>
                  <a:solidFill/>
                </a:uFill>
              </a:rPr>
              <a:t>Embedding ntopng [1/3]</a:t>
            </a:r>
          </a:p>
        </p:txBody>
      </p:sp>
      <p:sp>
        <p:nvSpPr>
          <p:cNvPr id="317" name="Shape 317"/>
          <p:cNvSpPr/>
          <p:nvPr>
            <p:ph type="body" idx="1"/>
          </p:nvPr>
        </p:nvSpPr>
        <p:spPr>
          <a:prstGeom prst="rect">
            <a:avLst/>
          </a:prstGeom>
        </p:spPr>
        <p:txBody>
          <a:bodyPr/>
          <a:lstStyle/>
          <a:p>
            <a:pPr lvl="0">
              <a:defRPr sz="1800">
                <a:uFillTx/>
              </a:defRPr>
            </a:pPr>
            <a:r>
              <a:rPr sz="4400">
                <a:uFill>
                  <a:solidFill/>
                </a:uFill>
              </a:rPr>
              <a:t>Historically we have started our first embed attempt in 2003 with the Cyclades TS100.</a:t>
            </a:r>
            <a:endParaRPr sz="4400">
              <a:uFill>
                <a:solidFill/>
              </a:uFill>
            </a:endParaRPr>
          </a:p>
          <a:p>
            <a:pPr lvl="0">
              <a:defRPr sz="1800">
                <a:uFillTx/>
              </a:defRPr>
            </a:pPr>
            <a:r>
              <a:rPr sz="4400">
                <a:uFill>
                  <a:solidFill/>
                </a:uFill>
              </a:rPr>
              <a:t>The nBox was used to analyse traffic then sent to ntop for representation.</a:t>
            </a:r>
            <a:endParaRPr sz="4400">
              <a:uFill>
                <a:solidFill/>
              </a:uFill>
            </a:endParaRPr>
          </a:p>
          <a:p>
            <a:pPr lvl="0">
              <a:defRPr sz="1800">
                <a:uFillTx/>
              </a:defRPr>
            </a:pPr>
            <a:r>
              <a:rPr sz="4400">
                <a:uFill>
                  <a:solidFill/>
                </a:uFill>
              </a:rPr>
              <a:t>After 10 years we have tried again with ntopng.</a:t>
            </a:r>
          </a:p>
        </p:txBody>
      </p:sp>
      <p:sp>
        <p:nvSpPr>
          <p:cNvPr id="318" name="Shape 318"/>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19" name="nbox1.png"/>
          <p:cNvPicPr/>
          <p:nvPr/>
        </p:nvPicPr>
        <p:blipFill>
          <a:blip r:embed="rId3">
            <a:extLst/>
          </a:blip>
          <a:stretch>
            <a:fillRect/>
          </a:stretch>
        </p:blipFill>
        <p:spPr>
          <a:xfrm>
            <a:off x="1498600" y="6172200"/>
            <a:ext cx="4559300" cy="2628900"/>
          </a:xfrm>
          <a:prstGeom prst="rect">
            <a:avLst/>
          </a:prstGeom>
          <a:ln w="12700">
            <a:miter lim="400000"/>
          </a:ln>
        </p:spPr>
      </p:pic>
      <p:pic>
        <p:nvPicPr>
          <p:cNvPr id="320" name="nbox2.png"/>
          <p:cNvPicPr/>
          <p:nvPr/>
        </p:nvPicPr>
        <p:blipFill>
          <a:blip r:embed="rId4">
            <a:extLst/>
          </a:blip>
          <a:stretch>
            <a:fillRect/>
          </a:stretch>
        </p:blipFill>
        <p:spPr>
          <a:xfrm>
            <a:off x="7073900" y="5626100"/>
            <a:ext cx="4572000" cy="2959100"/>
          </a:xfrm>
          <a:prstGeom prst="rect">
            <a:avLst/>
          </a:prstGeom>
          <a:ln w="12700">
            <a:miter lim="400000"/>
          </a:ln>
        </p:spPr>
      </p:pic>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Shape 322"/>
          <p:cNvSpPr/>
          <p:nvPr>
            <p:ph type="title"/>
          </p:nvPr>
        </p:nvSpPr>
        <p:spPr>
          <a:prstGeom prst="rect">
            <a:avLst/>
          </a:prstGeom>
        </p:spPr>
        <p:txBody>
          <a:bodyPr/>
          <a:lstStyle/>
          <a:p>
            <a:pPr lvl="0">
              <a:defRPr sz="1800">
                <a:uFillTx/>
              </a:defRPr>
            </a:pPr>
            <a:r>
              <a:rPr sz="5100">
                <a:uFill>
                  <a:solidFill/>
                </a:uFill>
              </a:rPr>
              <a:t>Embedding ntopng [2/3]</a:t>
            </a:r>
          </a:p>
        </p:txBody>
      </p:sp>
      <p:sp>
        <p:nvSpPr>
          <p:cNvPr id="323" name="Shape 323"/>
          <p:cNvSpPr/>
          <p:nvPr>
            <p:ph type="body" idx="1"/>
          </p:nvPr>
        </p:nvSpPr>
        <p:spPr>
          <a:xfrm>
            <a:off x="647700" y="2106777"/>
            <a:ext cx="11709400" cy="1482339"/>
          </a:xfrm>
          <a:prstGeom prst="rect">
            <a:avLst/>
          </a:prstGeom>
        </p:spPr>
        <p:txBody>
          <a:bodyPr/>
          <a:lstStyle/>
          <a:p>
            <a:pPr lvl="0">
              <a:defRPr sz="1800">
                <a:uFillTx/>
              </a:defRPr>
            </a:pPr>
            <a:r>
              <a:rPr sz="4400">
                <a:uFill>
                  <a:solidFill/>
                </a:uFill>
              </a:rPr>
              <a:t>It is a while that we are working towards a cheap platform for everyone…</a:t>
            </a:r>
          </a:p>
        </p:txBody>
      </p:sp>
      <p:sp>
        <p:nvSpPr>
          <p:cNvPr id="324" name="Shape 3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325" name="Shape 325"/>
          <p:cNvSpPr/>
          <p:nvPr/>
        </p:nvSpPr>
        <p:spPr>
          <a:xfrm>
            <a:off x="436298" y="5982950"/>
            <a:ext cx="2001441"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uFill>
              </a:rPr>
              <a:t>BeagleBoard Black</a:t>
            </a:r>
          </a:p>
        </p:txBody>
      </p:sp>
      <p:pic>
        <p:nvPicPr>
          <p:cNvPr id="326" name="IMG_3752.JPG.jpeg"/>
          <p:cNvPicPr/>
          <p:nvPr/>
        </p:nvPicPr>
        <p:blipFill>
          <a:blip r:embed="rId3">
            <a:extLst/>
          </a:blip>
          <a:stretch>
            <a:fillRect/>
          </a:stretch>
        </p:blipFill>
        <p:spPr>
          <a:xfrm>
            <a:off x="2871866" y="3456900"/>
            <a:ext cx="7261068" cy="5445800"/>
          </a:xfrm>
          <a:prstGeom prst="rect">
            <a:avLst/>
          </a:prstGeom>
          <a:ln w="12700">
            <a:miter lim="400000"/>
          </a:ln>
        </p:spPr>
      </p:pic>
      <p:pic>
        <p:nvPicPr>
          <p:cNvPr id="327" name=""/>
          <p:cNvPicPr/>
          <p:nvPr/>
        </p:nvPicPr>
        <p:blipFill>
          <a:blip r:embed="rId4">
            <a:extLst/>
          </a:blip>
          <a:stretch>
            <a:fillRect/>
          </a:stretch>
        </p:blipFill>
        <p:spPr>
          <a:xfrm rot="20316584">
            <a:off x="2420620" y="5503307"/>
            <a:ext cx="1663751" cy="457904"/>
          </a:xfrm>
          <a:prstGeom prst="rect">
            <a:avLst/>
          </a:prstGeom>
        </p:spPr>
      </p:pic>
      <p:sp>
        <p:nvSpPr>
          <p:cNvPr id="329" name="Shape 329"/>
          <p:cNvSpPr/>
          <p:nvPr/>
        </p:nvSpPr>
        <p:spPr>
          <a:xfrm>
            <a:off x="10567061" y="4402328"/>
            <a:ext cx="1557561"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uFill>
              </a:rPr>
              <a:t>Raspberry PI2</a:t>
            </a:r>
          </a:p>
        </p:txBody>
      </p:sp>
      <p:pic>
        <p:nvPicPr>
          <p:cNvPr id="330" name=""/>
          <p:cNvPicPr/>
          <p:nvPr/>
        </p:nvPicPr>
        <p:blipFill>
          <a:blip r:embed="rId5">
            <a:extLst/>
          </a:blip>
          <a:stretch>
            <a:fillRect/>
          </a:stretch>
        </p:blipFill>
        <p:spPr>
          <a:xfrm rot="8688577">
            <a:off x="9239267" y="4782019"/>
            <a:ext cx="1495454" cy="457905"/>
          </a:xfrm>
          <a:prstGeom prst="rect">
            <a:avLst/>
          </a:prstGeom>
        </p:spPr>
      </p:pic>
      <p:sp>
        <p:nvSpPr>
          <p:cNvPr id="332" name="Shape 332"/>
          <p:cNvSpPr/>
          <p:nvPr/>
        </p:nvSpPr>
        <p:spPr>
          <a:xfrm>
            <a:off x="10850298" y="6700500"/>
            <a:ext cx="17852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2000">
                <a:uFill>
                  <a:solidFill/>
                </a:uFill>
                <a:latin typeface="+mn-lt"/>
                <a:ea typeface="+mn-ea"/>
                <a:cs typeface="+mn-cs"/>
                <a:sym typeface="Gill Sans"/>
              </a:rPr>
              <a:t>Ubiquity</a:t>
            </a:r>
            <a:br>
              <a:rPr sz="2000">
                <a:uFill>
                  <a:solidFill/>
                </a:uFill>
                <a:latin typeface="+mn-lt"/>
                <a:ea typeface="+mn-ea"/>
                <a:cs typeface="+mn-cs"/>
                <a:sym typeface="Gill Sans"/>
              </a:rPr>
            </a:br>
            <a:r>
              <a:rPr sz="2000">
                <a:uFill>
                  <a:solidFill/>
                </a:uFill>
                <a:latin typeface="+mn-lt"/>
                <a:ea typeface="+mn-ea"/>
                <a:cs typeface="+mn-cs"/>
                <a:sym typeface="Gill Sans"/>
              </a:rPr>
              <a:t>EdgeRouter Lite</a:t>
            </a:r>
          </a:p>
        </p:txBody>
      </p:sp>
      <p:pic>
        <p:nvPicPr>
          <p:cNvPr id="333" name=""/>
          <p:cNvPicPr/>
          <p:nvPr/>
        </p:nvPicPr>
        <p:blipFill>
          <a:blip r:embed="rId6">
            <a:extLst/>
          </a:blip>
          <a:stretch>
            <a:fillRect/>
          </a:stretch>
        </p:blipFill>
        <p:spPr>
          <a:xfrm rot="12083416">
            <a:off x="9227820" y="6547366"/>
            <a:ext cx="1663751" cy="457904"/>
          </a:xfrm>
          <a:prstGeom prst="rect">
            <a:avLst/>
          </a:prstGeom>
        </p:spPr>
      </p:pic>
      <p:pic>
        <p:nvPicPr>
          <p:cNvPr id="335" name=""/>
          <p:cNvPicPr/>
          <p:nvPr/>
        </p:nvPicPr>
        <p:blipFill>
          <a:blip r:embed="rId7">
            <a:extLst/>
          </a:blip>
          <a:stretch>
            <a:fillRect/>
          </a:stretch>
        </p:blipFill>
        <p:spPr>
          <a:xfrm rot="21121752">
            <a:off x="1853500" y="7629458"/>
            <a:ext cx="3374598" cy="457905"/>
          </a:xfrm>
          <a:prstGeom prst="rect">
            <a:avLst/>
          </a:prstGeom>
        </p:spPr>
      </p:pic>
      <p:sp>
        <p:nvSpPr>
          <p:cNvPr id="337" name="Shape 337"/>
          <p:cNvSpPr/>
          <p:nvPr/>
        </p:nvSpPr>
        <p:spPr>
          <a:xfrm>
            <a:off x="423074" y="7887950"/>
            <a:ext cx="125866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Gill Sans"/>
              </a:defRPr>
            </a:lvl1pPr>
          </a:lstStyle>
          <a:p>
            <a:pPr lvl="0">
              <a:defRPr sz="1800">
                <a:uFillTx/>
              </a:defRPr>
            </a:pPr>
            <a:r>
              <a:rPr sz="2000">
                <a:uFill>
                  <a:solidFill/>
                </a:uFill>
              </a:rPr>
              <a:t>PC Engines</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9" name="Shape 339"/>
          <p:cNvSpPr/>
          <p:nvPr>
            <p:ph type="title"/>
          </p:nvPr>
        </p:nvSpPr>
        <p:spPr>
          <a:prstGeom prst="rect">
            <a:avLst/>
          </a:prstGeom>
        </p:spPr>
        <p:txBody>
          <a:bodyPr/>
          <a:lstStyle/>
          <a:p>
            <a:pPr lvl="0">
              <a:defRPr sz="1800">
                <a:uFillTx/>
              </a:defRPr>
            </a:pPr>
            <a:r>
              <a:rPr sz="5100">
                <a:uFill>
                  <a:solidFill/>
                </a:uFill>
              </a:rPr>
              <a:t>Embedding ntopng [3/3]</a:t>
            </a:r>
          </a:p>
        </p:txBody>
      </p:sp>
      <p:sp>
        <p:nvSpPr>
          <p:cNvPr id="340" name="Shape 340"/>
          <p:cNvSpPr/>
          <p:nvPr>
            <p:ph type="body" idx="1"/>
          </p:nvPr>
        </p:nvSpPr>
        <p:spPr>
          <a:xfrm>
            <a:off x="660400" y="1992014"/>
            <a:ext cx="11709400" cy="6436926"/>
          </a:xfrm>
          <a:prstGeom prst="rect">
            <a:avLst/>
          </a:prstGeom>
        </p:spPr>
        <p:txBody>
          <a:bodyPr/>
          <a:lstStyle/>
          <a:p>
            <a:pPr lvl="0">
              <a:defRPr sz="1800">
                <a:uFillTx/>
              </a:defRPr>
            </a:pPr>
            <a:r>
              <a:rPr sz="4400">
                <a:uFill>
                  <a:solidFill/>
                </a:uFill>
              </a:rPr>
              <a:t>It is also possible to combine a</a:t>
            </a:r>
            <a:br>
              <a:rPr sz="4400">
                <a:uFill>
                  <a:solidFill/>
                </a:uFill>
              </a:rPr>
            </a:br>
            <a:r>
              <a:rPr sz="4400">
                <a:uFill>
                  <a:solidFill/>
                </a:uFill>
              </a:rPr>
              <a:t>small ARM device with a copper</a:t>
            </a:r>
            <a:br>
              <a:rPr sz="4400">
                <a:uFill>
                  <a:solidFill/>
                </a:uFill>
              </a:rPr>
            </a:br>
            <a:r>
              <a:rPr sz="4400">
                <a:uFill>
                  <a:solidFill/>
                </a:uFill>
              </a:rPr>
              <a:t>network tap using a CatchWire</a:t>
            </a:r>
            <a:br>
              <a:rPr sz="4400">
                <a:uFill>
                  <a:solidFill/>
                </a:uFill>
              </a:rPr>
            </a:br>
            <a:r>
              <a:rPr sz="4400">
                <a:uFill>
                  <a:solidFill/>
                </a:uFill>
              </a:rPr>
              <a:t>device.</a:t>
            </a:r>
            <a:endParaRPr sz="4400">
              <a:uFill>
                <a:solidFill/>
              </a:uFill>
            </a:endParaRPr>
          </a:p>
          <a:p>
            <a:pPr lvl="0">
              <a:defRPr sz="1800">
                <a:uFillTx/>
              </a:defRPr>
            </a:pPr>
            <a:r>
              <a:rPr sz="4400">
                <a:uFill>
                  <a:solidFill/>
                </a:uFill>
              </a:rPr>
              <a:t>Or for those who need more horsepower, PCEngines can offer you a cheap x64 device to run ntopng on.</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42" name="pasted-image.png"/>
          <p:cNvPicPr/>
          <p:nvPr/>
        </p:nvPicPr>
        <p:blipFill>
          <a:blip r:embed="rId3">
            <a:extLst/>
          </a:blip>
          <a:stretch>
            <a:fillRect/>
          </a:stretch>
        </p:blipFill>
        <p:spPr>
          <a:xfrm>
            <a:off x="9182100" y="2061454"/>
            <a:ext cx="2540000" cy="1968501"/>
          </a:xfrm>
          <a:prstGeom prst="rect">
            <a:avLst/>
          </a:prstGeom>
          <a:ln w="12700">
            <a:miter lim="400000"/>
          </a:ln>
        </p:spPr>
      </p:pic>
      <p:pic>
        <p:nvPicPr>
          <p:cNvPr id="343" name="pasted-image.tif"/>
          <p:cNvPicPr/>
          <p:nvPr/>
        </p:nvPicPr>
        <p:blipFill>
          <a:blip r:embed="rId4">
            <a:extLst/>
          </a:blip>
          <a:stretch>
            <a:fillRect/>
          </a:stretch>
        </p:blipFill>
        <p:spPr>
          <a:xfrm>
            <a:off x="9935418" y="-889000"/>
            <a:ext cx="2044701" cy="1016000"/>
          </a:xfrm>
          <a:prstGeom prst="rect">
            <a:avLst/>
          </a:prstGeom>
        </p:spPr>
      </p:pic>
      <p:pic>
        <p:nvPicPr>
          <p:cNvPr id="344" name="logo.png"/>
          <p:cNvPicPr/>
          <p:nvPr/>
        </p:nvPicPr>
        <p:blipFill>
          <a:blip r:embed="rId5">
            <a:extLst/>
          </a:blip>
          <a:stretch>
            <a:fillRect/>
          </a:stretch>
        </p:blipFill>
        <p:spPr>
          <a:xfrm>
            <a:off x="11089332" y="3211611"/>
            <a:ext cx="1445127" cy="718076"/>
          </a:xfrm>
          <a:prstGeom prst="rect">
            <a:avLst/>
          </a:prstGeom>
          <a:ln w="12700">
            <a:miter lim="400000"/>
          </a:ln>
        </p:spPr>
      </p:pic>
      <p:pic>
        <p:nvPicPr>
          <p:cNvPr id="345" name="Screen Shot 2015-06-09 at 19.42.46.png"/>
          <p:cNvPicPr/>
          <p:nvPr/>
        </p:nvPicPr>
        <p:blipFill>
          <a:blip r:embed="rId6">
            <a:extLst/>
          </a:blip>
          <a:stretch>
            <a:fillRect/>
          </a:stretch>
        </p:blipFill>
        <p:spPr>
          <a:xfrm>
            <a:off x="7668468" y="6102250"/>
            <a:ext cx="4140201" cy="2217750"/>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393700" y="4064000"/>
            <a:ext cx="11709400" cy="1625600"/>
          </a:xfrm>
          <a:prstGeom prst="rect">
            <a:avLst/>
          </a:prstGeom>
        </p:spPr>
        <p:txBody>
          <a:bodyPr/>
          <a:lstStyle/>
          <a:p>
            <a:pPr lvl="0" algn="r">
              <a:defRPr sz="1800">
                <a:uFillTx/>
              </a:defRPr>
            </a:pPr>
            <a:r>
              <a:rPr sz="5100">
                <a:uFill>
                  <a:solidFill/>
                </a:uFill>
              </a:rPr>
              <a:t>ntopng and Wireshark:</a:t>
            </a:r>
            <a:endParaRPr sz="5100">
              <a:uFill>
                <a:solidFill/>
              </a:uFill>
            </a:endParaRPr>
          </a:p>
          <a:p>
            <a:pPr lvl="0" algn="r">
              <a:defRPr sz="1800">
                <a:uFillTx/>
              </a:defRPr>
            </a:pPr>
            <a:r>
              <a:rPr sz="5100">
                <a:uFill>
                  <a:solidFill/>
                </a:uFill>
              </a:rPr>
              <a:t>Real Life Monitoring Use Cases</a:t>
            </a:r>
          </a:p>
        </p:txBody>
      </p:sp>
      <p:sp>
        <p:nvSpPr>
          <p:cNvPr id="348" name="Shape 34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prstGeom prst="rect">
            <a:avLst/>
          </a:prstGeom>
        </p:spPr>
        <p:txBody>
          <a:bodyPr/>
          <a:lstStyle/>
          <a:p>
            <a:pPr lvl="0">
              <a:defRPr sz="1800">
                <a:uFillTx/>
              </a:defRPr>
            </a:pPr>
            <a:r>
              <a:rPr sz="5100">
                <a:uFill>
                  <a:solidFill/>
                </a:uFill>
              </a:rPr>
              <a:t>Using ntopng with Wireshark</a:t>
            </a:r>
          </a:p>
        </p:txBody>
      </p:sp>
      <p:sp>
        <p:nvSpPr>
          <p:cNvPr id="351" name="Shape 351"/>
          <p:cNvSpPr/>
          <p:nvPr>
            <p:ph type="body" idx="1"/>
          </p:nvPr>
        </p:nvSpPr>
        <p:spPr>
          <a:prstGeom prst="rect">
            <a:avLst/>
          </a:prstGeom>
        </p:spPr>
        <p:txBody>
          <a:bodyPr/>
          <a:lstStyle/>
          <a:p>
            <a:pPr lvl="0">
              <a:defRPr sz="1800">
                <a:uFillTx/>
              </a:defRPr>
            </a:pPr>
            <a:r>
              <a:rPr sz="4400">
                <a:uFill>
                  <a:solidFill/>
                </a:uFill>
              </a:rPr>
              <a:t>Wireshark has been traditionally used for in-depth packet analysis.</a:t>
            </a:r>
            <a:endParaRPr sz="4400">
              <a:uFill>
                <a:solidFill/>
              </a:uFill>
            </a:endParaRPr>
          </a:p>
          <a:p>
            <a:pPr lvl="0">
              <a:defRPr sz="1800">
                <a:uFillTx/>
              </a:defRPr>
            </a:pPr>
            <a:r>
              <a:rPr sz="4400">
                <a:uFill>
                  <a:solidFill/>
                </a:uFill>
              </a:rPr>
              <a:t>Usually Wireshark cannot be used as a long-term, permanent monitoring tool, but rather as tool used to analyse specific issues.</a:t>
            </a:r>
            <a:endParaRPr sz="4400">
              <a:uFill>
                <a:solidFill/>
              </a:uFill>
            </a:endParaRPr>
          </a:p>
          <a:p>
            <a:pPr lvl="0">
              <a:defRPr sz="1800">
                <a:uFillTx/>
              </a:defRPr>
            </a:pPr>
            <a:r>
              <a:rPr sz="4400" u="sng">
                <a:uFill>
                  <a:solidFill/>
                </a:uFill>
              </a:rPr>
              <a:t>Combining</a:t>
            </a:r>
            <a:r>
              <a:rPr sz="4400">
                <a:uFill>
                  <a:solidFill/>
                </a:uFill>
              </a:rPr>
              <a:t> ntopng with Wireshark can enable you to implement </a:t>
            </a:r>
            <a:r>
              <a:rPr sz="4400" u="sng">
                <a:uFill>
                  <a:solidFill/>
                </a:uFill>
              </a:rPr>
              <a:t>permanent monitoring</a:t>
            </a:r>
            <a:r>
              <a:rPr sz="4400">
                <a:uFill>
                  <a:solidFill/>
                </a:uFill>
              </a:rPr>
              <a:t> while being able to analyse in detail specific packets. In essence: the best of both worlds.</a:t>
            </a:r>
          </a:p>
        </p:txBody>
      </p:sp>
      <p:sp>
        <p:nvSpPr>
          <p:cNvPr id="352" name="Shape 3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p:nvPr>
        </p:nvSpPr>
        <p:spPr>
          <a:prstGeom prst="rect">
            <a:avLst/>
          </a:prstGeom>
        </p:spPr>
        <p:txBody>
          <a:bodyPr/>
          <a:lstStyle/>
          <a:p>
            <a:pPr lvl="0">
              <a:defRPr sz="1800">
                <a:uFillTx/>
              </a:defRPr>
            </a:pPr>
            <a:r>
              <a:rPr sz="5100">
                <a:uFill>
                  <a:solidFill/>
                </a:uFill>
              </a:rPr>
              <a:t>Analysing HTTP Traffic [1/4]</a:t>
            </a:r>
          </a:p>
        </p:txBody>
      </p:sp>
      <p:sp>
        <p:nvSpPr>
          <p:cNvPr id="355" name="Shape 355"/>
          <p:cNvSpPr/>
          <p:nvPr>
            <p:ph type="body" idx="1"/>
          </p:nvPr>
        </p:nvSpPr>
        <p:spPr>
          <a:prstGeom prst="rect">
            <a:avLst/>
          </a:prstGeom>
        </p:spPr>
        <p:txBody>
          <a:bodyPr/>
          <a:lstStyle/>
          <a:p>
            <a:pPr lvl="0">
              <a:defRPr sz="1800">
                <a:uFillTx/>
              </a:defRPr>
            </a:pPr>
            <a:r>
              <a:rPr sz="4400">
                <a:uFill>
                  <a:solidFill/>
                </a:uFill>
              </a:rPr>
              <a:t>Wireshark allows you to follow TCP streams and analyse their content.</a:t>
            </a:r>
          </a:p>
        </p:txBody>
      </p:sp>
      <p:sp>
        <p:nvSpPr>
          <p:cNvPr id="356" name="Shape 3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57" name="pasted-image.png"/>
          <p:cNvPicPr/>
          <p:nvPr/>
        </p:nvPicPr>
        <p:blipFill>
          <a:blip r:embed="rId2">
            <a:extLst/>
          </a:blip>
          <a:stretch>
            <a:fillRect/>
          </a:stretch>
        </p:blipFill>
        <p:spPr>
          <a:xfrm>
            <a:off x="3039432" y="3515155"/>
            <a:ext cx="6925936" cy="5314822"/>
          </a:xfrm>
          <a:prstGeom prst="rect">
            <a:avLst/>
          </a:prstGeom>
          <a:ln w="12700">
            <a:miter lim="400000"/>
          </a:ln>
        </p:spPr>
      </p:pic>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body" idx="1"/>
          </p:nvPr>
        </p:nvSpPr>
        <p:spPr>
          <a:prstGeom prst="rect">
            <a:avLst/>
          </a:prstGeom>
        </p:spPr>
        <p:txBody>
          <a:bodyPr/>
          <a:lstStyle/>
          <a:p>
            <a:pPr lvl="0">
              <a:defRPr sz="1800">
                <a:uFillTx/>
              </a:defRPr>
            </a:pPr>
            <a:r>
              <a:rPr sz="4400">
                <a:uFill>
                  <a:solidFill/>
                </a:uFill>
              </a:rPr>
              <a:t>It is also possible to analyse sessions more in detail…</a:t>
            </a:r>
          </a:p>
        </p:txBody>
      </p:sp>
      <p:sp>
        <p:nvSpPr>
          <p:cNvPr id="360" name="Shape 360"/>
          <p:cNvSpPr/>
          <p:nvPr>
            <p:ph type="title"/>
          </p:nvPr>
        </p:nvSpPr>
        <p:spPr>
          <a:prstGeom prst="rect">
            <a:avLst/>
          </a:prstGeom>
        </p:spPr>
        <p:txBody>
          <a:bodyPr/>
          <a:lstStyle/>
          <a:p>
            <a:pPr lvl="0">
              <a:defRPr sz="1800">
                <a:uFillTx/>
              </a:defRPr>
            </a:pPr>
            <a:r>
              <a:rPr sz="5100">
                <a:uFill>
                  <a:solidFill/>
                </a:uFill>
              </a:rPr>
              <a:t>Analysing HTTP Traffic [2/4]</a:t>
            </a:r>
          </a:p>
        </p:txBody>
      </p:sp>
      <p:sp>
        <p:nvSpPr>
          <p:cNvPr id="361" name="Shape 3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62" name="pasted-image.png"/>
          <p:cNvPicPr/>
          <p:nvPr/>
        </p:nvPicPr>
        <p:blipFill>
          <a:blip r:embed="rId2">
            <a:extLst/>
          </a:blip>
          <a:stretch>
            <a:fillRect/>
          </a:stretch>
        </p:blipFill>
        <p:spPr>
          <a:xfrm>
            <a:off x="2018407" y="3461580"/>
            <a:ext cx="8713986" cy="5331789"/>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title"/>
          </p:nvPr>
        </p:nvSpPr>
        <p:spPr>
          <a:prstGeom prst="rect">
            <a:avLst/>
          </a:prstGeom>
        </p:spPr>
        <p:txBody>
          <a:bodyPr/>
          <a:lstStyle/>
          <a:p>
            <a:pPr lvl="0">
              <a:defRPr sz="1800">
                <a:uFillTx/>
              </a:defRPr>
            </a:pPr>
            <a:r>
              <a:rPr sz="5100">
                <a:uFill>
                  <a:solidFill/>
                </a:uFill>
              </a:rPr>
              <a:t>Analysing HTTP Traffic [3/4]</a:t>
            </a:r>
          </a:p>
        </p:txBody>
      </p:sp>
      <p:sp>
        <p:nvSpPr>
          <p:cNvPr id="365" name="Shape 365"/>
          <p:cNvSpPr/>
          <p:nvPr>
            <p:ph type="body" idx="1"/>
          </p:nvPr>
        </p:nvSpPr>
        <p:spPr>
          <a:prstGeom prst="rect">
            <a:avLst/>
          </a:prstGeom>
        </p:spPr>
        <p:txBody>
          <a:bodyPr/>
          <a:lstStyle/>
          <a:p>
            <a:pPr lvl="0">
              <a:defRPr sz="1800">
                <a:uFillTx/>
              </a:defRPr>
            </a:pPr>
            <a:r>
              <a:rPr sz="4400">
                <a:uFill>
                  <a:solidFill/>
                </a:uFill>
              </a:rPr>
              <a:t>ntopng allows people to visualise flows in a realtime list</a:t>
            </a:r>
          </a:p>
        </p:txBody>
      </p:sp>
      <p:sp>
        <p:nvSpPr>
          <p:cNvPr id="366" name="Shape 3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67" name="Screen Shot 2015-03-15 at 18.55.53.png"/>
          <p:cNvPicPr/>
          <p:nvPr/>
        </p:nvPicPr>
        <p:blipFill>
          <a:blip r:embed="rId2">
            <a:extLst/>
          </a:blip>
          <a:stretch>
            <a:fillRect/>
          </a:stretch>
        </p:blipFill>
        <p:spPr>
          <a:xfrm>
            <a:off x="1740227" y="3496165"/>
            <a:ext cx="9017835" cy="5265448"/>
          </a:xfrm>
          <a:prstGeom prst="rect">
            <a:avLst/>
          </a:prstGeom>
          <a:ln w="12700">
            <a:miter lim="400000"/>
          </a:ln>
        </p:spPr>
      </p:pic>
      <p:pic>
        <p:nvPicPr>
          <p:cNvPr id="368" name=""/>
          <p:cNvPicPr/>
          <p:nvPr/>
        </p:nvPicPr>
        <p:blipFill>
          <a:blip r:embed="rId3">
            <a:extLst/>
          </a:blip>
          <a:stretch>
            <a:fillRect/>
          </a:stretch>
        </p:blipFill>
        <p:spPr>
          <a:xfrm>
            <a:off x="9022436" y="4701805"/>
            <a:ext cx="2036416" cy="3529036"/>
          </a:xfrm>
          <a:prstGeom prst="rect">
            <a:avLst/>
          </a:prstGeom>
        </p:spPr>
      </p:pic>
      <p:pic>
        <p:nvPicPr>
          <p:cNvPr id="370" name=""/>
          <p:cNvPicPr/>
          <p:nvPr/>
        </p:nvPicPr>
        <p:blipFill>
          <a:blip r:embed="rId4">
            <a:extLst/>
          </a:blip>
          <a:stretch>
            <a:fillRect/>
          </a:stretch>
        </p:blipFill>
        <p:spPr>
          <a:xfrm>
            <a:off x="2100936" y="5004720"/>
            <a:ext cx="981621" cy="3237829"/>
          </a:xfrm>
          <a:prstGeom prst="rect">
            <a:avLst/>
          </a:prstGeom>
        </p:spPr>
      </p:pic>
      <p:pic>
        <p:nvPicPr>
          <p:cNvPr id="372" name=""/>
          <p:cNvPicPr/>
          <p:nvPr/>
        </p:nvPicPr>
        <p:blipFill>
          <a:blip r:embed="rId5">
            <a:extLst/>
          </a:blip>
          <a:stretch>
            <a:fillRect/>
          </a:stretch>
        </p:blipFill>
        <p:spPr>
          <a:xfrm rot="8100000">
            <a:off x="3051524" y="4526155"/>
            <a:ext cx="772876" cy="457904"/>
          </a:xfrm>
          <a:prstGeom prst="rect">
            <a:avLst/>
          </a:prstGeom>
        </p:spPr>
      </p:pic>
      <p:sp>
        <p:nvSpPr>
          <p:cNvPr id="374" name="Shape 374"/>
          <p:cNvSpPr/>
          <p:nvPr/>
        </p:nvSpPr>
        <p:spPr>
          <a:xfrm>
            <a:off x="3840053" y="4100825"/>
            <a:ext cx="100764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nDPI</a:t>
            </a:r>
          </a:p>
        </p:txBody>
      </p:sp>
      <p:pic>
        <p:nvPicPr>
          <p:cNvPr id="375" name=""/>
          <p:cNvPicPr/>
          <p:nvPr/>
        </p:nvPicPr>
        <p:blipFill>
          <a:blip r:embed="rId6">
            <a:extLst/>
          </a:blip>
          <a:stretch>
            <a:fillRect/>
          </a:stretch>
        </p:blipFill>
        <p:spPr>
          <a:xfrm rot="1840215">
            <a:off x="8070138" y="4391405"/>
            <a:ext cx="817782" cy="457904"/>
          </a:xfrm>
          <a:prstGeom prst="rect">
            <a:avLst/>
          </a:prstGeom>
        </p:spPr>
      </p:pic>
      <p:sp>
        <p:nvSpPr>
          <p:cNvPr id="377" name="Shape 377"/>
          <p:cNvSpPr/>
          <p:nvPr/>
        </p:nvSpPr>
        <p:spPr>
          <a:xfrm>
            <a:off x="5757753" y="4100825"/>
            <a:ext cx="235438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Flow Details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uFillTx/>
              </a:defRPr>
            </a:pPr>
            <a:r>
              <a:rPr sz="5100">
                <a:uFill>
                  <a:solidFill/>
                </a:uFill>
              </a:rPr>
              <a:t>ntop Architecture</a:t>
            </a:r>
          </a:p>
        </p:txBody>
      </p:sp>
      <p:sp>
        <p:nvSpPr>
          <p:cNvPr id="44" name="Shape 44"/>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5" name="image.pdf"/>
          <p:cNvPicPr/>
          <p:nvPr/>
        </p:nvPicPr>
        <p:blipFill>
          <a:blip r:embed="rId3">
            <a:extLst/>
          </a:blip>
          <a:stretch>
            <a:fillRect/>
          </a:stretch>
        </p:blipFill>
        <p:spPr>
          <a:xfrm>
            <a:off x="3467100" y="2387600"/>
            <a:ext cx="6451583" cy="4114800"/>
          </a:xfrm>
          <a:prstGeom prst="rect">
            <a:avLst/>
          </a:prstGeom>
          <a:ln w="12700">
            <a:miter lim="400000"/>
          </a:ln>
        </p:spPr>
      </p:pic>
      <p:sp>
        <p:nvSpPr>
          <p:cNvPr id="46" name="Shape 46"/>
          <p:cNvSpPr/>
          <p:nvPr/>
        </p:nvSpPr>
        <p:spPr>
          <a:xfrm>
            <a:off x="53340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Arial"/>
                <a:ea typeface="Arial"/>
                <a:cs typeface="Arial"/>
                <a:sym typeface="Arial"/>
              </a:defRPr>
            </a:pPr>
          </a:p>
        </p:txBody>
      </p:sp>
      <p:sp>
        <p:nvSpPr>
          <p:cNvPr id="47" name="Shape 47"/>
          <p:cNvSpPr/>
          <p:nvPr/>
        </p:nvSpPr>
        <p:spPr>
          <a:xfrm>
            <a:off x="33147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Arial"/>
                <a:ea typeface="Arial"/>
                <a:cs typeface="Arial"/>
                <a:sym typeface="Arial"/>
              </a:defRPr>
            </a:pPr>
          </a:p>
        </p:txBody>
      </p:sp>
      <p:sp>
        <p:nvSpPr>
          <p:cNvPr id="48" name="Shape 48"/>
          <p:cNvSpPr/>
          <p:nvPr/>
        </p:nvSpPr>
        <p:spPr>
          <a:xfrm>
            <a:off x="8178800" y="2984500"/>
            <a:ext cx="1270000" cy="622300"/>
          </a:xfrm>
          <a:prstGeom prst="rect">
            <a:avLst/>
          </a:prstGeom>
          <a:solidFill>
            <a:srgbClr val="FFFFFF"/>
          </a:solidFill>
          <a:ln w="12700">
            <a:miter lim="400000"/>
          </a:ln>
        </p:spPr>
        <p:txBody>
          <a:bodyPr lIns="38100" tIns="38100" rIns="38100" bIns="38100" anchor="ctr"/>
          <a:lstStyle/>
          <a:p>
            <a:pPr lvl="0" defTabSz="457200">
              <a:lnSpc>
                <a:spcPts val="14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effectLst>
                  <a:outerShdw sx="100000" sy="100000" kx="0" ky="0" algn="b" rotWithShape="0" blurRad="38100" dist="12700" dir="5400000">
                    <a:srgbClr val="000000">
                      <a:alpha val="50000"/>
                    </a:srgbClr>
                  </a:outerShdw>
                </a:effectLst>
                <a:uFillTx/>
                <a:latin typeface="Arial"/>
                <a:ea typeface="Arial"/>
                <a:cs typeface="Arial"/>
                <a:sym typeface="Arial"/>
              </a:defRPr>
            </a:pPr>
          </a:p>
        </p:txBody>
      </p:sp>
      <p:sp>
        <p:nvSpPr>
          <p:cNvPr id="49" name="Shape 49"/>
          <p:cNvSpPr/>
          <p:nvPr/>
        </p:nvSpPr>
        <p:spPr>
          <a:xfrm>
            <a:off x="2781300" y="3060700"/>
            <a:ext cx="1622748" cy="469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457200">
              <a:lnSpc>
                <a:spcPts val="28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latin typeface="VAGRounded Lt"/>
                <a:ea typeface="VAGRounded Lt"/>
                <a:cs typeface="VAGRounded Lt"/>
                <a:sym typeface="VAGRounded Lt"/>
              </a:defRPr>
            </a:lvl1pPr>
          </a:lstStyle>
          <a:p>
            <a:pPr lvl="0">
              <a:defRPr sz="1800"/>
            </a:pPr>
            <a:r>
              <a:rPr sz="2400"/>
              <a:t>HTTP/HTTPS</a:t>
            </a:r>
          </a:p>
        </p:txBody>
      </p:sp>
      <p:sp>
        <p:nvSpPr>
          <p:cNvPr id="50" name="Shape 50"/>
          <p:cNvSpPr/>
          <p:nvPr/>
        </p:nvSpPr>
        <p:spPr>
          <a:xfrm>
            <a:off x="5791200" y="3060700"/>
            <a:ext cx="623665" cy="469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457200">
              <a:lnSpc>
                <a:spcPts val="28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latin typeface="VAGRounded Lt"/>
                <a:ea typeface="VAGRounded Lt"/>
                <a:cs typeface="VAGRounded Lt"/>
                <a:sym typeface="VAGRounded Lt"/>
              </a:defRPr>
            </a:lvl1pPr>
          </a:lstStyle>
          <a:p>
            <a:pPr lvl="0">
              <a:defRPr sz="1800"/>
            </a:pPr>
            <a:r>
              <a:rPr sz="2400"/>
              <a:t>RRD</a:t>
            </a:r>
          </a:p>
        </p:txBody>
      </p:sp>
      <p:sp>
        <p:nvSpPr>
          <p:cNvPr id="51" name="Shape 51"/>
          <p:cNvSpPr/>
          <p:nvPr/>
        </p:nvSpPr>
        <p:spPr>
          <a:xfrm>
            <a:off x="8343900" y="2882900"/>
            <a:ext cx="1945482" cy="838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defTabSz="457200">
              <a:lnSpc>
                <a:spcPts val="28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uFillTx/>
              </a:defRPr>
            </a:pPr>
            <a:r>
              <a:rPr sz="2400">
                <a:latin typeface="VAGRounded Lt"/>
                <a:ea typeface="VAGRounded Lt"/>
                <a:cs typeface="VAGRounded Lt"/>
                <a:sym typeface="VAGRounded Lt"/>
              </a:rPr>
              <a:t>Cisco NetFlow</a:t>
            </a:r>
            <a:endParaRPr sz="2400">
              <a:latin typeface="VAGRounded Lt"/>
              <a:ea typeface="VAGRounded Lt"/>
              <a:cs typeface="VAGRounded Lt"/>
              <a:sym typeface="VAGRounded Lt"/>
            </a:endParaRPr>
          </a:p>
          <a:p>
            <a:pPr lvl="0" defTabSz="457200">
              <a:lnSpc>
                <a:spcPts val="2800"/>
              </a:lnSpc>
              <a:buClrTx/>
              <a:buFontTx/>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uFillTx/>
              </a:defRPr>
            </a:pPr>
            <a:r>
              <a:rPr sz="2400">
                <a:latin typeface="VAGRounded Lt"/>
                <a:ea typeface="VAGRounded Lt"/>
                <a:cs typeface="VAGRounded Lt"/>
                <a:sym typeface="VAGRounded Lt"/>
              </a:rPr>
              <a:t>InMon sFlow</a:t>
            </a:r>
          </a:p>
        </p:txBody>
      </p:sp>
      <p:pic>
        <p:nvPicPr>
          <p:cNvPr id="52" name="image2.pdf"/>
          <p:cNvPicPr/>
          <p:nvPr/>
        </p:nvPicPr>
        <p:blipFill>
          <a:blip r:embed="rId4">
            <a:extLst/>
          </a:blip>
          <a:stretch>
            <a:fillRect/>
          </a:stretch>
        </p:blipFill>
        <p:spPr>
          <a:xfrm>
            <a:off x="3056682" y="6311900"/>
            <a:ext cx="6891436" cy="2197100"/>
          </a:xfrm>
          <a:prstGeom prst="rect">
            <a:avLst/>
          </a:prstGeom>
          <a:ln w="12700">
            <a:miter lim="400000"/>
          </a:ln>
        </p:spPr>
      </p:pic>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title"/>
          </p:nvPr>
        </p:nvSpPr>
        <p:spPr>
          <a:prstGeom prst="rect">
            <a:avLst/>
          </a:prstGeom>
        </p:spPr>
        <p:txBody>
          <a:bodyPr/>
          <a:lstStyle/>
          <a:p>
            <a:pPr lvl="0">
              <a:defRPr sz="1800">
                <a:uFillTx/>
              </a:defRPr>
            </a:pPr>
            <a:r>
              <a:rPr sz="5100">
                <a:uFill>
                  <a:solidFill/>
                </a:uFill>
              </a:rPr>
              <a:t>Analysing HTTP Traffic [4/4]</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81" name="pasted-image.png"/>
          <p:cNvPicPr/>
          <p:nvPr/>
        </p:nvPicPr>
        <p:blipFill>
          <a:blip r:embed="rId2">
            <a:extLst/>
          </a:blip>
          <a:stretch>
            <a:fillRect/>
          </a:stretch>
        </p:blipFill>
        <p:spPr>
          <a:xfrm>
            <a:off x="1010241" y="2202900"/>
            <a:ext cx="10928210" cy="6157520"/>
          </a:xfrm>
          <a:prstGeom prst="rect">
            <a:avLst/>
          </a:prstGeom>
          <a:ln w="12700">
            <a:miter lim="400000"/>
          </a:ln>
        </p:spPr>
      </p:pic>
      <p:pic>
        <p:nvPicPr>
          <p:cNvPr id="382" name=""/>
          <p:cNvPicPr/>
          <p:nvPr/>
        </p:nvPicPr>
        <p:blipFill>
          <a:blip r:embed="rId3">
            <a:extLst/>
          </a:blip>
          <a:stretch>
            <a:fillRect/>
          </a:stretch>
        </p:blipFill>
        <p:spPr>
          <a:xfrm>
            <a:off x="4206482" y="6821052"/>
            <a:ext cx="7788077" cy="1625601"/>
          </a:xfrm>
          <a:prstGeom prst="rect">
            <a:avLst/>
          </a:prstGeom>
        </p:spPr>
      </p:pic>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Shape 385"/>
          <p:cNvSpPr/>
          <p:nvPr>
            <p:ph type="title"/>
          </p:nvPr>
        </p:nvSpPr>
        <p:spPr>
          <a:prstGeom prst="rect">
            <a:avLst/>
          </a:prstGeom>
        </p:spPr>
        <p:txBody>
          <a:bodyPr/>
          <a:lstStyle/>
          <a:p>
            <a:pPr lvl="0">
              <a:defRPr sz="1800">
                <a:uFillTx/>
              </a:defRPr>
            </a:pPr>
            <a:r>
              <a:rPr sz="5100">
                <a:uFill>
                  <a:solidFill/>
                </a:uFill>
              </a:rPr>
              <a:t>Network Health Analysis [1/3]</a:t>
            </a:r>
          </a:p>
        </p:txBody>
      </p:sp>
      <p:sp>
        <p:nvSpPr>
          <p:cNvPr id="386" name="Shape 386"/>
          <p:cNvSpPr/>
          <p:nvPr>
            <p:ph type="body" idx="1"/>
          </p:nvPr>
        </p:nvSpPr>
        <p:spPr>
          <a:prstGeom prst="rect">
            <a:avLst/>
          </a:prstGeom>
        </p:spPr>
        <p:txBody>
          <a:bodyPr/>
          <a:lstStyle/>
          <a:p>
            <a:pPr lvl="0">
              <a:defRPr sz="1800">
                <a:uFillTx/>
              </a:defRPr>
            </a:pPr>
            <a:r>
              <a:rPr sz="4400">
                <a:uFill>
                  <a:solidFill/>
                </a:uFill>
              </a:rPr>
              <a:t>Wireshark allows you to analyse packet/connection issues,</a:t>
            </a:r>
            <a:br>
              <a:rPr sz="4400">
                <a:uFill>
                  <a:solidFill/>
                </a:uFill>
              </a:rPr>
            </a:br>
            <a:r>
              <a:rPr sz="4400">
                <a:uFill>
                  <a:solidFill/>
                </a:uFill>
              </a:rPr>
              <a:t>including:</a:t>
            </a:r>
            <a:endParaRPr sz="4400">
              <a:uFill>
                <a:solidFill/>
              </a:uFill>
            </a:endParaRPr>
          </a:p>
          <a:p>
            <a:pPr lvl="1">
              <a:defRPr sz="1800">
                <a:uFillTx/>
              </a:defRPr>
            </a:pPr>
            <a:r>
              <a:rPr sz="3800">
                <a:uFill>
                  <a:solidFill/>
                </a:uFill>
              </a:rPr>
              <a:t>Retransmissions</a:t>
            </a:r>
            <a:endParaRPr sz="3800">
              <a:uFill>
                <a:solidFill/>
              </a:uFill>
            </a:endParaRPr>
          </a:p>
          <a:p>
            <a:pPr lvl="1">
              <a:defRPr sz="1800">
                <a:uFillTx/>
              </a:defRPr>
            </a:pPr>
            <a:r>
              <a:rPr sz="3800">
                <a:uFill>
                  <a:solidFill/>
                </a:uFill>
              </a:rPr>
              <a:t>Packets Out-Of-Order </a:t>
            </a:r>
            <a:endParaRPr sz="3800">
              <a:uFill>
                <a:solidFill/>
              </a:uFill>
            </a:endParaRPr>
          </a:p>
          <a:p>
            <a:pPr lvl="1">
              <a:defRPr sz="1800">
                <a:uFillTx/>
              </a:defRPr>
            </a:pPr>
            <a:r>
              <a:rPr sz="3800">
                <a:uFill>
                  <a:solidFill/>
                </a:uFill>
              </a:rPr>
              <a:t>Packets Lost</a:t>
            </a:r>
          </a:p>
        </p:txBody>
      </p:sp>
      <p:sp>
        <p:nvSpPr>
          <p:cNvPr id="387" name="Shape 3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88" name="pasted-image.png"/>
          <p:cNvPicPr/>
          <p:nvPr/>
        </p:nvPicPr>
        <p:blipFill>
          <a:blip r:embed="rId2">
            <a:extLst/>
          </a:blip>
          <a:stretch>
            <a:fillRect/>
          </a:stretch>
        </p:blipFill>
        <p:spPr>
          <a:xfrm>
            <a:off x="6536922" y="3172920"/>
            <a:ext cx="5419156" cy="4303599"/>
          </a:xfrm>
          <a:prstGeom prst="rect">
            <a:avLst/>
          </a:prstGeom>
          <a:ln w="12700">
            <a:miter lim="400000"/>
          </a:ln>
        </p:spPr>
      </p:pic>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title"/>
          </p:nvPr>
        </p:nvSpPr>
        <p:spPr>
          <a:prstGeom prst="rect">
            <a:avLst/>
          </a:prstGeom>
        </p:spPr>
        <p:txBody>
          <a:bodyPr/>
          <a:lstStyle/>
          <a:p>
            <a:pPr lvl="0">
              <a:defRPr sz="1800">
                <a:uFillTx/>
              </a:defRPr>
            </a:pPr>
            <a:r>
              <a:rPr sz="5100">
                <a:uFill>
                  <a:solidFill/>
                </a:uFill>
              </a:rPr>
              <a:t>Network Health Analysis [2/3]</a:t>
            </a:r>
          </a:p>
        </p:txBody>
      </p:sp>
      <p:sp>
        <p:nvSpPr>
          <p:cNvPr id="391" name="Shape 3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392" name="Screen Shot 2015-03-15 at 19.12.59.png"/>
          <p:cNvPicPr/>
          <p:nvPr/>
        </p:nvPicPr>
        <p:blipFill>
          <a:blip r:embed="rId2">
            <a:extLst/>
          </a:blip>
          <a:stretch>
            <a:fillRect/>
          </a:stretch>
        </p:blipFill>
        <p:spPr>
          <a:xfrm>
            <a:off x="699527" y="2797038"/>
            <a:ext cx="11605746" cy="5345846"/>
          </a:xfrm>
          <a:prstGeom prst="rect">
            <a:avLst/>
          </a:prstGeom>
          <a:ln w="12700">
            <a:miter lim="400000"/>
          </a:ln>
        </p:spPr>
      </p:pic>
      <p:pic>
        <p:nvPicPr>
          <p:cNvPr id="393" name=""/>
          <p:cNvPicPr/>
          <p:nvPr/>
        </p:nvPicPr>
        <p:blipFill>
          <a:blip r:embed="rId3">
            <a:extLst/>
          </a:blip>
          <a:stretch>
            <a:fillRect/>
          </a:stretch>
        </p:blipFill>
        <p:spPr>
          <a:xfrm>
            <a:off x="2354936" y="4910368"/>
            <a:ext cx="715169" cy="465138"/>
          </a:xfrm>
          <a:prstGeom prst="rect">
            <a:avLst/>
          </a:prstGeom>
        </p:spPr>
      </p:pic>
      <p:pic>
        <p:nvPicPr>
          <p:cNvPr id="395" name=""/>
          <p:cNvPicPr/>
          <p:nvPr/>
        </p:nvPicPr>
        <p:blipFill>
          <a:blip r:embed="rId4">
            <a:extLst/>
          </a:blip>
          <a:stretch>
            <a:fillRect/>
          </a:stretch>
        </p:blipFill>
        <p:spPr>
          <a:xfrm>
            <a:off x="2342236" y="5627606"/>
            <a:ext cx="715169" cy="425109"/>
          </a:xfrm>
          <a:prstGeom prst="rect">
            <a:avLst/>
          </a:prstGeom>
        </p:spPr>
      </p:pic>
      <p:pic>
        <p:nvPicPr>
          <p:cNvPr id="397" name=""/>
          <p:cNvPicPr/>
          <p:nvPr/>
        </p:nvPicPr>
        <p:blipFill>
          <a:blip r:embed="rId5">
            <a:extLst/>
          </a:blip>
          <a:stretch>
            <a:fillRect/>
          </a:stretch>
        </p:blipFill>
        <p:spPr>
          <a:xfrm>
            <a:off x="2354936" y="6288006"/>
            <a:ext cx="715169" cy="1140372"/>
          </a:xfrm>
          <a:prstGeom prst="rect">
            <a:avLst/>
          </a:prstGeom>
        </p:spPr>
      </p:pic>
      <p:pic>
        <p:nvPicPr>
          <p:cNvPr id="399" name=""/>
          <p:cNvPicPr/>
          <p:nvPr/>
        </p:nvPicPr>
        <p:blipFill>
          <a:blip r:embed="rId6">
            <a:extLst/>
          </a:blip>
          <a:stretch>
            <a:fillRect/>
          </a:stretch>
        </p:blipFill>
        <p:spPr>
          <a:xfrm rot="8358268">
            <a:off x="2837964" y="3799027"/>
            <a:ext cx="2575790" cy="457904"/>
          </a:xfrm>
          <a:prstGeom prst="rect">
            <a:avLst/>
          </a:prstGeom>
        </p:spPr>
      </p:pic>
      <p:sp>
        <p:nvSpPr>
          <p:cNvPr id="401" name="Shape 401"/>
          <p:cNvSpPr/>
          <p:nvPr/>
        </p:nvSpPr>
        <p:spPr>
          <a:xfrm>
            <a:off x="5033202" y="2506670"/>
            <a:ext cx="420509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Flows to Pay Attention</a:t>
            </a:r>
          </a:p>
        </p:txBody>
      </p:sp>
      <p:pic>
        <p:nvPicPr>
          <p:cNvPr id="402" name=""/>
          <p:cNvPicPr/>
          <p:nvPr/>
        </p:nvPicPr>
        <p:blipFill>
          <a:blip r:embed="rId7">
            <a:extLst/>
          </a:blip>
          <a:stretch>
            <a:fillRect/>
          </a:stretch>
        </p:blipFill>
        <p:spPr>
          <a:xfrm rot="8100000">
            <a:off x="2621523" y="4237160"/>
            <a:ext cx="3622383" cy="457904"/>
          </a:xfrm>
          <a:prstGeom prst="rect">
            <a:avLst/>
          </a:prstGeom>
        </p:spPr>
      </p:pic>
      <p:pic>
        <p:nvPicPr>
          <p:cNvPr id="404" name=""/>
          <p:cNvPicPr/>
          <p:nvPr/>
        </p:nvPicPr>
        <p:blipFill>
          <a:blip r:embed="rId8">
            <a:extLst/>
          </a:blip>
          <a:stretch>
            <a:fillRect/>
          </a:stretch>
        </p:blipFill>
        <p:spPr>
          <a:xfrm rot="7838156">
            <a:off x="2350771" y="4787781"/>
            <a:ext cx="4833479" cy="457905"/>
          </a:xfrm>
          <a:prstGeom prst="rect">
            <a:avLst/>
          </a:prstGeom>
        </p:spPr>
      </p:pic>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p:nvPr>
        </p:nvSpPr>
        <p:spPr>
          <a:prstGeom prst="rect">
            <a:avLst/>
          </a:prstGeom>
        </p:spPr>
        <p:txBody>
          <a:bodyPr/>
          <a:lstStyle/>
          <a:p>
            <a:pPr lvl="0">
              <a:defRPr sz="1800">
                <a:uFillTx/>
              </a:defRPr>
            </a:pPr>
            <a:r>
              <a:rPr sz="5100">
                <a:uFill>
                  <a:solidFill/>
                </a:uFill>
              </a:rPr>
              <a:t>Network Health Analysis [3/3]</a:t>
            </a:r>
          </a:p>
        </p:txBody>
      </p:sp>
      <p:sp>
        <p:nvSpPr>
          <p:cNvPr id="408" name="Shape 4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09" name="Screen Shot 2015-03-15 at 19.11.32.png"/>
          <p:cNvPicPr/>
          <p:nvPr/>
        </p:nvPicPr>
        <p:blipFill>
          <a:blip r:embed="rId2">
            <a:extLst/>
          </a:blip>
          <a:stretch>
            <a:fillRect/>
          </a:stretch>
        </p:blipFill>
        <p:spPr>
          <a:xfrm>
            <a:off x="860871" y="2012701"/>
            <a:ext cx="10769601" cy="5994401"/>
          </a:xfrm>
          <a:prstGeom prst="rect">
            <a:avLst/>
          </a:prstGeom>
          <a:ln w="12700">
            <a:miter lim="400000"/>
          </a:ln>
        </p:spPr>
      </p:pic>
      <p:pic>
        <p:nvPicPr>
          <p:cNvPr id="410" name=""/>
          <p:cNvPicPr/>
          <p:nvPr/>
        </p:nvPicPr>
        <p:blipFill>
          <a:blip r:embed="rId3">
            <a:extLst/>
          </a:blip>
          <a:stretch>
            <a:fillRect/>
          </a:stretch>
        </p:blipFill>
        <p:spPr>
          <a:xfrm>
            <a:off x="4310736" y="6493222"/>
            <a:ext cx="7353896" cy="1625601"/>
          </a:xfrm>
          <a:prstGeom prst="rect">
            <a:avLst/>
          </a:prstGeom>
        </p:spPr>
      </p:pic>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title"/>
          </p:nvPr>
        </p:nvSpPr>
        <p:spPr>
          <a:prstGeom prst="rect">
            <a:avLst/>
          </a:prstGeom>
        </p:spPr>
        <p:txBody>
          <a:bodyPr/>
          <a:lstStyle/>
          <a:p>
            <a:pPr lvl="0">
              <a:defRPr sz="1800">
                <a:uFillTx/>
              </a:defRPr>
            </a:pPr>
            <a:r>
              <a:rPr sz="5100">
                <a:uFill>
                  <a:solidFill/>
                </a:uFill>
              </a:rPr>
              <a:t>Network Performance Analysis [1/4]</a:t>
            </a:r>
          </a:p>
        </p:txBody>
      </p:sp>
      <p:sp>
        <p:nvSpPr>
          <p:cNvPr id="414" name="Shape 414"/>
          <p:cNvSpPr/>
          <p:nvPr>
            <p:ph type="body" idx="1"/>
          </p:nvPr>
        </p:nvSpPr>
        <p:spPr>
          <a:xfrm>
            <a:off x="647700" y="2106777"/>
            <a:ext cx="11709400" cy="2755663"/>
          </a:xfrm>
          <a:prstGeom prst="rect">
            <a:avLst/>
          </a:prstGeom>
        </p:spPr>
        <p:txBody>
          <a:bodyPr/>
          <a:lstStyle/>
          <a:p>
            <a:pPr lvl="0">
              <a:defRPr sz="1800">
                <a:uFillTx/>
              </a:defRPr>
            </a:pPr>
            <a:r>
              <a:rPr sz="4400">
                <a:uFill>
                  <a:solidFill/>
                </a:uFill>
              </a:rPr>
              <a:t>With TCP, it is possible to measure the network latency by</a:t>
            </a:r>
            <a:br>
              <a:rPr sz="4400">
                <a:uFill>
                  <a:solidFill/>
                </a:uFill>
              </a:rPr>
            </a:br>
            <a:r>
              <a:rPr sz="4400">
                <a:uFill>
                  <a:solidFill/>
                </a:uFill>
              </a:rPr>
              <a:t>analysing the 3-way </a:t>
            </a:r>
            <a:br>
              <a:rPr sz="4400">
                <a:uFill>
                  <a:solidFill/>
                </a:uFill>
              </a:rPr>
            </a:br>
            <a:r>
              <a:rPr sz="4400">
                <a:uFill>
                  <a:solidFill/>
                </a:uFill>
              </a:rPr>
              <a:t>handshake </a:t>
            </a:r>
          </a:p>
        </p:txBody>
      </p:sp>
      <p:sp>
        <p:nvSpPr>
          <p:cNvPr id="415" name="Shape 4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16" name="pasted-image.png"/>
          <p:cNvPicPr/>
          <p:nvPr/>
        </p:nvPicPr>
        <p:blipFill>
          <a:blip r:embed="rId2">
            <a:extLst/>
          </a:blip>
          <a:stretch>
            <a:fillRect/>
          </a:stretch>
        </p:blipFill>
        <p:spPr>
          <a:xfrm>
            <a:off x="7143750" y="3915076"/>
            <a:ext cx="4508500" cy="4267201"/>
          </a:xfrm>
          <a:prstGeom prst="rect">
            <a:avLst/>
          </a:prstGeom>
          <a:ln w="12700">
            <a:miter lim="400000"/>
          </a:ln>
        </p:spPr>
      </p:pic>
      <p:sp>
        <p:nvSpPr>
          <p:cNvPr id="417" name="Shape 417"/>
          <p:cNvSpPr/>
          <p:nvPr/>
        </p:nvSpPr>
        <p:spPr>
          <a:xfrm>
            <a:off x="1129935" y="6580151"/>
            <a:ext cx="342504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Observation Point</a:t>
            </a:r>
          </a:p>
        </p:txBody>
      </p:sp>
      <p:pic>
        <p:nvPicPr>
          <p:cNvPr id="418" name=""/>
          <p:cNvPicPr/>
          <p:nvPr/>
        </p:nvPicPr>
        <p:blipFill>
          <a:blip r:embed="rId3">
            <a:extLst/>
          </a:blip>
          <a:stretch>
            <a:fillRect/>
          </a:stretch>
        </p:blipFill>
        <p:spPr>
          <a:xfrm rot="20126755">
            <a:off x="4657397" y="5838718"/>
            <a:ext cx="3742808" cy="457904"/>
          </a:xfrm>
          <a:prstGeom prst="rect">
            <a:avLst/>
          </a:prstGeom>
        </p:spPr>
      </p:pic>
      <p:sp>
        <p:nvSpPr>
          <p:cNvPr id="420" name="Shape 420"/>
          <p:cNvSpPr/>
          <p:nvPr/>
        </p:nvSpPr>
        <p:spPr>
          <a:xfrm>
            <a:off x="8369300" y="3454400"/>
            <a:ext cx="1270000" cy="609600"/>
          </a:xfrm>
          <a:prstGeom prst="rect">
            <a:avLst/>
          </a:prstGeom>
          <a:solidFill>
            <a:srgbClr val="FFFFFF"/>
          </a:solidFill>
          <a:ln w="12700">
            <a:miter lim="400000"/>
          </a:ln>
        </p:spPr>
        <p:txBody>
          <a:bodyPr lIns="0" tIns="0" rIns="0" bIns="0" anchor="ctr"/>
          <a:lstStyle/>
          <a:p>
            <a:pPr lvl="0"/>
          </a:p>
        </p:txBody>
      </p:sp>
      <p:pic>
        <p:nvPicPr>
          <p:cNvPr id="421" name=""/>
          <p:cNvPicPr/>
          <p:nvPr/>
        </p:nvPicPr>
        <p:blipFill>
          <a:blip r:embed="rId4">
            <a:extLst/>
          </a:blip>
          <a:stretch>
            <a:fillRect/>
          </a:stretch>
        </p:blipFill>
        <p:spPr>
          <a:xfrm>
            <a:off x="8450936" y="3961905"/>
            <a:ext cx="715169" cy="4267201"/>
          </a:xfrm>
          <a:prstGeom prst="rect">
            <a:avLst/>
          </a:prstGeom>
        </p:spPr>
      </p:pic>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ph type="title"/>
          </p:nvPr>
        </p:nvSpPr>
        <p:spPr>
          <a:prstGeom prst="rect">
            <a:avLst/>
          </a:prstGeom>
        </p:spPr>
        <p:txBody>
          <a:bodyPr/>
          <a:lstStyle/>
          <a:p>
            <a:pPr lvl="0">
              <a:defRPr sz="1800">
                <a:uFillTx/>
              </a:defRPr>
            </a:pPr>
            <a:r>
              <a:rPr sz="5100">
                <a:uFill>
                  <a:solidFill/>
                </a:uFill>
              </a:rPr>
              <a:t>Network Performance Analysis [2/4]</a:t>
            </a:r>
          </a:p>
        </p:txBody>
      </p:sp>
      <p:sp>
        <p:nvSpPr>
          <p:cNvPr id="425" name="Shape 425"/>
          <p:cNvSpPr/>
          <p:nvPr>
            <p:ph type="body" idx="1"/>
          </p:nvPr>
        </p:nvSpPr>
        <p:spPr>
          <a:prstGeom prst="rect">
            <a:avLst/>
          </a:prstGeom>
        </p:spPr>
        <p:txBody>
          <a:bodyPr/>
          <a:lstStyle/>
          <a:p>
            <a:pPr lvl="0">
              <a:defRPr sz="1800">
                <a:uFillTx/>
              </a:defRPr>
            </a:pPr>
            <a:r>
              <a:rPr sz="4400">
                <a:uFill>
                  <a:solidFill/>
                </a:uFill>
              </a:rPr>
              <a:t>Wireshark allows you to analyse packets delays. The idea is to make this simpler to read to everyone.</a:t>
            </a:r>
          </a:p>
        </p:txBody>
      </p:sp>
      <p:sp>
        <p:nvSpPr>
          <p:cNvPr id="426" name="Shape 4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27" name="pasted-image.png"/>
          <p:cNvPicPr/>
          <p:nvPr/>
        </p:nvPicPr>
        <p:blipFill>
          <a:blip r:embed="rId2">
            <a:extLst/>
          </a:blip>
          <a:stretch>
            <a:fillRect/>
          </a:stretch>
        </p:blipFill>
        <p:spPr>
          <a:xfrm>
            <a:off x="2280494" y="4154466"/>
            <a:ext cx="8443812" cy="4386284"/>
          </a:xfrm>
          <a:prstGeom prst="rect">
            <a:avLst/>
          </a:prstGeom>
          <a:ln w="12700">
            <a:miter lim="400000"/>
          </a:ln>
        </p:spPr>
      </p:pic>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title"/>
          </p:nvPr>
        </p:nvSpPr>
        <p:spPr>
          <a:prstGeom prst="rect">
            <a:avLst/>
          </a:prstGeom>
        </p:spPr>
        <p:txBody>
          <a:bodyPr/>
          <a:lstStyle/>
          <a:p>
            <a:pPr lvl="0">
              <a:defRPr sz="1800">
                <a:uFillTx/>
              </a:defRPr>
            </a:pPr>
            <a:r>
              <a:rPr sz="5100">
                <a:uFill>
                  <a:solidFill/>
                </a:uFill>
              </a:rPr>
              <a:t>Network Performance Analysis [3/4]</a:t>
            </a:r>
          </a:p>
        </p:txBody>
      </p:sp>
      <p:sp>
        <p:nvSpPr>
          <p:cNvPr id="430" name="Shape 4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31" name="pasted-image.png"/>
          <p:cNvPicPr/>
          <p:nvPr/>
        </p:nvPicPr>
        <p:blipFill>
          <a:blip r:embed="rId2">
            <a:extLst/>
          </a:blip>
          <a:stretch>
            <a:fillRect/>
          </a:stretch>
        </p:blipFill>
        <p:spPr>
          <a:xfrm>
            <a:off x="749300" y="2510833"/>
            <a:ext cx="11709400" cy="4657149"/>
          </a:xfrm>
          <a:prstGeom prst="rect">
            <a:avLst/>
          </a:prstGeom>
          <a:ln w="12700">
            <a:miter lim="400000"/>
          </a:ln>
        </p:spPr>
      </p:pic>
      <p:pic>
        <p:nvPicPr>
          <p:cNvPr id="432" name=""/>
          <p:cNvPicPr/>
          <p:nvPr/>
        </p:nvPicPr>
        <p:blipFill>
          <a:blip r:embed="rId3">
            <a:extLst/>
          </a:blip>
          <a:stretch>
            <a:fillRect/>
          </a:stretch>
        </p:blipFill>
        <p:spPr>
          <a:xfrm>
            <a:off x="716636" y="4542792"/>
            <a:ext cx="11980814" cy="593230"/>
          </a:xfrm>
          <a:prstGeom prst="rect">
            <a:avLst/>
          </a:prstGeom>
        </p:spPr>
      </p:pic>
      <p:pic>
        <p:nvPicPr>
          <p:cNvPr id="434" name=""/>
          <p:cNvPicPr/>
          <p:nvPr/>
        </p:nvPicPr>
        <p:blipFill>
          <a:blip r:embed="rId4">
            <a:extLst/>
          </a:blip>
          <a:stretch>
            <a:fillRect/>
          </a:stretch>
        </p:blipFill>
        <p:spPr>
          <a:xfrm rot="14413896">
            <a:off x="3197492" y="5798638"/>
            <a:ext cx="3290149" cy="457904"/>
          </a:xfrm>
          <a:prstGeom prst="rect">
            <a:avLst/>
          </a:prstGeom>
        </p:spPr>
      </p:pic>
      <p:sp>
        <p:nvSpPr>
          <p:cNvPr id="436" name="Shape 436"/>
          <p:cNvSpPr/>
          <p:nvPr/>
        </p:nvSpPr>
        <p:spPr>
          <a:xfrm>
            <a:off x="627382" y="7529120"/>
            <a:ext cx="11953237"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Do you finally know where is the higher latency: client or server ?</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8" name="pasted-image.png"/>
          <p:cNvPicPr/>
          <p:nvPr/>
        </p:nvPicPr>
        <p:blipFill>
          <a:blip r:embed="rId2">
            <a:extLst/>
          </a:blip>
          <a:stretch>
            <a:fillRect/>
          </a:stretch>
        </p:blipFill>
        <p:spPr>
          <a:xfrm>
            <a:off x="6781069" y="3380295"/>
            <a:ext cx="5620481" cy="4551098"/>
          </a:xfrm>
          <a:prstGeom prst="rect">
            <a:avLst/>
          </a:prstGeom>
          <a:ln w="12700">
            <a:miter lim="400000"/>
          </a:ln>
        </p:spPr>
      </p:pic>
      <p:sp>
        <p:nvSpPr>
          <p:cNvPr id="439" name="Shape 439"/>
          <p:cNvSpPr/>
          <p:nvPr>
            <p:ph type="title"/>
          </p:nvPr>
        </p:nvSpPr>
        <p:spPr>
          <a:prstGeom prst="rect">
            <a:avLst/>
          </a:prstGeom>
        </p:spPr>
        <p:txBody>
          <a:bodyPr/>
          <a:lstStyle/>
          <a:p>
            <a:pPr lvl="0">
              <a:defRPr sz="1800">
                <a:uFillTx/>
              </a:defRPr>
            </a:pPr>
            <a:r>
              <a:rPr sz="5100">
                <a:uFill>
                  <a:solidFill/>
                </a:uFill>
              </a:rPr>
              <a:t>Network Performance Analysis [4/4]</a:t>
            </a:r>
          </a:p>
        </p:txBody>
      </p:sp>
      <p:sp>
        <p:nvSpPr>
          <p:cNvPr id="440" name="Shape 440"/>
          <p:cNvSpPr/>
          <p:nvPr>
            <p:ph type="body" idx="1"/>
          </p:nvPr>
        </p:nvSpPr>
        <p:spPr>
          <a:xfrm>
            <a:off x="1212850" y="2671927"/>
            <a:ext cx="11709400" cy="6436926"/>
          </a:xfrm>
          <a:prstGeom prst="rect">
            <a:avLst/>
          </a:prstGeom>
        </p:spPr>
        <p:txBody>
          <a:bodyPr/>
          <a:lstStyle/>
          <a:p>
            <a:pPr lvl="0" marL="362102" indent="-253471" defTabSz="1282446">
              <a:spcBef>
                <a:spcPts val="500"/>
              </a:spcBef>
              <a:defRPr sz="1800">
                <a:uFillTx/>
              </a:defRPr>
            </a:pPr>
            <a:r>
              <a:rPr sz="4356">
                <a:uFill>
                  <a:solidFill/>
                </a:uFill>
              </a:rPr>
              <a:t>Similar to network</a:t>
            </a:r>
            <a:br>
              <a:rPr sz="4356">
                <a:uFill>
                  <a:solidFill/>
                </a:uFill>
              </a:rPr>
            </a:br>
            <a:r>
              <a:rPr sz="4356">
                <a:uFill>
                  <a:solidFill/>
                </a:uFill>
              </a:rPr>
              <a:t>latency, it is possible</a:t>
            </a:r>
            <a:br>
              <a:rPr sz="4356">
                <a:uFill>
                  <a:solidFill/>
                </a:uFill>
              </a:rPr>
            </a:br>
            <a:r>
              <a:rPr sz="4356">
                <a:uFill>
                  <a:solidFill/>
                </a:uFill>
              </a:rPr>
              <a:t>to compute the</a:t>
            </a:r>
            <a:br>
              <a:rPr sz="4356">
                <a:uFill>
                  <a:solidFill/>
                </a:uFill>
              </a:rPr>
            </a:br>
            <a:r>
              <a:rPr sz="4356">
                <a:uFill>
                  <a:solidFill/>
                </a:uFill>
              </a:rPr>
              <a:t>service response time.</a:t>
            </a:r>
            <a:endParaRPr sz="4356">
              <a:uFill>
                <a:solidFill/>
              </a:uFill>
            </a:endParaRPr>
          </a:p>
          <a:p>
            <a:pPr lvl="0" marL="362102" indent="-253471" defTabSz="1282446">
              <a:spcBef>
                <a:spcPts val="500"/>
              </a:spcBef>
              <a:defRPr sz="1800">
                <a:uFillTx/>
              </a:defRPr>
            </a:pPr>
            <a:r>
              <a:rPr sz="4356">
                <a:uFill>
                  <a:solidFill/>
                </a:uFill>
              </a:rPr>
              <a:t>It can be computed</a:t>
            </a:r>
            <a:br>
              <a:rPr sz="4356">
                <a:uFill>
                  <a:solidFill/>
                </a:uFill>
              </a:rPr>
            </a:br>
            <a:r>
              <a:rPr sz="4356">
                <a:uFill>
                  <a:solidFill/>
                </a:uFill>
              </a:rPr>
              <a:t>for selected protocols</a:t>
            </a:r>
            <a:br>
              <a:rPr sz="4356">
                <a:uFill>
                  <a:solidFill/>
                </a:uFill>
              </a:rPr>
            </a:br>
            <a:r>
              <a:rPr sz="4356">
                <a:uFill>
                  <a:solidFill/>
                </a:uFill>
              </a:rPr>
              <a:t>(e.g. HTTP) with</a:t>
            </a:r>
            <a:br>
              <a:rPr sz="4356">
                <a:uFill>
                  <a:solidFill/>
                </a:uFill>
              </a:rPr>
            </a:br>
            <a:r>
              <a:rPr sz="4356">
                <a:uFill>
                  <a:solidFill/>
                </a:uFill>
              </a:rPr>
              <a:t>request/reply</a:t>
            </a:r>
            <a:br>
              <a:rPr sz="4356">
                <a:uFill>
                  <a:solidFill/>
                </a:uFill>
              </a:rPr>
            </a:br>
            <a:r>
              <a:rPr sz="4356">
                <a:uFill>
                  <a:solidFill/>
                </a:uFill>
              </a:rPr>
              <a:t>behaviour.</a:t>
            </a:r>
            <a:br>
              <a:rPr sz="4356">
                <a:uFill>
                  <a:solidFill/>
                </a:uFill>
              </a:rPr>
            </a:br>
          </a:p>
        </p:txBody>
      </p:sp>
      <p:sp>
        <p:nvSpPr>
          <p:cNvPr id="441" name="Shape 4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442" name="Shape 442"/>
          <p:cNvSpPr/>
          <p:nvPr/>
        </p:nvSpPr>
        <p:spPr>
          <a:xfrm>
            <a:off x="8039100" y="2997200"/>
            <a:ext cx="1270000" cy="60960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ph type="title"/>
          </p:nvPr>
        </p:nvSpPr>
        <p:spPr>
          <a:prstGeom prst="rect">
            <a:avLst/>
          </a:prstGeom>
        </p:spPr>
        <p:txBody>
          <a:bodyPr/>
          <a:lstStyle/>
          <a:p>
            <a:pPr lvl="0">
              <a:defRPr sz="1800">
                <a:uFillTx/>
              </a:defRPr>
            </a:pPr>
            <a:r>
              <a:rPr sz="5100">
                <a:uFill>
                  <a:solidFill/>
                </a:uFill>
              </a:rPr>
              <a:t>Download or Upload?</a:t>
            </a:r>
          </a:p>
        </p:txBody>
      </p:sp>
      <p:sp>
        <p:nvSpPr>
          <p:cNvPr id="445" name="Shape 445"/>
          <p:cNvSpPr/>
          <p:nvPr>
            <p:ph type="body" idx="1"/>
          </p:nvPr>
        </p:nvSpPr>
        <p:spPr>
          <a:xfrm>
            <a:off x="647700" y="2106777"/>
            <a:ext cx="11709400" cy="2155869"/>
          </a:xfrm>
          <a:prstGeom prst="rect">
            <a:avLst/>
          </a:prstGeom>
        </p:spPr>
        <p:txBody>
          <a:bodyPr/>
          <a:lstStyle/>
          <a:p>
            <a:pPr lvl="0">
              <a:defRPr sz="1800">
                <a:uFillTx/>
              </a:defRPr>
            </a:pPr>
            <a:r>
              <a:rPr sz="4400">
                <a:uFill>
                  <a:solidFill/>
                </a:uFill>
              </a:rPr>
              <a:t>In Wireshark it is not possible to mark packet directions and thus to easily understand the relevant packet direction.</a:t>
            </a:r>
          </a:p>
        </p:txBody>
      </p:sp>
      <p:sp>
        <p:nvSpPr>
          <p:cNvPr id="446" name="Shape 44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47" name="Screen Shot 2015-03-15 at 19.30.20.png"/>
          <p:cNvPicPr/>
          <p:nvPr/>
        </p:nvPicPr>
        <p:blipFill>
          <a:blip r:embed="rId2">
            <a:extLst/>
          </a:blip>
          <a:stretch>
            <a:fillRect/>
          </a:stretch>
        </p:blipFill>
        <p:spPr>
          <a:xfrm>
            <a:off x="8428908" y="4683006"/>
            <a:ext cx="3708401" cy="3771901"/>
          </a:xfrm>
          <a:prstGeom prst="rect">
            <a:avLst/>
          </a:prstGeom>
          <a:ln w="12700">
            <a:miter lim="400000"/>
          </a:ln>
        </p:spPr>
      </p:pic>
      <p:pic>
        <p:nvPicPr>
          <p:cNvPr id="448" name="pasted-image.png"/>
          <p:cNvPicPr/>
          <p:nvPr/>
        </p:nvPicPr>
        <p:blipFill>
          <a:blip r:embed="rId3">
            <a:extLst/>
          </a:blip>
          <a:stretch>
            <a:fillRect/>
          </a:stretch>
        </p:blipFill>
        <p:spPr>
          <a:xfrm>
            <a:off x="1502469" y="6232406"/>
            <a:ext cx="6578601" cy="673101"/>
          </a:xfrm>
          <a:prstGeom prst="rect">
            <a:avLst/>
          </a:prstGeom>
          <a:ln w="12700">
            <a:miter lim="400000"/>
          </a:ln>
        </p:spPr>
      </p:pic>
      <p:pic>
        <p:nvPicPr>
          <p:cNvPr id="449" name=""/>
          <p:cNvPicPr/>
          <p:nvPr/>
        </p:nvPicPr>
        <p:blipFill>
          <a:blip r:embed="rId4">
            <a:extLst/>
          </a:blip>
          <a:stretch>
            <a:fillRect/>
          </a:stretch>
        </p:blipFill>
        <p:spPr>
          <a:xfrm>
            <a:off x="1350091" y="6218742"/>
            <a:ext cx="1508473" cy="609601"/>
          </a:xfrm>
          <a:prstGeom prst="rect">
            <a:avLst/>
          </a:prstGeom>
        </p:spPr>
      </p:pic>
      <p:pic>
        <p:nvPicPr>
          <p:cNvPr id="451" name=""/>
          <p:cNvPicPr/>
          <p:nvPr/>
        </p:nvPicPr>
        <p:blipFill>
          <a:blip r:embed="rId5">
            <a:extLst/>
          </a:blip>
          <a:stretch>
            <a:fillRect/>
          </a:stretch>
        </p:blipFill>
        <p:spPr>
          <a:xfrm rot="7449337">
            <a:off x="1874991" y="5428409"/>
            <a:ext cx="1275143" cy="457904"/>
          </a:xfrm>
          <a:prstGeom prst="rect">
            <a:avLst/>
          </a:prstGeom>
        </p:spPr>
      </p:pic>
      <p:sp>
        <p:nvSpPr>
          <p:cNvPr id="453" name="Shape 453"/>
          <p:cNvSpPr/>
          <p:nvPr/>
        </p:nvSpPr>
        <p:spPr>
          <a:xfrm>
            <a:off x="2193924" y="4441096"/>
            <a:ext cx="435267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Current Network Load</a:t>
            </a:r>
          </a:p>
        </p:txBody>
      </p:sp>
      <p:pic>
        <p:nvPicPr>
          <p:cNvPr id="454" name=""/>
          <p:cNvPicPr/>
          <p:nvPr/>
        </p:nvPicPr>
        <p:blipFill>
          <a:blip r:embed="rId6">
            <a:extLst/>
          </a:blip>
          <a:stretch>
            <a:fillRect/>
          </a:stretch>
        </p:blipFill>
        <p:spPr>
          <a:xfrm rot="3350662">
            <a:off x="5176991" y="5413959"/>
            <a:ext cx="1275143" cy="457905"/>
          </a:xfrm>
          <a:prstGeom prst="rect">
            <a:avLst/>
          </a:prstGeom>
        </p:spPr>
      </p:pic>
      <p:sp>
        <p:nvSpPr>
          <p:cNvPr id="456" name="Shape 456"/>
          <p:cNvSpPr/>
          <p:nvPr/>
        </p:nvSpPr>
        <p:spPr>
          <a:xfrm>
            <a:off x="3683060" y="7769717"/>
            <a:ext cx="42252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Download or Upload ?</a:t>
            </a:r>
          </a:p>
        </p:txBody>
      </p:sp>
      <p:pic>
        <p:nvPicPr>
          <p:cNvPr id="457" name=""/>
          <p:cNvPicPr/>
          <p:nvPr/>
        </p:nvPicPr>
        <p:blipFill>
          <a:blip r:embed="rId7">
            <a:extLst/>
          </a:blip>
          <a:stretch>
            <a:fillRect/>
          </a:stretch>
        </p:blipFill>
        <p:spPr>
          <a:xfrm rot="13500000">
            <a:off x="3794713" y="6993035"/>
            <a:ext cx="1384580" cy="457904"/>
          </a:xfrm>
          <a:prstGeom prst="rect">
            <a:avLst/>
          </a:prstGeom>
        </p:spPr>
      </p:pic>
      <p:pic>
        <p:nvPicPr>
          <p:cNvPr id="459" name=""/>
          <p:cNvPicPr/>
          <p:nvPr/>
        </p:nvPicPr>
        <p:blipFill>
          <a:blip r:embed="rId8">
            <a:extLst/>
          </a:blip>
          <a:stretch>
            <a:fillRect/>
          </a:stretch>
        </p:blipFill>
        <p:spPr>
          <a:xfrm rot="20439987">
            <a:off x="6087330" y="6978739"/>
            <a:ext cx="2591463" cy="457904"/>
          </a:xfrm>
          <a:prstGeom prst="rect">
            <a:avLst/>
          </a:prstGeom>
        </p:spPr>
      </p:pic>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title"/>
          </p:nvPr>
        </p:nvSpPr>
        <p:spPr>
          <a:prstGeom prst="rect">
            <a:avLst/>
          </a:prstGeom>
        </p:spPr>
        <p:txBody>
          <a:bodyPr/>
          <a:lstStyle/>
          <a:p>
            <a:pPr lvl="0">
              <a:defRPr sz="1800">
                <a:uFillTx/>
              </a:defRPr>
            </a:pPr>
            <a:r>
              <a:rPr sz="5100">
                <a:uFill>
                  <a:solidFill/>
                </a:uFill>
              </a:rPr>
              <a:t>Packets Never Lie [1/3]</a:t>
            </a:r>
          </a:p>
        </p:txBody>
      </p:sp>
      <p:sp>
        <p:nvSpPr>
          <p:cNvPr id="463" name="Shape 463"/>
          <p:cNvSpPr/>
          <p:nvPr>
            <p:ph type="body" idx="1"/>
          </p:nvPr>
        </p:nvSpPr>
        <p:spPr>
          <a:prstGeom prst="rect">
            <a:avLst/>
          </a:prstGeom>
        </p:spPr>
        <p:txBody>
          <a:bodyPr/>
          <a:lstStyle/>
          <a:p>
            <a:pPr lvl="0" marL="351129" indent="-245790" defTabSz="1243583">
              <a:spcBef>
                <a:spcPts val="500"/>
              </a:spcBef>
              <a:defRPr sz="1800">
                <a:uFillTx/>
              </a:defRPr>
            </a:pPr>
            <a:r>
              <a:rPr sz="4224">
                <a:uFill>
                  <a:solidFill/>
                </a:uFill>
              </a:rPr>
              <a:t>Suppose that for specific hosts (e.g. for which an IDS has reported security issues) you want to save raw packets.</a:t>
            </a:r>
            <a:endParaRPr sz="4224">
              <a:uFill>
                <a:solidFill/>
              </a:uFill>
            </a:endParaRPr>
          </a:p>
          <a:p>
            <a:pPr lvl="0" marL="351129" indent="-245790" defTabSz="1243583">
              <a:spcBef>
                <a:spcPts val="500"/>
              </a:spcBef>
              <a:defRPr sz="1800">
                <a:uFillTx/>
              </a:defRPr>
            </a:pPr>
            <a:r>
              <a:rPr sz="4224">
                <a:uFill>
                  <a:solidFill/>
                </a:uFill>
              </a:rPr>
              <a:t>Suppose that your host is under attack or is attacking somebody (e.g. portscan).</a:t>
            </a:r>
            <a:endParaRPr sz="4224">
              <a:uFill>
                <a:solidFill/>
              </a:uFill>
            </a:endParaRPr>
          </a:p>
          <a:p>
            <a:pPr lvl="0" marL="351129" indent="-245790" defTabSz="1243583">
              <a:spcBef>
                <a:spcPts val="500"/>
              </a:spcBef>
              <a:defRPr sz="1800">
                <a:uFillTx/>
              </a:defRPr>
            </a:pPr>
            <a:r>
              <a:rPr sz="4224">
                <a:uFill>
                  <a:solidFill/>
                </a:uFill>
              </a:rPr>
              <a:t>Suppose that you want to save packets of unknown (i.e. not detected by nDPI) communications for inspection (or for improving nDPI).</a:t>
            </a:r>
            <a:endParaRPr sz="4224">
              <a:uFill>
                <a:solidFill/>
              </a:uFill>
            </a:endParaRPr>
          </a:p>
          <a:p>
            <a:pPr lvl="0" marL="351129" indent="-245790" defTabSz="1243583">
              <a:spcBef>
                <a:spcPts val="500"/>
              </a:spcBef>
              <a:defRPr sz="1800">
                <a:uFillTx/>
              </a:defRPr>
            </a:pPr>
            <a:r>
              <a:rPr sz="4224">
                <a:uFill>
                  <a:solidFill/>
                </a:uFill>
              </a:rPr>
              <a:t>…then you need raw packets (pcap).</a:t>
            </a:r>
          </a:p>
        </p:txBody>
      </p:sp>
      <p:sp>
        <p:nvSpPr>
          <p:cNvPr id="464" name="Shape 4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sz="1800">
                <a:uFillTx/>
              </a:defRPr>
            </a:pPr>
            <a:r>
              <a:rPr sz="5100">
                <a:uFill>
                  <a:solidFill/>
                </a:uFill>
              </a:rPr>
              <a:t>Why was ntop obsolete?</a:t>
            </a:r>
          </a:p>
        </p:txBody>
      </p:sp>
      <p:sp>
        <p:nvSpPr>
          <p:cNvPr id="55" name="Shape 55"/>
          <p:cNvSpPr/>
          <p:nvPr>
            <p:ph type="body" idx="1"/>
          </p:nvPr>
        </p:nvSpPr>
        <p:spPr>
          <a:prstGeom prst="rect">
            <a:avLst/>
          </a:prstGeom>
        </p:spPr>
        <p:txBody>
          <a:bodyPr/>
          <a:lstStyle/>
          <a:p>
            <a:pPr lvl="0" marL="351129" indent="-245790" defTabSz="1243583">
              <a:spcBef>
                <a:spcPts val="500"/>
              </a:spcBef>
              <a:defRPr sz="1800">
                <a:uFillTx/>
              </a:defRPr>
            </a:pPr>
            <a:r>
              <a:rPr sz="4224">
                <a:uFill>
                  <a:solidFill/>
                </a:uFill>
              </a:rPr>
              <a:t>Its original LAN-oriented design prevented ntop from handling more than a few hundred Mbit. </a:t>
            </a:r>
            <a:endParaRPr sz="4224">
              <a:uFill>
                <a:solidFill/>
              </a:uFill>
            </a:endParaRPr>
          </a:p>
          <a:p>
            <a:pPr lvl="0" marL="351129" indent="-245790" defTabSz="1243583">
              <a:spcBef>
                <a:spcPts val="500"/>
              </a:spcBef>
              <a:defRPr sz="1800">
                <a:uFillTx/>
              </a:defRPr>
            </a:pPr>
            <a:r>
              <a:rPr sz="4224">
                <a:uFill>
                  <a:solidFill/>
                </a:uFill>
              </a:rPr>
              <a:t>The GUI was an old (no fancy HTML 5) monolithic piece written in C so changing/extending a page required a programmer.</a:t>
            </a:r>
            <a:endParaRPr sz="4224">
              <a:uFill>
                <a:solidFill/>
              </a:uFill>
            </a:endParaRPr>
          </a:p>
          <a:p>
            <a:pPr lvl="0" marL="351129" indent="-245790" defTabSz="1243583">
              <a:spcBef>
                <a:spcPts val="500"/>
              </a:spcBef>
              <a:defRPr sz="1800">
                <a:uFillTx/>
              </a:defRPr>
            </a:pPr>
            <a:r>
              <a:rPr sz="4224">
                <a:uFill>
                  <a:solidFill/>
                </a:uFill>
              </a:rPr>
              <a:t>ntop could not be used as web-less monitoring engine to be integrated with other apps.</a:t>
            </a:r>
            <a:endParaRPr sz="4224">
              <a:uFill>
                <a:solidFill/>
              </a:uFill>
            </a:endParaRPr>
          </a:p>
          <a:p>
            <a:pPr lvl="0" marL="351129" indent="-245790" defTabSz="1243583">
              <a:spcBef>
                <a:spcPts val="500"/>
              </a:spcBef>
              <a:defRPr sz="1800">
                <a:uFillTx/>
              </a:defRPr>
            </a:pPr>
            <a:r>
              <a:rPr sz="4224">
                <a:uFill>
                  <a:solidFill/>
                </a:uFill>
              </a:rPr>
              <a:t>Many components were designed in 1998, and it was time to start over (spaghetti code).</a:t>
            </a:r>
          </a:p>
        </p:txBody>
      </p:sp>
      <p:sp>
        <p:nvSpPr>
          <p:cNvPr id="56" name="Shape 56"/>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6" name="Shape 466"/>
          <p:cNvSpPr/>
          <p:nvPr>
            <p:ph type="title"/>
          </p:nvPr>
        </p:nvSpPr>
        <p:spPr>
          <a:prstGeom prst="rect">
            <a:avLst/>
          </a:prstGeom>
        </p:spPr>
        <p:txBody>
          <a:bodyPr/>
          <a:lstStyle/>
          <a:p>
            <a:pPr lvl="0">
              <a:defRPr sz="1800">
                <a:uFillTx/>
              </a:defRPr>
            </a:pPr>
            <a:r>
              <a:rPr sz="5100">
                <a:uFill>
                  <a:solidFill/>
                </a:uFill>
              </a:rPr>
              <a:t>Packets Never Lie [2/3]</a:t>
            </a:r>
          </a:p>
        </p:txBody>
      </p:sp>
      <p:sp>
        <p:nvSpPr>
          <p:cNvPr id="467" name="Shape 4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68" name="Screen Shot 2015-03-15 at 19.38.04.png"/>
          <p:cNvPicPr/>
          <p:nvPr/>
        </p:nvPicPr>
        <p:blipFill>
          <a:blip r:embed="rId2">
            <a:extLst/>
          </a:blip>
          <a:stretch>
            <a:fillRect/>
          </a:stretch>
        </p:blipFill>
        <p:spPr>
          <a:xfrm>
            <a:off x="546596" y="2125960"/>
            <a:ext cx="12217401" cy="6184901"/>
          </a:xfrm>
          <a:prstGeom prst="rect">
            <a:avLst/>
          </a:prstGeom>
          <a:ln w="12700">
            <a:miter lim="400000"/>
          </a:ln>
        </p:spPr>
      </p:pic>
      <p:pic>
        <p:nvPicPr>
          <p:cNvPr id="469" name=""/>
          <p:cNvPicPr/>
          <p:nvPr/>
        </p:nvPicPr>
        <p:blipFill>
          <a:blip r:embed="rId3">
            <a:extLst/>
          </a:blip>
          <a:stretch>
            <a:fillRect/>
          </a:stretch>
        </p:blipFill>
        <p:spPr>
          <a:xfrm>
            <a:off x="4056736" y="3806576"/>
            <a:ext cx="3025478" cy="1011586"/>
          </a:xfrm>
          <a:prstGeom prst="rect">
            <a:avLst/>
          </a:prstGeom>
        </p:spPr>
      </p:pic>
      <p:pic>
        <p:nvPicPr>
          <p:cNvPr id="471" name=""/>
          <p:cNvPicPr/>
          <p:nvPr/>
        </p:nvPicPr>
        <p:blipFill>
          <a:blip r:embed="rId4">
            <a:extLst/>
          </a:blip>
          <a:stretch>
            <a:fillRect/>
          </a:stretch>
        </p:blipFill>
        <p:spPr>
          <a:xfrm>
            <a:off x="513436" y="4818984"/>
            <a:ext cx="11083132" cy="1121917"/>
          </a:xfrm>
          <a:prstGeom prst="rect">
            <a:avLst/>
          </a:prstGeom>
        </p:spPr>
      </p:pic>
      <p:pic>
        <p:nvPicPr>
          <p:cNvPr id="473" name=""/>
          <p:cNvPicPr/>
          <p:nvPr/>
        </p:nvPicPr>
        <p:blipFill>
          <a:blip r:embed="rId5">
            <a:extLst/>
          </a:blip>
          <a:stretch>
            <a:fillRect/>
          </a:stretch>
        </p:blipFill>
        <p:spPr>
          <a:xfrm>
            <a:off x="526136" y="5929808"/>
            <a:ext cx="10226924" cy="2450307"/>
          </a:xfrm>
          <a:prstGeom prst="rect">
            <a:avLst/>
          </a:prstGeom>
        </p:spPr>
      </p:pic>
      <p:pic>
        <p:nvPicPr>
          <p:cNvPr id="475" name=""/>
          <p:cNvPicPr/>
          <p:nvPr/>
        </p:nvPicPr>
        <p:blipFill>
          <a:blip r:embed="rId6">
            <a:extLst/>
          </a:blip>
          <a:stretch>
            <a:fillRect/>
          </a:stretch>
        </p:blipFill>
        <p:spPr>
          <a:xfrm rot="8961442">
            <a:off x="8403443" y="4092720"/>
            <a:ext cx="1733078" cy="457905"/>
          </a:xfrm>
          <a:prstGeom prst="rect">
            <a:avLst/>
          </a:prstGeom>
        </p:spPr>
      </p:pic>
      <p:sp>
        <p:nvSpPr>
          <p:cNvPr id="477" name="Shape 477"/>
          <p:cNvSpPr/>
          <p:nvPr/>
        </p:nvSpPr>
        <p:spPr>
          <a:xfrm>
            <a:off x="10240202" y="3306770"/>
            <a:ext cx="2389759"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3500">
                <a:uFill>
                  <a:solidFill/>
                </a:uFill>
                <a:latin typeface="+mn-lt"/>
                <a:ea typeface="+mn-ea"/>
                <a:cs typeface="+mn-cs"/>
                <a:sym typeface="Gill Sans"/>
              </a:rPr>
              <a:t>Only Under</a:t>
            </a:r>
            <a:endParaRPr sz="3500">
              <a:uFill>
                <a:solidFill/>
              </a:uFill>
              <a:latin typeface="+mn-lt"/>
              <a:ea typeface="+mn-ea"/>
              <a:cs typeface="+mn-cs"/>
              <a:sym typeface="Gill Sans"/>
            </a:endParaRPr>
          </a:p>
          <a:p>
            <a:pPr lvl="0">
              <a:defRPr sz="1800">
                <a:uFillTx/>
              </a:defRPr>
            </a:pPr>
            <a:r>
              <a:rPr sz="3500">
                <a:uFill>
                  <a:solidFill/>
                </a:uFill>
                <a:latin typeface="+mn-lt"/>
                <a:ea typeface="+mn-ea"/>
                <a:cs typeface="+mn-cs"/>
                <a:sym typeface="Gill Sans"/>
              </a:rPr>
              <a:t>Attack</a:t>
            </a:r>
          </a:p>
        </p:txBody>
      </p:sp>
      <p:pic>
        <p:nvPicPr>
          <p:cNvPr id="478" name=""/>
          <p:cNvPicPr/>
          <p:nvPr/>
        </p:nvPicPr>
        <p:blipFill>
          <a:blip r:embed="rId7">
            <a:extLst/>
          </a:blip>
          <a:stretch>
            <a:fillRect/>
          </a:stretch>
        </p:blipFill>
        <p:spPr>
          <a:xfrm rot="12893362">
            <a:off x="6199354" y="7933107"/>
            <a:ext cx="3422896" cy="457905"/>
          </a:xfrm>
          <a:prstGeom prst="rect">
            <a:avLst/>
          </a:prstGeom>
        </p:spPr>
      </p:pic>
      <p:sp>
        <p:nvSpPr>
          <p:cNvPr id="480" name="Shape 480"/>
          <p:cNvSpPr/>
          <p:nvPr/>
        </p:nvSpPr>
        <p:spPr>
          <a:xfrm>
            <a:off x="9211502" y="8293624"/>
            <a:ext cx="278130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uFillTx/>
              </a:defRPr>
            </a:pPr>
            <a:r>
              <a:rPr sz="3500">
                <a:uFill>
                  <a:solidFill/>
                </a:uFill>
                <a:latin typeface="+mn-lt"/>
                <a:ea typeface="+mn-ea"/>
                <a:cs typeface="+mn-cs"/>
                <a:sym typeface="Gill Sans"/>
              </a:rPr>
              <a:t>Lightweight</a:t>
            </a:r>
            <a:endParaRPr sz="3500">
              <a:uFill>
                <a:solidFill/>
              </a:uFill>
              <a:latin typeface="+mn-lt"/>
              <a:ea typeface="+mn-ea"/>
              <a:cs typeface="+mn-cs"/>
              <a:sym typeface="Gill Sans"/>
            </a:endParaRPr>
          </a:p>
          <a:p>
            <a:pPr lvl="0">
              <a:defRPr sz="1800">
                <a:uFillTx/>
              </a:defRPr>
            </a:pPr>
            <a:r>
              <a:rPr sz="3500">
                <a:uFill>
                  <a:solidFill/>
                </a:uFill>
                <a:latin typeface="+mn-lt"/>
                <a:ea typeface="+mn-ea"/>
                <a:cs typeface="+mn-cs"/>
                <a:sym typeface="Gill Sans"/>
              </a:rPr>
              <a:t>Packet-to-Disk</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p:nvPr>
        </p:nvSpPr>
        <p:spPr>
          <a:prstGeom prst="rect">
            <a:avLst/>
          </a:prstGeom>
        </p:spPr>
        <p:txBody>
          <a:bodyPr/>
          <a:lstStyle/>
          <a:p>
            <a:pPr lvl="0">
              <a:defRPr sz="1800">
                <a:uFillTx/>
              </a:defRPr>
            </a:pPr>
            <a:r>
              <a:rPr sz="5100">
                <a:uFill>
                  <a:solidFill/>
                </a:uFill>
              </a:rPr>
              <a:t>Packets Never Lie [3/3]</a:t>
            </a:r>
          </a:p>
        </p:txBody>
      </p:sp>
      <p:sp>
        <p:nvSpPr>
          <p:cNvPr id="483" name="Shape 48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484" name="Shape 484"/>
          <p:cNvSpPr/>
          <p:nvPr>
            <p:ph type="body" idx="1"/>
          </p:nvPr>
        </p:nvSpPr>
        <p:spPr>
          <a:xfrm>
            <a:off x="647700" y="5235797"/>
            <a:ext cx="11709400" cy="3307906"/>
          </a:xfrm>
          <a:prstGeom prst="rect">
            <a:avLst/>
          </a:prstGeom>
        </p:spPr>
        <p:txBody>
          <a:bodyPr/>
          <a:lstStyle/>
          <a:p>
            <a:pPr lvl="0">
              <a:defRPr sz="1800">
                <a:uFillTx/>
              </a:defRPr>
            </a:pPr>
            <a:r>
              <a:rPr sz="4400">
                <a:uFill>
                  <a:solidFill/>
                </a:uFill>
              </a:rPr>
              <a:t>You can now see in realtime what is happening inside ntopng at packet level…</a:t>
            </a:r>
            <a:endParaRPr sz="4400">
              <a:uFill>
                <a:solidFill/>
              </a:uFill>
            </a:endParaRPr>
          </a:p>
          <a:p>
            <a:pPr lvl="0">
              <a:defRPr sz="1800">
                <a:uFillTx/>
              </a:defRPr>
            </a:pPr>
            <a:r>
              <a:rPr sz="4400">
                <a:uFill>
                  <a:solidFill/>
                </a:uFill>
              </a:rPr>
              <a:t>…and at the same time ntopng generates pcap files for you.</a:t>
            </a:r>
          </a:p>
        </p:txBody>
      </p:sp>
      <p:pic>
        <p:nvPicPr>
          <p:cNvPr id="485" name="wireshark.png"/>
          <p:cNvPicPr/>
          <p:nvPr/>
        </p:nvPicPr>
        <p:blipFill>
          <a:blip r:embed="rId2">
            <a:extLst/>
          </a:blip>
          <a:stretch>
            <a:fillRect/>
          </a:stretch>
        </p:blipFill>
        <p:spPr>
          <a:xfrm>
            <a:off x="9338786" y="3124480"/>
            <a:ext cx="718076" cy="718077"/>
          </a:xfrm>
          <a:prstGeom prst="rect">
            <a:avLst/>
          </a:prstGeom>
          <a:ln w="12700">
            <a:miter lim="400000"/>
          </a:ln>
        </p:spPr>
      </p:pic>
      <p:pic>
        <p:nvPicPr>
          <p:cNvPr id="486" name="logo.png"/>
          <p:cNvPicPr/>
          <p:nvPr/>
        </p:nvPicPr>
        <p:blipFill>
          <a:blip r:embed="rId3">
            <a:extLst/>
          </a:blip>
          <a:stretch>
            <a:fillRect/>
          </a:stretch>
        </p:blipFill>
        <p:spPr>
          <a:xfrm>
            <a:off x="3029446" y="3166018"/>
            <a:ext cx="1308101" cy="635001"/>
          </a:xfrm>
          <a:prstGeom prst="rect">
            <a:avLst/>
          </a:prstGeom>
          <a:ln w="12700">
            <a:miter lim="400000"/>
          </a:ln>
        </p:spPr>
      </p:pic>
      <p:sp>
        <p:nvSpPr>
          <p:cNvPr id="487" name="Shape 487"/>
          <p:cNvSpPr/>
          <p:nvPr/>
        </p:nvSpPr>
        <p:spPr>
          <a:xfrm>
            <a:off x="3001485" y="3982517"/>
            <a:ext cx="1473845"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uFill>
              </a:rPr>
              <a:t>ntopng</a:t>
            </a:r>
          </a:p>
        </p:txBody>
      </p:sp>
      <p:sp>
        <p:nvSpPr>
          <p:cNvPr id="488" name="Shape 488"/>
          <p:cNvSpPr/>
          <p:nvPr/>
        </p:nvSpPr>
        <p:spPr>
          <a:xfrm>
            <a:off x="8123123" y="3982517"/>
            <a:ext cx="3375125"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uFill>
              </a:rPr>
              <a:t>wireshark -i tap0</a:t>
            </a:r>
          </a:p>
        </p:txBody>
      </p:sp>
      <p:sp>
        <p:nvSpPr>
          <p:cNvPr id="489" name="Shape 489"/>
          <p:cNvSpPr/>
          <p:nvPr/>
        </p:nvSpPr>
        <p:spPr>
          <a:xfrm>
            <a:off x="4441931" y="3483843"/>
            <a:ext cx="4612144" cy="1"/>
          </a:xfrm>
          <a:prstGeom prst="line">
            <a:avLst/>
          </a:prstGeom>
          <a:ln w="101600">
            <a:solidFill>
              <a:srgbClr val="0365C0"/>
            </a:solidFill>
            <a:prstDash val="sysDot"/>
            <a:miter lim="400000"/>
            <a:tailEnd type="triangle"/>
          </a:ln>
        </p:spPr>
        <p:txBody>
          <a:bodyPr lIns="0" tIns="0" rIns="0" bIns="0"/>
          <a:lstStyle/>
          <a:p>
            <a:pPr lvl="0"/>
          </a:p>
        </p:txBody>
      </p:sp>
      <p:sp>
        <p:nvSpPr>
          <p:cNvPr id="490" name="Shape 490"/>
          <p:cNvSpPr/>
          <p:nvPr/>
        </p:nvSpPr>
        <p:spPr>
          <a:xfrm>
            <a:off x="4769153" y="2698192"/>
            <a:ext cx="3820277" cy="595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Arial"/>
                <a:ea typeface="Arial"/>
                <a:cs typeface="Arial"/>
                <a:sym typeface="Arial"/>
              </a:defRPr>
            </a:lvl1pPr>
          </a:lstStyle>
          <a:p>
            <a:pPr lvl="0">
              <a:defRPr sz="1800">
                <a:uFillTx/>
              </a:defRPr>
            </a:pPr>
            <a:r>
              <a:rPr sz="3500">
                <a:uFill>
                  <a:solidFill/>
                </a:uFill>
              </a:rPr>
              <a:t>Live Packet Export</a:t>
            </a:r>
          </a:p>
        </p:txBody>
      </p:sp>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ph type="title"/>
          </p:nvPr>
        </p:nvSpPr>
        <p:spPr>
          <a:prstGeom prst="rect">
            <a:avLst/>
          </a:prstGeom>
        </p:spPr>
        <p:txBody>
          <a:bodyPr/>
          <a:lstStyle/>
          <a:p>
            <a:pPr lvl="0">
              <a:defRPr sz="1800">
                <a:uFillTx/>
              </a:defRPr>
            </a:pPr>
            <a:r>
              <a:rPr sz="5100">
                <a:uFill>
                  <a:solidFill/>
                </a:uFill>
              </a:rPr>
              <a:t>Triggering Alerts [1/3]</a:t>
            </a:r>
          </a:p>
        </p:txBody>
      </p:sp>
      <p:sp>
        <p:nvSpPr>
          <p:cNvPr id="493" name="Shape 493"/>
          <p:cNvSpPr/>
          <p:nvPr>
            <p:ph type="body" idx="1"/>
          </p:nvPr>
        </p:nvSpPr>
        <p:spPr>
          <a:prstGeom prst="rect">
            <a:avLst/>
          </a:prstGeom>
        </p:spPr>
        <p:txBody>
          <a:bodyPr/>
          <a:lstStyle/>
          <a:p>
            <a:pPr lvl="0">
              <a:defRPr sz="1800">
                <a:uFillTx/>
              </a:defRPr>
            </a:pPr>
            <a:r>
              <a:rPr sz="4400">
                <a:uFill>
                  <a:solidFill/>
                </a:uFill>
              </a:rPr>
              <a:t>In Wireshark it is possible to identify issues and colour packets accordingly.</a:t>
            </a:r>
            <a:endParaRPr sz="4400">
              <a:uFill>
                <a:solidFill/>
              </a:uFill>
            </a:endParaRPr>
          </a:p>
          <a:p>
            <a:pPr lvl="0">
              <a:defRPr sz="1800">
                <a:uFillTx/>
              </a:defRPr>
            </a:pPr>
            <a:r>
              <a:rPr sz="4400">
                <a:uFill>
                  <a:solidFill/>
                </a:uFill>
              </a:rPr>
              <a:t>In ntopng it is possible to analyse traffic and trigger alerts when specific conditions happen. Example host X has made more than Y bytes of peer-to-peer traffic.</a:t>
            </a:r>
            <a:endParaRPr sz="4400">
              <a:uFill>
                <a:solidFill/>
              </a:uFill>
            </a:endParaRPr>
          </a:p>
          <a:p>
            <a:pPr lvl="0">
              <a:defRPr sz="1800">
                <a:uFillTx/>
              </a:defRPr>
            </a:pPr>
            <a:r>
              <a:rPr sz="4400">
                <a:uFill>
                  <a:solidFill/>
                </a:uFill>
              </a:rPr>
              <a:t>ntopng allows network administrators to set threshold for triggering alerts.</a:t>
            </a:r>
          </a:p>
        </p:txBody>
      </p:sp>
      <p:sp>
        <p:nvSpPr>
          <p:cNvPr id="494" name="Shape 4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title"/>
          </p:nvPr>
        </p:nvSpPr>
        <p:spPr>
          <a:prstGeom prst="rect">
            <a:avLst/>
          </a:prstGeom>
        </p:spPr>
        <p:txBody>
          <a:bodyPr/>
          <a:lstStyle/>
          <a:p>
            <a:pPr lvl="0">
              <a:defRPr sz="1800">
                <a:uFillTx/>
              </a:defRPr>
            </a:pPr>
            <a:r>
              <a:rPr sz="5100">
                <a:uFill>
                  <a:solidFill/>
                </a:uFill>
              </a:rPr>
              <a:t>Triggering Alerts [2/3]</a:t>
            </a:r>
          </a:p>
        </p:txBody>
      </p:sp>
      <p:sp>
        <p:nvSpPr>
          <p:cNvPr id="497" name="Shape 4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498" name="Screen Shot 2015-03-15 at 21.11.24.png"/>
          <p:cNvPicPr/>
          <p:nvPr/>
        </p:nvPicPr>
        <p:blipFill>
          <a:blip r:embed="rId2">
            <a:extLst/>
          </a:blip>
          <a:stretch>
            <a:fillRect/>
          </a:stretch>
        </p:blipFill>
        <p:spPr>
          <a:xfrm>
            <a:off x="1433595" y="2351236"/>
            <a:ext cx="6464205" cy="1825385"/>
          </a:xfrm>
          <a:prstGeom prst="rect">
            <a:avLst/>
          </a:prstGeom>
          <a:ln w="12700">
            <a:miter lim="400000"/>
          </a:ln>
        </p:spPr>
      </p:pic>
      <p:pic>
        <p:nvPicPr>
          <p:cNvPr id="499" name=""/>
          <p:cNvPicPr/>
          <p:nvPr/>
        </p:nvPicPr>
        <p:blipFill>
          <a:blip r:embed="rId3">
            <a:extLst/>
          </a:blip>
          <a:stretch>
            <a:fillRect/>
          </a:stretch>
        </p:blipFill>
        <p:spPr>
          <a:xfrm>
            <a:off x="5691799" y="3463960"/>
            <a:ext cx="1855404" cy="526975"/>
          </a:xfrm>
          <a:prstGeom prst="rect">
            <a:avLst/>
          </a:prstGeom>
        </p:spPr>
      </p:pic>
      <p:sp>
        <p:nvSpPr>
          <p:cNvPr id="501" name="Shape 501"/>
          <p:cNvSpPr/>
          <p:nvPr/>
        </p:nvSpPr>
        <p:spPr>
          <a:xfrm>
            <a:off x="7888246" y="2351236"/>
            <a:ext cx="486294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Per-host Alert Preferences</a:t>
            </a:r>
          </a:p>
        </p:txBody>
      </p:sp>
      <p:pic>
        <p:nvPicPr>
          <p:cNvPr id="502" name=""/>
          <p:cNvPicPr/>
          <p:nvPr/>
        </p:nvPicPr>
        <p:blipFill>
          <a:blip r:embed="rId4">
            <a:extLst/>
          </a:blip>
          <a:stretch>
            <a:fillRect/>
          </a:stretch>
        </p:blipFill>
        <p:spPr>
          <a:xfrm rot="8720109">
            <a:off x="7620405" y="3054210"/>
            <a:ext cx="1174104" cy="457904"/>
          </a:xfrm>
          <a:prstGeom prst="rect">
            <a:avLst/>
          </a:prstGeom>
        </p:spPr>
      </p:pic>
      <p:pic>
        <p:nvPicPr>
          <p:cNvPr id="504" name="pasted-image.png"/>
          <p:cNvPicPr/>
          <p:nvPr/>
        </p:nvPicPr>
        <p:blipFill>
          <a:blip r:embed="rId5">
            <a:extLst/>
          </a:blip>
          <a:stretch>
            <a:fillRect/>
          </a:stretch>
        </p:blipFill>
        <p:spPr>
          <a:xfrm>
            <a:off x="3634544" y="4511660"/>
            <a:ext cx="6170363" cy="3976679"/>
          </a:xfrm>
          <a:prstGeom prst="rect">
            <a:avLst/>
          </a:prstGeom>
          <a:ln w="12700">
            <a:miter lim="400000"/>
          </a:ln>
        </p:spPr>
      </p:pic>
      <p:pic>
        <p:nvPicPr>
          <p:cNvPr id="505" name=""/>
          <p:cNvPicPr/>
          <p:nvPr/>
        </p:nvPicPr>
        <p:blipFill>
          <a:blip r:embed="rId6">
            <a:extLst/>
          </a:blip>
          <a:stretch>
            <a:fillRect/>
          </a:stretch>
        </p:blipFill>
        <p:spPr>
          <a:xfrm>
            <a:off x="4802799" y="4911760"/>
            <a:ext cx="1193801" cy="2973278"/>
          </a:xfrm>
          <a:prstGeom prst="rect">
            <a:avLst/>
          </a:prstGeom>
        </p:spPr>
      </p:pic>
      <p:pic>
        <p:nvPicPr>
          <p:cNvPr id="507" name=""/>
          <p:cNvPicPr/>
          <p:nvPr/>
        </p:nvPicPr>
        <p:blipFill>
          <a:blip r:embed="rId7">
            <a:extLst/>
          </a:blip>
          <a:stretch>
            <a:fillRect/>
          </a:stretch>
        </p:blipFill>
        <p:spPr>
          <a:xfrm>
            <a:off x="3583599" y="4416460"/>
            <a:ext cx="4413896" cy="609601"/>
          </a:xfrm>
          <a:prstGeom prst="rect">
            <a:avLst/>
          </a:prstGeom>
        </p:spPr>
      </p:pic>
      <p:sp>
        <p:nvSpPr>
          <p:cNvPr id="509" name="Shape 509"/>
          <p:cNvSpPr/>
          <p:nvPr/>
        </p:nvSpPr>
        <p:spPr>
          <a:xfrm>
            <a:off x="9018546" y="4416460"/>
            <a:ext cx="36703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Observation Period</a:t>
            </a:r>
          </a:p>
        </p:txBody>
      </p:sp>
      <p:pic>
        <p:nvPicPr>
          <p:cNvPr id="510" name=""/>
          <p:cNvPicPr/>
          <p:nvPr/>
        </p:nvPicPr>
        <p:blipFill>
          <a:blip r:embed="rId8">
            <a:extLst/>
          </a:blip>
          <a:stretch>
            <a:fillRect/>
          </a:stretch>
        </p:blipFill>
        <p:spPr>
          <a:xfrm rot="10800000">
            <a:off x="8071008" y="4492308"/>
            <a:ext cx="818521" cy="457905"/>
          </a:xfrm>
          <a:prstGeom prst="rect">
            <a:avLst/>
          </a:prstGeom>
        </p:spPr>
      </p:pic>
      <p:sp>
        <p:nvSpPr>
          <p:cNvPr id="512" name="Shape 512"/>
          <p:cNvSpPr/>
          <p:nvPr/>
        </p:nvSpPr>
        <p:spPr>
          <a:xfrm>
            <a:off x="681211" y="7657848"/>
            <a:ext cx="21186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Thresholds</a:t>
            </a:r>
          </a:p>
        </p:txBody>
      </p:sp>
      <p:pic>
        <p:nvPicPr>
          <p:cNvPr id="513" name=""/>
          <p:cNvPicPr/>
          <p:nvPr/>
        </p:nvPicPr>
        <p:blipFill>
          <a:blip r:embed="rId9">
            <a:extLst/>
          </a:blip>
          <a:stretch>
            <a:fillRect/>
          </a:stretch>
        </p:blipFill>
        <p:spPr>
          <a:xfrm rot="19621959">
            <a:off x="2301995" y="6670093"/>
            <a:ext cx="2563438" cy="457905"/>
          </a:xfrm>
          <a:prstGeom prst="rect">
            <a:avLst/>
          </a:prstGeom>
        </p:spPr>
      </p:pic>
      <p:sp>
        <p:nvSpPr>
          <p:cNvPr id="515" name="Shape 515"/>
          <p:cNvSpPr/>
          <p:nvPr/>
        </p:nvSpPr>
        <p:spPr>
          <a:xfrm>
            <a:off x="773779" y="5856838"/>
            <a:ext cx="193353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Condition</a:t>
            </a:r>
          </a:p>
        </p:txBody>
      </p:sp>
      <p:pic>
        <p:nvPicPr>
          <p:cNvPr id="516" name=""/>
          <p:cNvPicPr/>
          <p:nvPr/>
        </p:nvPicPr>
        <p:blipFill>
          <a:blip r:embed="rId10">
            <a:extLst/>
          </a:blip>
          <a:stretch>
            <a:fillRect/>
          </a:stretch>
        </p:blipFill>
        <p:spPr>
          <a:xfrm rot="20598745">
            <a:off x="2368957" y="5412206"/>
            <a:ext cx="1297673" cy="457905"/>
          </a:xfrm>
          <a:prstGeom prst="rect">
            <a:avLst/>
          </a:prstGeom>
        </p:spPr>
      </p:pic>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Shape 519"/>
          <p:cNvSpPr/>
          <p:nvPr>
            <p:ph type="title"/>
          </p:nvPr>
        </p:nvSpPr>
        <p:spPr>
          <a:prstGeom prst="rect">
            <a:avLst/>
          </a:prstGeom>
        </p:spPr>
        <p:txBody>
          <a:bodyPr/>
          <a:lstStyle/>
          <a:p>
            <a:pPr lvl="0">
              <a:defRPr sz="1800">
                <a:uFillTx/>
              </a:defRPr>
            </a:pPr>
            <a:r>
              <a:rPr sz="5100">
                <a:uFill>
                  <a:solidFill/>
                </a:uFill>
              </a:rPr>
              <a:t>Triggering Alerts [3/3]</a:t>
            </a:r>
          </a:p>
        </p:txBody>
      </p:sp>
      <p:sp>
        <p:nvSpPr>
          <p:cNvPr id="520" name="Shape 5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521" name="Screen Shot 2015-03-15 at 21.10.42.png"/>
          <p:cNvPicPr/>
          <p:nvPr/>
        </p:nvPicPr>
        <p:blipFill>
          <a:blip r:embed="rId2">
            <a:extLst/>
          </a:blip>
          <a:stretch>
            <a:fillRect/>
          </a:stretch>
        </p:blipFill>
        <p:spPr>
          <a:xfrm>
            <a:off x="1093994" y="1716301"/>
            <a:ext cx="10450539" cy="7079692"/>
          </a:xfrm>
          <a:prstGeom prst="rect">
            <a:avLst/>
          </a:prstGeom>
          <a:ln w="12700">
            <a:miter lim="400000"/>
          </a:ln>
        </p:spPr>
      </p:pic>
      <p:pic>
        <p:nvPicPr>
          <p:cNvPr id="522" name=""/>
          <p:cNvPicPr/>
          <p:nvPr/>
        </p:nvPicPr>
        <p:blipFill>
          <a:blip r:embed="rId3">
            <a:extLst/>
          </a:blip>
          <a:stretch>
            <a:fillRect/>
          </a:stretch>
        </p:blipFill>
        <p:spPr>
          <a:xfrm>
            <a:off x="3558199" y="2771841"/>
            <a:ext cx="1084176" cy="718076"/>
          </a:xfrm>
          <a:prstGeom prst="rect">
            <a:avLst/>
          </a:prstGeom>
        </p:spPr>
      </p:pic>
      <p:sp>
        <p:nvSpPr>
          <p:cNvPr id="524" name="Shape 524"/>
          <p:cNvSpPr/>
          <p:nvPr/>
        </p:nvSpPr>
        <p:spPr>
          <a:xfrm>
            <a:off x="6313446" y="1741636"/>
            <a:ext cx="490417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Flow Alert (No Threshold)</a:t>
            </a:r>
          </a:p>
        </p:txBody>
      </p:sp>
      <p:pic>
        <p:nvPicPr>
          <p:cNvPr id="525" name=""/>
          <p:cNvPicPr/>
          <p:nvPr/>
        </p:nvPicPr>
        <p:blipFill>
          <a:blip r:embed="rId4">
            <a:extLst/>
          </a:blip>
          <a:stretch>
            <a:fillRect/>
          </a:stretch>
        </p:blipFill>
        <p:spPr>
          <a:xfrm rot="9293002">
            <a:off x="4695230" y="2190937"/>
            <a:ext cx="1665059" cy="457905"/>
          </a:xfrm>
          <a:prstGeom prst="rect">
            <a:avLst/>
          </a:prstGeom>
        </p:spPr>
      </p:pic>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title"/>
          </p:nvPr>
        </p:nvSpPr>
        <p:spPr>
          <a:prstGeom prst="rect">
            <a:avLst/>
          </a:prstGeom>
        </p:spPr>
        <p:txBody>
          <a:bodyPr/>
          <a:lstStyle/>
          <a:p>
            <a:pPr lvl="0">
              <a:defRPr sz="1800">
                <a:uFillTx/>
              </a:defRPr>
            </a:pPr>
            <a:r>
              <a:rPr sz="5100">
                <a:uFill>
                  <a:solidFill/>
                </a:uFill>
              </a:rPr>
              <a:t>Using ntopng to Trigger Alerts [1/2]</a:t>
            </a:r>
          </a:p>
        </p:txBody>
      </p:sp>
      <p:sp>
        <p:nvSpPr>
          <p:cNvPr id="529" name="Shape 529"/>
          <p:cNvSpPr/>
          <p:nvPr>
            <p:ph type="body" idx="1"/>
          </p:nvPr>
        </p:nvSpPr>
        <p:spPr>
          <a:prstGeom prst="rect">
            <a:avLst/>
          </a:prstGeom>
        </p:spPr>
        <p:txBody>
          <a:bodyPr/>
          <a:lstStyle/>
          <a:p>
            <a:pPr lvl="0">
              <a:defRPr sz="1800">
                <a:uFillTx/>
              </a:defRPr>
            </a:pPr>
            <a:r>
              <a:rPr sz="4400">
                <a:uFill>
                  <a:solidFill/>
                </a:uFill>
                <a:latin typeface="+mn-lt"/>
                <a:ea typeface="+mn-ea"/>
                <a:cs typeface="+mn-cs"/>
                <a:sym typeface="Gill Sans"/>
              </a:rPr>
              <a:t>Wireshark colouring rules cannot be used to trigger alerts and send them to a remote application.</a:t>
            </a:r>
            <a:endParaRPr sz="4400">
              <a:uFill>
                <a:solidFill/>
              </a:uFill>
              <a:latin typeface="+mn-lt"/>
              <a:ea typeface="+mn-ea"/>
              <a:cs typeface="+mn-cs"/>
              <a:sym typeface="Gill Sans"/>
            </a:endParaRPr>
          </a:p>
          <a:p>
            <a:pPr lvl="0">
              <a:defRPr sz="1800">
                <a:uFillTx/>
              </a:defRPr>
            </a:pPr>
            <a:r>
              <a:rPr sz="4400">
                <a:uFill>
                  <a:solidFill/>
                </a:uFill>
                <a:latin typeface="+mn-lt"/>
                <a:ea typeface="+mn-ea"/>
                <a:cs typeface="+mn-cs"/>
                <a:sym typeface="Gill Sans"/>
              </a:rPr>
              <a:t>Instead ntopng can be used as:</a:t>
            </a:r>
            <a:endParaRPr sz="4400">
              <a:uFill>
                <a:solidFill/>
              </a:uFill>
              <a:latin typeface="+mn-lt"/>
              <a:ea typeface="+mn-ea"/>
              <a:cs typeface="+mn-cs"/>
              <a:sym typeface="Gill Sans"/>
            </a:endParaRPr>
          </a:p>
          <a:p>
            <a:pPr lvl="1">
              <a:defRPr sz="1800">
                <a:uFillTx/>
              </a:defRPr>
            </a:pPr>
            <a:r>
              <a:rPr sz="3800">
                <a:uFill>
                  <a:solidFill/>
                </a:uFill>
                <a:latin typeface="+mn-lt"/>
                <a:ea typeface="+mn-ea"/>
                <a:cs typeface="+mn-cs"/>
                <a:sym typeface="Gill Sans"/>
              </a:rPr>
              <a:t>Data source (e.g. give me the traffic of host X)</a:t>
            </a:r>
            <a:endParaRPr sz="3800">
              <a:uFill>
                <a:solidFill/>
              </a:uFill>
              <a:latin typeface="+mn-lt"/>
              <a:ea typeface="+mn-ea"/>
              <a:cs typeface="+mn-cs"/>
              <a:sym typeface="Gill Sans"/>
            </a:endParaRPr>
          </a:p>
          <a:p>
            <a:pPr lvl="0">
              <a:defRPr sz="1800">
                <a:uFillTx/>
              </a:defRPr>
            </a:pPr>
            <a:r>
              <a:rPr sz="4400">
                <a:uFill>
                  <a:solidFill/>
                </a:uFill>
                <a:latin typeface="+mn-lt"/>
                <a:ea typeface="+mn-ea"/>
                <a:cs typeface="+mn-cs"/>
                <a:sym typeface="Gill Sans"/>
              </a:rPr>
              <a:t>ntopng can use applications (e.g. nagios) for:</a:t>
            </a:r>
            <a:endParaRPr sz="4400">
              <a:uFill>
                <a:solidFill/>
              </a:uFill>
              <a:latin typeface="+mn-lt"/>
              <a:ea typeface="+mn-ea"/>
              <a:cs typeface="+mn-cs"/>
              <a:sym typeface="Gill Sans"/>
            </a:endParaRPr>
          </a:p>
          <a:p>
            <a:pPr lvl="1">
              <a:defRPr sz="1800">
                <a:uFillTx/>
              </a:defRPr>
            </a:pPr>
            <a:r>
              <a:rPr sz="3800">
                <a:uFill>
                  <a:solidFill/>
                </a:uFill>
                <a:latin typeface="+mn-lt"/>
                <a:ea typeface="+mn-ea"/>
                <a:cs typeface="+mn-cs"/>
                <a:sym typeface="Gill Sans"/>
              </a:rPr>
              <a:t>Sending alerts and state changes.</a:t>
            </a:r>
          </a:p>
        </p:txBody>
      </p:sp>
      <p:sp>
        <p:nvSpPr>
          <p:cNvPr id="530" name="Shape 5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ph type="title"/>
          </p:nvPr>
        </p:nvSpPr>
        <p:spPr>
          <a:prstGeom prst="rect">
            <a:avLst/>
          </a:prstGeom>
        </p:spPr>
        <p:txBody>
          <a:bodyPr/>
          <a:lstStyle/>
          <a:p>
            <a:pPr lvl="0">
              <a:defRPr sz="1800">
                <a:uFillTx/>
              </a:defRPr>
            </a:pPr>
            <a:r>
              <a:rPr sz="5100">
                <a:uFill>
                  <a:solidFill/>
                </a:uFill>
              </a:rPr>
              <a:t>Using ntopng to Trigger Alerts [2/2]</a:t>
            </a:r>
          </a:p>
        </p:txBody>
      </p:sp>
      <p:sp>
        <p:nvSpPr>
          <p:cNvPr id="533" name="Shape 5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pic>
        <p:nvPicPr>
          <p:cNvPr id="534" name="index.php.png"/>
          <p:cNvPicPr/>
          <p:nvPr/>
        </p:nvPicPr>
        <p:blipFill>
          <a:blip r:embed="rId2">
            <a:extLst/>
          </a:blip>
          <a:stretch>
            <a:fillRect/>
          </a:stretch>
        </p:blipFill>
        <p:spPr>
          <a:xfrm>
            <a:off x="9044759" y="5960954"/>
            <a:ext cx="1022184" cy="1090330"/>
          </a:xfrm>
          <a:prstGeom prst="rect">
            <a:avLst/>
          </a:prstGeom>
          <a:ln w="12700">
            <a:miter lim="400000"/>
          </a:ln>
        </p:spPr>
      </p:pic>
      <p:pic>
        <p:nvPicPr>
          <p:cNvPr id="535" name="logo.png"/>
          <p:cNvPicPr/>
          <p:nvPr/>
        </p:nvPicPr>
        <p:blipFill>
          <a:blip r:embed="rId3">
            <a:extLst/>
          </a:blip>
          <a:stretch>
            <a:fillRect/>
          </a:stretch>
        </p:blipFill>
        <p:spPr>
          <a:xfrm>
            <a:off x="2887472" y="6188618"/>
            <a:ext cx="1308101" cy="635001"/>
          </a:xfrm>
          <a:prstGeom prst="rect">
            <a:avLst/>
          </a:prstGeom>
          <a:ln w="12700">
            <a:miter lim="400000"/>
          </a:ln>
        </p:spPr>
      </p:pic>
      <p:sp>
        <p:nvSpPr>
          <p:cNvPr id="536" name="Shape 536"/>
          <p:cNvSpPr/>
          <p:nvPr/>
        </p:nvSpPr>
        <p:spPr>
          <a:xfrm>
            <a:off x="2859511" y="6997846"/>
            <a:ext cx="1364024"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ntopng</a:t>
            </a:r>
          </a:p>
        </p:txBody>
      </p:sp>
      <p:sp>
        <p:nvSpPr>
          <p:cNvPr id="537" name="Shape 537"/>
          <p:cNvSpPr/>
          <p:nvPr/>
        </p:nvSpPr>
        <p:spPr>
          <a:xfrm>
            <a:off x="8941014" y="6997846"/>
            <a:ext cx="122967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nagios</a:t>
            </a:r>
          </a:p>
        </p:txBody>
      </p:sp>
      <p:sp>
        <p:nvSpPr>
          <p:cNvPr id="538" name="Shape 538"/>
          <p:cNvSpPr/>
          <p:nvPr/>
        </p:nvSpPr>
        <p:spPr>
          <a:xfrm>
            <a:off x="4299958" y="6506443"/>
            <a:ext cx="4612144" cy="1"/>
          </a:xfrm>
          <a:prstGeom prst="line">
            <a:avLst/>
          </a:prstGeom>
          <a:ln w="101600">
            <a:solidFill>
              <a:srgbClr val="0365C0"/>
            </a:solidFill>
            <a:prstDash val="sysDot"/>
            <a:miter lim="400000"/>
            <a:tailEnd type="triangle"/>
          </a:ln>
        </p:spPr>
        <p:txBody>
          <a:bodyPr lIns="0" tIns="0" rIns="0" bIns="0"/>
          <a:lstStyle/>
          <a:p>
            <a:pPr lvl="0"/>
          </a:p>
        </p:txBody>
      </p:sp>
      <p:pic>
        <p:nvPicPr>
          <p:cNvPr id="539" name="index.php.png"/>
          <p:cNvPicPr/>
          <p:nvPr/>
        </p:nvPicPr>
        <p:blipFill>
          <a:blip r:embed="rId2">
            <a:extLst/>
          </a:blip>
          <a:stretch>
            <a:fillRect/>
          </a:stretch>
        </p:blipFill>
        <p:spPr>
          <a:xfrm>
            <a:off x="2861357" y="2351011"/>
            <a:ext cx="1022184" cy="1090330"/>
          </a:xfrm>
          <a:prstGeom prst="rect">
            <a:avLst/>
          </a:prstGeom>
          <a:ln w="12700">
            <a:miter lim="400000"/>
          </a:ln>
        </p:spPr>
      </p:pic>
      <p:pic>
        <p:nvPicPr>
          <p:cNvPr id="540" name="logo.png"/>
          <p:cNvPicPr/>
          <p:nvPr/>
        </p:nvPicPr>
        <p:blipFill>
          <a:blip r:embed="rId3">
            <a:extLst/>
          </a:blip>
          <a:stretch>
            <a:fillRect/>
          </a:stretch>
        </p:blipFill>
        <p:spPr>
          <a:xfrm>
            <a:off x="9224773" y="2665931"/>
            <a:ext cx="1308101" cy="635001"/>
          </a:xfrm>
          <a:prstGeom prst="rect">
            <a:avLst/>
          </a:prstGeom>
          <a:ln w="12700">
            <a:miter lim="400000"/>
          </a:ln>
        </p:spPr>
      </p:pic>
      <p:sp>
        <p:nvSpPr>
          <p:cNvPr id="541" name="Shape 541"/>
          <p:cNvSpPr/>
          <p:nvPr/>
        </p:nvSpPr>
        <p:spPr>
          <a:xfrm>
            <a:off x="9196812" y="3475159"/>
            <a:ext cx="1364023"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ntopng</a:t>
            </a:r>
          </a:p>
        </p:txBody>
      </p:sp>
      <p:sp>
        <p:nvSpPr>
          <p:cNvPr id="542" name="Shape 542"/>
          <p:cNvSpPr/>
          <p:nvPr/>
        </p:nvSpPr>
        <p:spPr>
          <a:xfrm>
            <a:off x="2815018" y="3221159"/>
            <a:ext cx="1453010"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defRPr sz="1800">
                <a:uFillTx/>
              </a:defRPr>
            </a:pPr>
            <a:r>
              <a:rPr sz="3500">
                <a:uFill>
                  <a:solidFill/>
                </a:uFill>
                <a:latin typeface="+mn-lt"/>
                <a:ea typeface="+mn-ea"/>
                <a:cs typeface="+mn-cs"/>
                <a:sym typeface="Gill Sans"/>
              </a:rPr>
              <a:t>nagios</a:t>
            </a:r>
            <a:endParaRPr sz="3500">
              <a:uFill>
                <a:solidFill/>
              </a:uFill>
              <a:latin typeface="+mn-lt"/>
              <a:ea typeface="+mn-ea"/>
              <a:cs typeface="+mn-cs"/>
              <a:sym typeface="Gill Sans"/>
            </a:endParaRPr>
          </a:p>
          <a:p>
            <a:pPr lvl="0" algn="ctr">
              <a:defRPr sz="1800">
                <a:uFillTx/>
              </a:defRPr>
            </a:pPr>
            <a:r>
              <a:rPr sz="3500">
                <a:uFill>
                  <a:solidFill/>
                </a:uFill>
                <a:latin typeface="+mn-lt"/>
                <a:ea typeface="+mn-ea"/>
                <a:cs typeface="+mn-cs"/>
                <a:sym typeface="Gill Sans"/>
              </a:rPr>
              <a:t>(plugin)</a:t>
            </a:r>
          </a:p>
        </p:txBody>
      </p:sp>
      <p:sp>
        <p:nvSpPr>
          <p:cNvPr id="543" name="Shape 543"/>
          <p:cNvSpPr/>
          <p:nvPr/>
        </p:nvSpPr>
        <p:spPr>
          <a:xfrm>
            <a:off x="4299958" y="3174257"/>
            <a:ext cx="4612144" cy="1"/>
          </a:xfrm>
          <a:prstGeom prst="line">
            <a:avLst/>
          </a:prstGeom>
          <a:ln w="101600">
            <a:solidFill>
              <a:srgbClr val="0365C0"/>
            </a:solidFill>
            <a:prstDash val="sysDot"/>
            <a:miter lim="400000"/>
            <a:tailEnd type="triangle"/>
          </a:ln>
        </p:spPr>
        <p:txBody>
          <a:bodyPr lIns="0" tIns="0" rIns="0" bIns="0"/>
          <a:lstStyle/>
          <a:p>
            <a:pPr lvl="0"/>
          </a:p>
        </p:txBody>
      </p:sp>
      <p:sp>
        <p:nvSpPr>
          <p:cNvPr id="544" name="Shape 544"/>
          <p:cNvSpPr/>
          <p:nvPr/>
        </p:nvSpPr>
        <p:spPr>
          <a:xfrm>
            <a:off x="5320220" y="6997846"/>
            <a:ext cx="2524108"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Passive Mode</a:t>
            </a:r>
          </a:p>
        </p:txBody>
      </p:sp>
      <p:sp>
        <p:nvSpPr>
          <p:cNvPr id="545" name="Shape 545"/>
          <p:cNvSpPr/>
          <p:nvPr/>
        </p:nvSpPr>
        <p:spPr>
          <a:xfrm>
            <a:off x="5285382" y="5731138"/>
            <a:ext cx="243403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queueAlert()</a:t>
            </a:r>
          </a:p>
        </p:txBody>
      </p:sp>
      <p:sp>
        <p:nvSpPr>
          <p:cNvPr id="546" name="Shape 546"/>
          <p:cNvSpPr/>
          <p:nvPr/>
        </p:nvSpPr>
        <p:spPr>
          <a:xfrm>
            <a:off x="5253046" y="3857460"/>
            <a:ext cx="240495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mn-lt"/>
                <a:ea typeface="+mn-ea"/>
                <a:cs typeface="+mn-cs"/>
                <a:sym typeface="Gill Sans"/>
              </a:defRPr>
            </a:lvl1pPr>
          </a:lstStyle>
          <a:p>
            <a:pPr lvl="0">
              <a:defRPr sz="1800">
                <a:uFillTx/>
              </a:defRPr>
            </a:pPr>
            <a:r>
              <a:rPr sz="3500">
                <a:uFill>
                  <a:solidFill/>
                </a:uFill>
              </a:rPr>
              <a:t>Active Mode</a:t>
            </a:r>
          </a:p>
        </p:txBody>
      </p:sp>
      <p:sp>
        <p:nvSpPr>
          <p:cNvPr id="547" name="Shape 547"/>
          <p:cNvSpPr/>
          <p:nvPr/>
        </p:nvSpPr>
        <p:spPr>
          <a:xfrm>
            <a:off x="3718740" y="2593278"/>
            <a:ext cx="5473565"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mn-lt"/>
                <a:ea typeface="+mn-ea"/>
                <a:cs typeface="+mn-cs"/>
                <a:sym typeface="Gill Sans"/>
              </a:defRPr>
            </a:lvl1pPr>
          </a:lstStyle>
          <a:p>
            <a:pPr lvl="0">
              <a:defRPr sz="1800">
                <a:uFillTx/>
              </a:defRPr>
            </a:pPr>
            <a:r>
              <a:rPr sz="1400">
                <a:uFill>
                  <a:solidFill/>
                </a:uFill>
              </a:rPr>
              <a:t>http://localhost:3000/lua/host_get_json.lua?ifname=eth0&amp;host=192.168.1.1</a:t>
            </a:r>
          </a:p>
        </p:txBody>
      </p:sp>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9" name="Shape 549"/>
          <p:cNvSpPr/>
          <p:nvPr>
            <p:ph type="title"/>
          </p:nvPr>
        </p:nvSpPr>
        <p:spPr>
          <a:xfrm>
            <a:off x="647700" y="391523"/>
            <a:ext cx="11709400" cy="1625601"/>
          </a:xfrm>
          <a:prstGeom prst="rect">
            <a:avLst/>
          </a:prstGeom>
        </p:spPr>
        <p:txBody>
          <a:bodyPr/>
          <a:lstStyle/>
          <a:p>
            <a:pPr lvl="0">
              <a:defRPr sz="1800">
                <a:uFillTx/>
              </a:defRPr>
            </a:pPr>
            <a:r>
              <a:rPr sz="5100">
                <a:uFill>
                  <a:solidFill/>
                </a:uFill>
              </a:rPr>
              <a:t>Final Remarks</a:t>
            </a:r>
          </a:p>
        </p:txBody>
      </p:sp>
      <p:sp>
        <p:nvSpPr>
          <p:cNvPr id="550" name="Shape 550"/>
          <p:cNvSpPr/>
          <p:nvPr>
            <p:ph type="body" idx="1"/>
          </p:nvPr>
        </p:nvSpPr>
        <p:spPr>
          <a:prstGeom prst="rect">
            <a:avLst/>
          </a:prstGeom>
        </p:spPr>
        <p:txBody>
          <a:bodyPr/>
          <a:lstStyle/>
          <a:p>
            <a:pPr lvl="0">
              <a:defRPr sz="1800">
                <a:uFillTx/>
              </a:defRPr>
            </a:pPr>
            <a:r>
              <a:rPr sz="4400">
                <a:uFill>
                  <a:solidFill/>
                </a:uFill>
              </a:rPr>
              <a:t>ntopng and Wireshark can enable you to implement permanent monitoring while dissecting traffic at packet level.</a:t>
            </a:r>
            <a:endParaRPr sz="4400">
              <a:uFill>
                <a:solidFill/>
              </a:uFill>
            </a:endParaRPr>
          </a:p>
          <a:p>
            <a:pPr lvl="0">
              <a:defRPr sz="1800">
                <a:uFillTx/>
              </a:defRPr>
            </a:pPr>
            <a:r>
              <a:rPr sz="4400">
                <a:uFill>
                  <a:solidFill/>
                </a:uFill>
              </a:rPr>
              <a:t>Commodity hardware, with adequate software, can now match the performance and flexibility that markets require. With the freedom of open source.</a:t>
            </a:r>
            <a:endParaRPr sz="4400">
              <a:uFill>
                <a:solidFill/>
              </a:uFill>
            </a:endParaRPr>
          </a:p>
          <a:p>
            <a:pPr lvl="0">
              <a:defRPr sz="1800">
                <a:uFillTx/>
              </a:defRPr>
            </a:pPr>
            <a:r>
              <a:rPr sz="4400">
                <a:uFill>
                  <a:solidFill/>
                </a:uFill>
              </a:rPr>
              <a:t>ntopng and nDPI are available under GNU (L)GPLv3 from https://github.com/ntop.</a:t>
            </a:r>
          </a:p>
        </p:txBody>
      </p:sp>
      <p:sp>
        <p:nvSpPr>
          <p:cNvPr id="551" name="Shape 551"/>
          <p:cNvSpPr/>
          <p:nvPr>
            <p:ph type="sldNum" sz="quarter" idx="2"/>
          </p:nvPr>
        </p:nvSpPr>
        <p:spPr>
          <a:xfrm>
            <a:off x="12156511" y="9000066"/>
            <a:ext cx="286669"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sz="1800">
                <a:uFillTx/>
              </a:defRPr>
            </a:pPr>
            <a:r>
              <a:rPr sz="5100">
                <a:uFill>
                  <a:solidFill/>
                </a:uFill>
              </a:rPr>
              <a:t>ntopng Design Goals</a:t>
            </a:r>
          </a:p>
        </p:txBody>
      </p:sp>
      <p:sp>
        <p:nvSpPr>
          <p:cNvPr id="59" name="Shape 59"/>
          <p:cNvSpPr/>
          <p:nvPr>
            <p:ph type="body" idx="1"/>
          </p:nvPr>
        </p:nvSpPr>
        <p:spPr>
          <a:xfrm>
            <a:off x="546100" y="2105790"/>
            <a:ext cx="11811000" cy="6438901"/>
          </a:xfrm>
          <a:prstGeom prst="rect">
            <a:avLst/>
          </a:prstGeom>
        </p:spPr>
        <p:txBody>
          <a:bodyPr/>
          <a:lstStyle/>
          <a:p>
            <a:pPr lvl="0" marL="343814" indent="-240670" defTabSz="1217675">
              <a:spcBef>
                <a:spcPts val="500"/>
              </a:spcBef>
              <a:defRPr sz="1800">
                <a:uFillTx/>
              </a:defRPr>
            </a:pPr>
            <a:r>
              <a:rPr sz="4136">
                <a:uFill>
                  <a:solidFill/>
                </a:uFill>
              </a:rPr>
              <a:t>Clean separation between the monitoring engine and the reporting facilities.</a:t>
            </a:r>
            <a:endParaRPr sz="4136">
              <a:uFill>
                <a:solidFill/>
              </a:uFill>
            </a:endParaRPr>
          </a:p>
          <a:p>
            <a:pPr lvl="0" marL="343814" indent="-240670" defTabSz="1217675">
              <a:spcBef>
                <a:spcPts val="500"/>
              </a:spcBef>
              <a:defRPr sz="1800">
                <a:uFillTx/>
              </a:defRPr>
            </a:pPr>
            <a:r>
              <a:rPr sz="4136">
                <a:uFill>
                  <a:solidFill/>
                </a:uFill>
              </a:rPr>
              <a:t>Robust, crash-free engine (ntop was not really so).</a:t>
            </a:r>
            <a:endParaRPr sz="4136">
              <a:uFill>
                <a:solidFill/>
              </a:uFill>
            </a:endParaRPr>
          </a:p>
          <a:p>
            <a:pPr lvl="0" marL="343814" indent="-240670" defTabSz="1217675">
              <a:spcBef>
                <a:spcPts val="500"/>
              </a:spcBef>
              <a:defRPr sz="1800">
                <a:uFillTx/>
              </a:defRPr>
            </a:pPr>
            <a:r>
              <a:rPr sz="4136">
                <a:uFill>
                  <a:solidFill/>
                </a:uFill>
              </a:rPr>
              <a:t>Platform scriptability for enabling extensions or changes at runtime without restart.</a:t>
            </a:r>
            <a:endParaRPr sz="4136">
              <a:uFill>
                <a:solidFill/>
              </a:uFill>
            </a:endParaRPr>
          </a:p>
          <a:p>
            <a:pPr lvl="0" marL="343814" indent="-240670" defTabSz="1217675">
              <a:spcBef>
                <a:spcPts val="500"/>
              </a:spcBef>
              <a:defRPr sz="1800">
                <a:uFillTx/>
              </a:defRPr>
            </a:pPr>
            <a:r>
              <a:rPr sz="4136">
                <a:uFill>
                  <a:solidFill/>
                </a:uFill>
              </a:rPr>
              <a:t>Realtime: most monitoring tools aggregate data (5 mins usually) and present it when it’s too late.</a:t>
            </a:r>
            <a:endParaRPr sz="4136">
              <a:uFill>
                <a:solidFill/>
              </a:uFill>
            </a:endParaRPr>
          </a:p>
          <a:p>
            <a:pPr lvl="0" marL="343814" indent="-240670" defTabSz="1217675">
              <a:spcBef>
                <a:spcPts val="500"/>
              </a:spcBef>
              <a:defRPr sz="1800">
                <a:uFillTx/>
              </a:defRPr>
            </a:pPr>
            <a:r>
              <a:rPr sz="4136">
                <a:uFill>
                  <a:solidFill/>
                </a:uFill>
              </a:rPr>
              <a:t>Many new features including HTML 5-based dynamic GUI, categorisation, DPI.</a:t>
            </a:r>
          </a:p>
        </p:txBody>
      </p:sp>
      <p:sp>
        <p:nvSpPr>
          <p:cNvPr id="60" name="Shape 60"/>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lvl="0">
              <a:defRPr sz="1800">
                <a:uFillTx/>
              </a:defRPr>
            </a:pPr>
            <a:r>
              <a:rPr sz="5100">
                <a:uFill>
                  <a:solidFill/>
                </a:uFill>
              </a:rPr>
              <a:t>ntopng Architecture</a:t>
            </a:r>
          </a:p>
        </p:txBody>
      </p:sp>
      <p:sp>
        <p:nvSpPr>
          <p:cNvPr id="63" name="Shape 63"/>
          <p:cNvSpPr/>
          <p:nvPr>
            <p:ph type="sldNum" sz="quarter" idx="2"/>
          </p:nvPr>
        </p:nvSpPr>
        <p:spPr>
          <a:xfrm>
            <a:off x="12176479" y="9000066"/>
            <a:ext cx="266701" cy="2794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uFill>
              </a:rPr>
            </a:fld>
          </a:p>
        </p:txBody>
      </p:sp>
      <p:sp>
        <p:nvSpPr>
          <p:cNvPr id="64" name="Shape 64"/>
          <p:cNvSpPr/>
          <p:nvPr>
            <p:ph type="body" idx="1"/>
          </p:nvPr>
        </p:nvSpPr>
        <p:spPr>
          <a:xfrm>
            <a:off x="546100" y="2105790"/>
            <a:ext cx="11811000" cy="3670301"/>
          </a:xfrm>
          <a:prstGeom prst="rect">
            <a:avLst/>
          </a:prstGeom>
        </p:spPr>
        <p:txBody>
          <a:bodyPr/>
          <a:lstStyle/>
          <a:p>
            <a:pPr lvl="0">
              <a:defRPr sz="1800">
                <a:uFillTx/>
              </a:defRPr>
            </a:pPr>
            <a:r>
              <a:rPr sz="4400">
                <a:uFill>
                  <a:solidFill/>
                </a:uFill>
              </a:rPr>
              <a:t>Three different and self-contained components, communicating with clean API calls.</a:t>
            </a:r>
          </a:p>
        </p:txBody>
      </p:sp>
      <p:pic>
        <p:nvPicPr>
          <p:cNvPr id="65" name="droppedImage.pdf"/>
          <p:cNvPicPr/>
          <p:nvPr/>
        </p:nvPicPr>
        <p:blipFill>
          <a:blip r:embed="rId3">
            <a:extLst/>
          </a:blip>
          <a:stretch>
            <a:fillRect/>
          </a:stretch>
        </p:blipFill>
        <p:spPr>
          <a:xfrm>
            <a:off x="2501900" y="3975100"/>
            <a:ext cx="7988300" cy="36703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1295400" rtl="0" fontAlgn="auto" latinLnBrk="1" hangingPunct="0">
          <a:lnSpc>
            <a:spcPct val="100000"/>
          </a:lnSpc>
          <a:spcBef>
            <a:spcPts val="0"/>
          </a:spcBef>
          <a:spcAft>
            <a:spcPts val="0"/>
          </a:spcAft>
          <a:buClr>
            <a:srgbClr val="000000"/>
          </a:buClr>
          <a:buSzTx/>
          <a:buFont typeface="Helvetica"/>
          <a:buNone/>
          <a:tabLst/>
          <a:defRPr b="0" baseline="0" cap="none" i="0" spc="0" strike="noStrike" sz="2400" u="none" kumimoji="0" normalizeH="0">
            <a:ln>
              <a:noFill/>
            </a:ln>
            <a:solidFill>
              <a:srgbClr val="000000"/>
            </a:solidFill>
            <a:effectLst/>
            <a:uFill>
              <a:solidFill>
                <a:srgbClr val="000000"/>
              </a:solidFill>
            </a:uFill>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