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2"/>
  </p:notesMasterIdLst>
  <p:sldIdLst>
    <p:sldId id="265" r:id="rId2"/>
    <p:sldId id="266" r:id="rId3"/>
    <p:sldId id="285" r:id="rId4"/>
    <p:sldId id="268" r:id="rId5"/>
    <p:sldId id="261" r:id="rId6"/>
    <p:sldId id="269" r:id="rId7"/>
    <p:sldId id="267" r:id="rId8"/>
    <p:sldId id="273" r:id="rId9"/>
    <p:sldId id="274" r:id="rId10"/>
    <p:sldId id="275" r:id="rId11"/>
    <p:sldId id="276" r:id="rId12"/>
    <p:sldId id="277" r:id="rId13"/>
    <p:sldId id="278" r:id="rId14"/>
    <p:sldId id="279" r:id="rId15"/>
    <p:sldId id="286" r:id="rId16"/>
    <p:sldId id="280" r:id="rId17"/>
    <p:sldId id="270" r:id="rId18"/>
    <p:sldId id="271" r:id="rId19"/>
    <p:sldId id="281" r:id="rId20"/>
    <p:sldId id="282" r:id="rId21"/>
    <p:sldId id="272" r:id="rId22"/>
    <p:sldId id="283" r:id="rId23"/>
    <p:sldId id="284" r:id="rId24"/>
    <p:sldId id="257" r:id="rId25"/>
    <p:sldId id="259" r:id="rId26"/>
    <p:sldId id="260" r:id="rId27"/>
    <p:sldId id="263" r:id="rId28"/>
    <p:sldId id="264" r:id="rId29"/>
    <p:sldId id="262" r:id="rId30"/>
    <p:sldId id="258" r:id="rId31"/>
  </p:sldIdLst>
  <p:sldSz cx="9144000" cy="5143500" type="screen16x9"/>
  <p:notesSz cx="6858000" cy="9144000"/>
  <p:embeddedFontLst>
    <p:embeddedFont>
      <p:font typeface="Tahoma" panose="020B0604030504040204" pitchFamily="34"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01" autoAdjust="0"/>
  </p:normalViewPr>
  <p:slideViewPr>
    <p:cSldViewPr snapToGrid="0">
      <p:cViewPr varScale="1">
        <p:scale>
          <a:sx n="126" d="100"/>
          <a:sy n="126" d="100"/>
        </p:scale>
        <p:origin x="704"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A636B-154B-294E-A6B5-EAF26C864BBF}" type="doc">
      <dgm:prSet loTypeId="urn:microsoft.com/office/officeart/2005/8/layout/process2" loCatId="" qsTypeId="urn:microsoft.com/office/officeart/2005/8/quickstyle/simple1" qsCatId="simple" csTypeId="urn:microsoft.com/office/officeart/2005/8/colors/accent1_2" csCatId="accent1" phldr="1"/>
      <dgm:spPr/>
    </dgm:pt>
    <dgm:pt modelId="{56188318-7733-3347-A776-C9F100F83F35}">
      <dgm:prSet phldrT="[Text]"/>
      <dgm:spPr/>
      <dgm:t>
        <a:bodyPr/>
        <a:lstStyle/>
        <a:p>
          <a:r>
            <a:rPr lang="de-AT" dirty="0" err="1"/>
            <a:t>Wireshark</a:t>
          </a:r>
          <a:r>
            <a:rPr lang="de-AT" dirty="0"/>
            <a:t> </a:t>
          </a:r>
          <a:r>
            <a:rPr lang="de-AT" dirty="0" err="1"/>
            <a:t>asks</a:t>
          </a:r>
          <a:r>
            <a:rPr lang="de-AT" dirty="0"/>
            <a:t> </a:t>
          </a:r>
          <a:r>
            <a:rPr lang="de-AT" dirty="0" err="1"/>
            <a:t>for</a:t>
          </a:r>
          <a:r>
            <a:rPr lang="de-AT" dirty="0"/>
            <a:t> </a:t>
          </a:r>
          <a:r>
            <a:rPr lang="de-AT" dirty="0" err="1"/>
            <a:t>the</a:t>
          </a:r>
          <a:r>
            <a:rPr lang="de-AT" dirty="0"/>
            <a:t> </a:t>
          </a:r>
          <a:r>
            <a:rPr lang="de-AT" dirty="0" err="1"/>
            <a:t>interfaces</a:t>
          </a:r>
          <a:endParaRPr lang="de-DE" dirty="0"/>
        </a:p>
      </dgm:t>
    </dgm:pt>
    <dgm:pt modelId="{B85B43A1-C49B-724C-995B-0194AF9B8407}" type="parTrans" cxnId="{7C5A657B-0F74-394F-B50C-748A7A820412}">
      <dgm:prSet/>
      <dgm:spPr/>
      <dgm:t>
        <a:bodyPr/>
        <a:lstStyle/>
        <a:p>
          <a:endParaRPr lang="de-DE"/>
        </a:p>
      </dgm:t>
    </dgm:pt>
    <dgm:pt modelId="{BD3C2F42-72AE-BE46-9692-8FDCB7312569}" type="sibTrans" cxnId="{7C5A657B-0F74-394F-B50C-748A7A820412}">
      <dgm:prSet/>
      <dgm:spPr/>
      <dgm:t>
        <a:bodyPr/>
        <a:lstStyle/>
        <a:p>
          <a:endParaRPr lang="de-DE"/>
        </a:p>
      </dgm:t>
    </dgm:pt>
    <dgm:pt modelId="{B7968D2D-3312-974C-83EF-CFC8C8DF424F}">
      <dgm:prSet phldrT="[Text]"/>
      <dgm:spPr/>
      <dgm:t>
        <a:bodyPr/>
        <a:lstStyle/>
        <a:p>
          <a:r>
            <a:rPr lang="de-AT" dirty="0" err="1"/>
            <a:t>Dumpcap</a:t>
          </a:r>
          <a:r>
            <a:rPr lang="de-AT" dirty="0"/>
            <a:t> </a:t>
          </a:r>
          <a:r>
            <a:rPr lang="de-AT" dirty="0" err="1"/>
            <a:t>lists</a:t>
          </a:r>
          <a:r>
            <a:rPr lang="de-AT" dirty="0"/>
            <a:t> </a:t>
          </a:r>
          <a:r>
            <a:rPr lang="de-AT" dirty="0" err="1"/>
            <a:t>interfaces</a:t>
          </a:r>
          <a:endParaRPr lang="de-DE" dirty="0"/>
        </a:p>
      </dgm:t>
    </dgm:pt>
    <dgm:pt modelId="{4DB15B7A-B228-4A4E-B6B8-FFF63860978B}" type="parTrans" cxnId="{B9C10D5B-8181-2A4A-88AE-DEE160FC5A6D}">
      <dgm:prSet/>
      <dgm:spPr/>
      <dgm:t>
        <a:bodyPr/>
        <a:lstStyle/>
        <a:p>
          <a:endParaRPr lang="de-DE"/>
        </a:p>
      </dgm:t>
    </dgm:pt>
    <dgm:pt modelId="{2FAD9870-C0C8-AB46-949E-A1C50D2E9013}" type="sibTrans" cxnId="{B9C10D5B-8181-2A4A-88AE-DEE160FC5A6D}">
      <dgm:prSet/>
      <dgm:spPr/>
      <dgm:t>
        <a:bodyPr/>
        <a:lstStyle/>
        <a:p>
          <a:endParaRPr lang="de-DE"/>
        </a:p>
      </dgm:t>
    </dgm:pt>
    <dgm:pt modelId="{9229F5F6-41CA-1842-A7B4-2B0E89C920DF}">
      <dgm:prSet phldrT="[Text]"/>
      <dgm:spPr/>
      <dgm:t>
        <a:bodyPr/>
        <a:lstStyle/>
        <a:p>
          <a:r>
            <a:rPr lang="de-AT" dirty="0"/>
            <a:t>Starts </a:t>
          </a:r>
          <a:r>
            <a:rPr lang="de-AT" dirty="0" err="1"/>
            <a:t>pipes</a:t>
          </a:r>
          <a:r>
            <a:rPr lang="de-AT" dirty="0"/>
            <a:t> </a:t>
          </a:r>
          <a:r>
            <a:rPr lang="de-AT" dirty="0" err="1"/>
            <a:t>with</a:t>
          </a:r>
          <a:r>
            <a:rPr lang="de-AT" dirty="0"/>
            <a:t> </a:t>
          </a:r>
          <a:r>
            <a:rPr lang="de-AT" dirty="0" err="1"/>
            <a:t>main</a:t>
          </a:r>
          <a:r>
            <a:rPr lang="de-AT" dirty="0"/>
            <a:t> </a:t>
          </a:r>
          <a:r>
            <a:rPr lang="de-AT" dirty="0" err="1"/>
            <a:t>Wireshark</a:t>
          </a:r>
          <a:r>
            <a:rPr lang="de-AT" dirty="0"/>
            <a:t> </a:t>
          </a:r>
          <a:r>
            <a:rPr lang="de-AT" dirty="0" err="1"/>
            <a:t>for</a:t>
          </a:r>
          <a:r>
            <a:rPr lang="de-AT" dirty="0"/>
            <a:t> </a:t>
          </a:r>
          <a:r>
            <a:rPr lang="de-AT" dirty="0" err="1"/>
            <a:t>data</a:t>
          </a:r>
          <a:r>
            <a:rPr lang="de-AT" dirty="0"/>
            <a:t> </a:t>
          </a:r>
          <a:r>
            <a:rPr lang="de-AT" dirty="0" err="1"/>
            <a:t>exchange</a:t>
          </a:r>
          <a:endParaRPr lang="de-DE" dirty="0"/>
        </a:p>
      </dgm:t>
    </dgm:pt>
    <dgm:pt modelId="{803AD32F-166E-9A4F-A6EC-997E9B9780A8}" type="parTrans" cxnId="{16E5D017-358A-3545-8E4E-D56E0387F8DF}">
      <dgm:prSet/>
      <dgm:spPr/>
      <dgm:t>
        <a:bodyPr/>
        <a:lstStyle/>
        <a:p>
          <a:endParaRPr lang="de-DE"/>
        </a:p>
      </dgm:t>
    </dgm:pt>
    <dgm:pt modelId="{AD5D9FBC-36D7-424D-8CE2-96C363DB8F0A}" type="sibTrans" cxnId="{16E5D017-358A-3545-8E4E-D56E0387F8DF}">
      <dgm:prSet/>
      <dgm:spPr/>
      <dgm:t>
        <a:bodyPr/>
        <a:lstStyle/>
        <a:p>
          <a:endParaRPr lang="de-DE"/>
        </a:p>
      </dgm:t>
    </dgm:pt>
    <dgm:pt modelId="{4996B2F2-26F7-3D4A-A932-1A9EB477F407}">
      <dgm:prSet/>
      <dgm:spPr/>
      <dgm:t>
        <a:bodyPr/>
        <a:lstStyle/>
        <a:p>
          <a:r>
            <a:rPr lang="de-AT" dirty="0"/>
            <a:t>Read </a:t>
          </a:r>
          <a:r>
            <a:rPr lang="de-AT" dirty="0" err="1"/>
            <a:t>capture</a:t>
          </a:r>
          <a:r>
            <a:rPr lang="de-AT" dirty="0"/>
            <a:t> </a:t>
          </a:r>
          <a:r>
            <a:rPr lang="de-AT" dirty="0" err="1"/>
            <a:t>data</a:t>
          </a:r>
          <a:endParaRPr lang="de-DE" dirty="0"/>
        </a:p>
      </dgm:t>
    </dgm:pt>
    <dgm:pt modelId="{0F5C47A5-4273-D34B-909E-82095A60E49B}" type="parTrans" cxnId="{25489948-FAFF-7A4C-8FB4-E30C05A74420}">
      <dgm:prSet/>
      <dgm:spPr/>
      <dgm:t>
        <a:bodyPr/>
        <a:lstStyle/>
        <a:p>
          <a:endParaRPr lang="de-DE"/>
        </a:p>
      </dgm:t>
    </dgm:pt>
    <dgm:pt modelId="{7E517678-DE7C-2E4D-91AE-30B233FA85EB}" type="sibTrans" cxnId="{25489948-FAFF-7A4C-8FB4-E30C05A74420}">
      <dgm:prSet/>
      <dgm:spPr/>
      <dgm:t>
        <a:bodyPr/>
        <a:lstStyle/>
        <a:p>
          <a:endParaRPr lang="de-DE"/>
        </a:p>
      </dgm:t>
    </dgm:pt>
    <dgm:pt modelId="{1671ABB9-C64A-3D4A-850F-B2AB7D869AA2}" type="pres">
      <dgm:prSet presAssocID="{4BFA636B-154B-294E-A6B5-EAF26C864BBF}" presName="linearFlow" presStyleCnt="0">
        <dgm:presLayoutVars>
          <dgm:resizeHandles val="exact"/>
        </dgm:presLayoutVars>
      </dgm:prSet>
      <dgm:spPr/>
    </dgm:pt>
    <dgm:pt modelId="{F100B658-74F2-1740-A725-65596DB72531}" type="pres">
      <dgm:prSet presAssocID="{56188318-7733-3347-A776-C9F100F83F35}" presName="node" presStyleLbl="node1" presStyleIdx="0" presStyleCnt="4" custScaleX="256667" custLinFactNeighborX="-38813" custLinFactNeighborY="-537">
        <dgm:presLayoutVars>
          <dgm:bulletEnabled val="1"/>
        </dgm:presLayoutVars>
      </dgm:prSet>
      <dgm:spPr/>
    </dgm:pt>
    <dgm:pt modelId="{BAC40B13-DB97-9045-8CB3-E5509ED4E3EF}" type="pres">
      <dgm:prSet presAssocID="{BD3C2F42-72AE-BE46-9692-8FDCB7312569}" presName="sibTrans" presStyleLbl="sibTrans2D1" presStyleIdx="0" presStyleCnt="3"/>
      <dgm:spPr/>
    </dgm:pt>
    <dgm:pt modelId="{CB9F4F43-4EB5-D94E-81CD-47C8F3FDE7DA}" type="pres">
      <dgm:prSet presAssocID="{BD3C2F42-72AE-BE46-9692-8FDCB7312569}" presName="connectorText" presStyleLbl="sibTrans2D1" presStyleIdx="0" presStyleCnt="3"/>
      <dgm:spPr/>
    </dgm:pt>
    <dgm:pt modelId="{E57427F0-CCCB-4A44-9B5A-A445C3C97CA8}" type="pres">
      <dgm:prSet presAssocID="{B7968D2D-3312-974C-83EF-CFC8C8DF424F}" presName="node" presStyleLbl="node1" presStyleIdx="1" presStyleCnt="4" custScaleX="256667">
        <dgm:presLayoutVars>
          <dgm:bulletEnabled val="1"/>
        </dgm:presLayoutVars>
      </dgm:prSet>
      <dgm:spPr/>
    </dgm:pt>
    <dgm:pt modelId="{97443D11-9410-2D4A-9F4D-A8FD58E5E61C}" type="pres">
      <dgm:prSet presAssocID="{2FAD9870-C0C8-AB46-949E-A1C50D2E9013}" presName="sibTrans" presStyleLbl="sibTrans2D1" presStyleIdx="1" presStyleCnt="3"/>
      <dgm:spPr/>
    </dgm:pt>
    <dgm:pt modelId="{3DBFE242-643B-B549-8600-A472E655FAC3}" type="pres">
      <dgm:prSet presAssocID="{2FAD9870-C0C8-AB46-949E-A1C50D2E9013}" presName="connectorText" presStyleLbl="sibTrans2D1" presStyleIdx="1" presStyleCnt="3"/>
      <dgm:spPr/>
    </dgm:pt>
    <dgm:pt modelId="{C08A1452-27A6-DD44-8718-BC9063C2A8BD}" type="pres">
      <dgm:prSet presAssocID="{9229F5F6-41CA-1842-A7B4-2B0E89C920DF}" presName="node" presStyleLbl="node1" presStyleIdx="2" presStyleCnt="4" custScaleX="256667">
        <dgm:presLayoutVars>
          <dgm:bulletEnabled val="1"/>
        </dgm:presLayoutVars>
      </dgm:prSet>
      <dgm:spPr/>
    </dgm:pt>
    <dgm:pt modelId="{3E53A5F9-137F-D847-A6F3-50C0132147B5}" type="pres">
      <dgm:prSet presAssocID="{AD5D9FBC-36D7-424D-8CE2-96C363DB8F0A}" presName="sibTrans" presStyleLbl="sibTrans2D1" presStyleIdx="2" presStyleCnt="3"/>
      <dgm:spPr/>
    </dgm:pt>
    <dgm:pt modelId="{A4AB8B60-AD09-E945-B729-31343D072D0B}" type="pres">
      <dgm:prSet presAssocID="{AD5D9FBC-36D7-424D-8CE2-96C363DB8F0A}" presName="connectorText" presStyleLbl="sibTrans2D1" presStyleIdx="2" presStyleCnt="3"/>
      <dgm:spPr/>
    </dgm:pt>
    <dgm:pt modelId="{354E7D40-78ED-9549-B77C-E4531960A6E0}" type="pres">
      <dgm:prSet presAssocID="{4996B2F2-26F7-3D4A-A932-1A9EB477F407}" presName="node" presStyleLbl="node1" presStyleIdx="3" presStyleCnt="4" custScaleX="253148">
        <dgm:presLayoutVars>
          <dgm:bulletEnabled val="1"/>
        </dgm:presLayoutVars>
      </dgm:prSet>
      <dgm:spPr/>
    </dgm:pt>
  </dgm:ptLst>
  <dgm:cxnLst>
    <dgm:cxn modelId="{7D1A9F0D-8EF8-DD4B-ADB1-393821950C98}" type="presOf" srcId="{4996B2F2-26F7-3D4A-A932-1A9EB477F407}" destId="{354E7D40-78ED-9549-B77C-E4531960A6E0}" srcOrd="0" destOrd="0" presId="urn:microsoft.com/office/officeart/2005/8/layout/process2"/>
    <dgm:cxn modelId="{16E5D017-358A-3545-8E4E-D56E0387F8DF}" srcId="{4BFA636B-154B-294E-A6B5-EAF26C864BBF}" destId="{9229F5F6-41CA-1842-A7B4-2B0E89C920DF}" srcOrd="2" destOrd="0" parTransId="{803AD32F-166E-9A4F-A6EC-997E9B9780A8}" sibTransId="{AD5D9FBC-36D7-424D-8CE2-96C363DB8F0A}"/>
    <dgm:cxn modelId="{0868711A-F958-4240-AE5A-10DC19FF762D}" type="presOf" srcId="{4BFA636B-154B-294E-A6B5-EAF26C864BBF}" destId="{1671ABB9-C64A-3D4A-850F-B2AB7D869AA2}" srcOrd="0" destOrd="0" presId="urn:microsoft.com/office/officeart/2005/8/layout/process2"/>
    <dgm:cxn modelId="{EE8BBC42-CD36-8E4B-A912-5B75B3D7922A}" type="presOf" srcId="{9229F5F6-41CA-1842-A7B4-2B0E89C920DF}" destId="{C08A1452-27A6-DD44-8718-BC9063C2A8BD}" srcOrd="0" destOrd="0" presId="urn:microsoft.com/office/officeart/2005/8/layout/process2"/>
    <dgm:cxn modelId="{549D4947-5040-A24C-B05A-D85F106E6DFE}" type="presOf" srcId="{2FAD9870-C0C8-AB46-949E-A1C50D2E9013}" destId="{3DBFE242-643B-B549-8600-A472E655FAC3}" srcOrd="1" destOrd="0" presId="urn:microsoft.com/office/officeart/2005/8/layout/process2"/>
    <dgm:cxn modelId="{25489948-FAFF-7A4C-8FB4-E30C05A74420}" srcId="{4BFA636B-154B-294E-A6B5-EAF26C864BBF}" destId="{4996B2F2-26F7-3D4A-A932-1A9EB477F407}" srcOrd="3" destOrd="0" parTransId="{0F5C47A5-4273-D34B-909E-82095A60E49B}" sibTransId="{7E517678-DE7C-2E4D-91AE-30B233FA85EB}"/>
    <dgm:cxn modelId="{B9C10D5B-8181-2A4A-88AE-DEE160FC5A6D}" srcId="{4BFA636B-154B-294E-A6B5-EAF26C864BBF}" destId="{B7968D2D-3312-974C-83EF-CFC8C8DF424F}" srcOrd="1" destOrd="0" parTransId="{4DB15B7A-B228-4A4E-B6B8-FFF63860978B}" sibTransId="{2FAD9870-C0C8-AB46-949E-A1C50D2E9013}"/>
    <dgm:cxn modelId="{75562870-778C-D440-975C-DBE531EE7622}" type="presOf" srcId="{56188318-7733-3347-A776-C9F100F83F35}" destId="{F100B658-74F2-1740-A725-65596DB72531}" srcOrd="0" destOrd="0" presId="urn:microsoft.com/office/officeart/2005/8/layout/process2"/>
    <dgm:cxn modelId="{7C5A657B-0F74-394F-B50C-748A7A820412}" srcId="{4BFA636B-154B-294E-A6B5-EAF26C864BBF}" destId="{56188318-7733-3347-A776-C9F100F83F35}" srcOrd="0" destOrd="0" parTransId="{B85B43A1-C49B-724C-995B-0194AF9B8407}" sibTransId="{BD3C2F42-72AE-BE46-9692-8FDCB7312569}"/>
    <dgm:cxn modelId="{A57315D2-D237-304D-9B04-9458D15F31A2}" type="presOf" srcId="{B7968D2D-3312-974C-83EF-CFC8C8DF424F}" destId="{E57427F0-CCCB-4A44-9B5A-A445C3C97CA8}" srcOrd="0" destOrd="0" presId="urn:microsoft.com/office/officeart/2005/8/layout/process2"/>
    <dgm:cxn modelId="{03D10DE4-DE18-224C-9B26-40F51F9522BB}" type="presOf" srcId="{AD5D9FBC-36D7-424D-8CE2-96C363DB8F0A}" destId="{3E53A5F9-137F-D847-A6F3-50C0132147B5}" srcOrd="0" destOrd="0" presId="urn:microsoft.com/office/officeart/2005/8/layout/process2"/>
    <dgm:cxn modelId="{0178ACEA-34D0-4043-87FE-87700CC180EF}" type="presOf" srcId="{2FAD9870-C0C8-AB46-949E-A1C50D2E9013}" destId="{97443D11-9410-2D4A-9F4D-A8FD58E5E61C}" srcOrd="0" destOrd="0" presId="urn:microsoft.com/office/officeart/2005/8/layout/process2"/>
    <dgm:cxn modelId="{15F38CEF-FBBE-DF4C-AE70-44E893F3DD0F}" type="presOf" srcId="{BD3C2F42-72AE-BE46-9692-8FDCB7312569}" destId="{BAC40B13-DB97-9045-8CB3-E5509ED4E3EF}" srcOrd="0" destOrd="0" presId="urn:microsoft.com/office/officeart/2005/8/layout/process2"/>
    <dgm:cxn modelId="{ADF4BDF4-6E16-8D48-8032-5FB3E869ED6C}" type="presOf" srcId="{BD3C2F42-72AE-BE46-9692-8FDCB7312569}" destId="{CB9F4F43-4EB5-D94E-81CD-47C8F3FDE7DA}" srcOrd="1" destOrd="0" presId="urn:microsoft.com/office/officeart/2005/8/layout/process2"/>
    <dgm:cxn modelId="{E77158F6-7DF2-894B-B6F7-046AEB2BA81A}" type="presOf" srcId="{AD5D9FBC-36D7-424D-8CE2-96C363DB8F0A}" destId="{A4AB8B60-AD09-E945-B729-31343D072D0B}" srcOrd="1" destOrd="0" presId="urn:microsoft.com/office/officeart/2005/8/layout/process2"/>
    <dgm:cxn modelId="{361DF02F-944F-3B4B-B25E-2CDC767EB579}" type="presParOf" srcId="{1671ABB9-C64A-3D4A-850F-B2AB7D869AA2}" destId="{F100B658-74F2-1740-A725-65596DB72531}" srcOrd="0" destOrd="0" presId="urn:microsoft.com/office/officeart/2005/8/layout/process2"/>
    <dgm:cxn modelId="{0C10C1BE-119F-D649-9234-7295CEEDB8C4}" type="presParOf" srcId="{1671ABB9-C64A-3D4A-850F-B2AB7D869AA2}" destId="{BAC40B13-DB97-9045-8CB3-E5509ED4E3EF}" srcOrd="1" destOrd="0" presId="urn:microsoft.com/office/officeart/2005/8/layout/process2"/>
    <dgm:cxn modelId="{4E0EB154-FF65-C84E-9CF8-D96588B21738}" type="presParOf" srcId="{BAC40B13-DB97-9045-8CB3-E5509ED4E3EF}" destId="{CB9F4F43-4EB5-D94E-81CD-47C8F3FDE7DA}" srcOrd="0" destOrd="0" presId="urn:microsoft.com/office/officeart/2005/8/layout/process2"/>
    <dgm:cxn modelId="{57DA12F2-E2B1-FE4E-BFD4-DB0E410D57AD}" type="presParOf" srcId="{1671ABB9-C64A-3D4A-850F-B2AB7D869AA2}" destId="{E57427F0-CCCB-4A44-9B5A-A445C3C97CA8}" srcOrd="2" destOrd="0" presId="urn:microsoft.com/office/officeart/2005/8/layout/process2"/>
    <dgm:cxn modelId="{59680695-EC36-5547-824E-3E7E800210FE}" type="presParOf" srcId="{1671ABB9-C64A-3D4A-850F-B2AB7D869AA2}" destId="{97443D11-9410-2D4A-9F4D-A8FD58E5E61C}" srcOrd="3" destOrd="0" presId="urn:microsoft.com/office/officeart/2005/8/layout/process2"/>
    <dgm:cxn modelId="{F71067BA-C1CA-9A48-A866-62BA76C59577}" type="presParOf" srcId="{97443D11-9410-2D4A-9F4D-A8FD58E5E61C}" destId="{3DBFE242-643B-B549-8600-A472E655FAC3}" srcOrd="0" destOrd="0" presId="urn:microsoft.com/office/officeart/2005/8/layout/process2"/>
    <dgm:cxn modelId="{AE458057-49BE-3F4C-9502-FC0879C0AA98}" type="presParOf" srcId="{1671ABB9-C64A-3D4A-850F-B2AB7D869AA2}" destId="{C08A1452-27A6-DD44-8718-BC9063C2A8BD}" srcOrd="4" destOrd="0" presId="urn:microsoft.com/office/officeart/2005/8/layout/process2"/>
    <dgm:cxn modelId="{0FC12432-9D3B-5442-84ED-3D801B04052A}" type="presParOf" srcId="{1671ABB9-C64A-3D4A-850F-B2AB7D869AA2}" destId="{3E53A5F9-137F-D847-A6F3-50C0132147B5}" srcOrd="5" destOrd="0" presId="urn:microsoft.com/office/officeart/2005/8/layout/process2"/>
    <dgm:cxn modelId="{D5BCE0F8-79DF-F541-B5DA-807DA3586F49}" type="presParOf" srcId="{3E53A5F9-137F-D847-A6F3-50C0132147B5}" destId="{A4AB8B60-AD09-E945-B729-31343D072D0B}" srcOrd="0" destOrd="0" presId="urn:microsoft.com/office/officeart/2005/8/layout/process2"/>
    <dgm:cxn modelId="{F0E169B4-BBCF-D74C-8408-D152C3F75264}" type="presParOf" srcId="{1671ABB9-C64A-3D4A-850F-B2AB7D869AA2}" destId="{354E7D40-78ED-9549-B77C-E4531960A6E0}"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B658-74F2-1740-A725-65596DB72531}">
      <dsp:nvSpPr>
        <dsp:cNvPr id="0" name=""/>
        <dsp:cNvSpPr/>
      </dsp:nvSpPr>
      <dsp:spPr>
        <a:xfrm>
          <a:off x="0" y="1"/>
          <a:ext cx="4165600"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Wireshark</a:t>
          </a:r>
          <a:r>
            <a:rPr lang="de-AT" sz="1600" kern="1200" dirty="0"/>
            <a:t> </a:t>
          </a:r>
          <a:r>
            <a:rPr lang="de-AT" sz="1600" kern="1200" dirty="0" err="1"/>
            <a:t>asks</a:t>
          </a:r>
          <a:r>
            <a:rPr lang="de-AT" sz="1600" kern="1200" dirty="0"/>
            <a:t> </a:t>
          </a:r>
          <a:r>
            <a:rPr lang="de-AT" sz="1600" kern="1200" dirty="0" err="1"/>
            <a:t>for</a:t>
          </a:r>
          <a:r>
            <a:rPr lang="de-AT" sz="1600" kern="1200" dirty="0"/>
            <a:t> </a:t>
          </a:r>
          <a:r>
            <a:rPr lang="de-AT" sz="1600" kern="1200" dirty="0" err="1"/>
            <a:t>the</a:t>
          </a:r>
          <a:r>
            <a:rPr lang="de-AT" sz="1600" kern="1200" dirty="0"/>
            <a:t> </a:t>
          </a:r>
          <a:r>
            <a:rPr lang="de-AT" sz="1600" kern="1200" dirty="0" err="1"/>
            <a:t>interfaces</a:t>
          </a:r>
          <a:endParaRPr lang="de-DE" sz="1600" kern="1200" dirty="0"/>
        </a:p>
      </dsp:txBody>
      <dsp:txXfrm>
        <a:off x="18081" y="18082"/>
        <a:ext cx="4129438" cy="581162"/>
      </dsp:txXfrm>
    </dsp:sp>
    <dsp:sp modelId="{BAC40B13-DB97-9045-8CB3-E5509ED4E3EF}">
      <dsp:nvSpPr>
        <dsp:cNvPr id="0" name=""/>
        <dsp:cNvSpPr/>
      </dsp:nvSpPr>
      <dsp:spPr>
        <a:xfrm rot="5400000">
          <a:off x="1966430" y="633588"/>
          <a:ext cx="232739" cy="2777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5400000">
        <a:off x="1999461" y="656116"/>
        <a:ext cx="166677" cy="162917"/>
      </dsp:txXfrm>
    </dsp:sp>
    <dsp:sp modelId="{E57427F0-CCCB-4A44-9B5A-A445C3C97CA8}">
      <dsp:nvSpPr>
        <dsp:cNvPr id="0" name=""/>
        <dsp:cNvSpPr/>
      </dsp:nvSpPr>
      <dsp:spPr>
        <a:xfrm>
          <a:off x="0" y="927646"/>
          <a:ext cx="4165600"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Dumpcap</a:t>
          </a:r>
          <a:r>
            <a:rPr lang="de-AT" sz="1600" kern="1200" dirty="0"/>
            <a:t> </a:t>
          </a:r>
          <a:r>
            <a:rPr lang="de-AT" sz="1600" kern="1200" dirty="0" err="1"/>
            <a:t>lists</a:t>
          </a:r>
          <a:r>
            <a:rPr lang="de-AT" sz="1600" kern="1200" dirty="0"/>
            <a:t> </a:t>
          </a:r>
          <a:r>
            <a:rPr lang="de-AT" sz="1600" kern="1200" dirty="0" err="1"/>
            <a:t>interfaces</a:t>
          </a:r>
          <a:endParaRPr lang="de-DE" sz="1600" kern="1200" dirty="0"/>
        </a:p>
      </dsp:txBody>
      <dsp:txXfrm>
        <a:off x="18081" y="945727"/>
        <a:ext cx="4129438" cy="581162"/>
      </dsp:txXfrm>
    </dsp:sp>
    <dsp:sp modelId="{97443D11-9410-2D4A-9F4D-A8FD58E5E61C}">
      <dsp:nvSpPr>
        <dsp:cNvPr id="0" name=""/>
        <dsp:cNvSpPr/>
      </dsp:nvSpPr>
      <dsp:spPr>
        <a:xfrm rot="5400000">
          <a:off x="1967051" y="1560403"/>
          <a:ext cx="231496" cy="2777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5400000">
        <a:off x="1999461" y="1583553"/>
        <a:ext cx="166677" cy="162047"/>
      </dsp:txXfrm>
    </dsp:sp>
    <dsp:sp modelId="{C08A1452-27A6-DD44-8718-BC9063C2A8BD}">
      <dsp:nvSpPr>
        <dsp:cNvPr id="0" name=""/>
        <dsp:cNvSpPr/>
      </dsp:nvSpPr>
      <dsp:spPr>
        <a:xfrm>
          <a:off x="0" y="1853632"/>
          <a:ext cx="4165600"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Starts </a:t>
          </a:r>
          <a:r>
            <a:rPr lang="de-AT" sz="1600" kern="1200" dirty="0" err="1"/>
            <a:t>pipes</a:t>
          </a:r>
          <a:r>
            <a:rPr lang="de-AT" sz="1600" kern="1200" dirty="0"/>
            <a:t> </a:t>
          </a:r>
          <a:r>
            <a:rPr lang="de-AT" sz="1600" kern="1200" dirty="0" err="1"/>
            <a:t>with</a:t>
          </a:r>
          <a:r>
            <a:rPr lang="de-AT" sz="1600" kern="1200" dirty="0"/>
            <a:t> </a:t>
          </a:r>
          <a:r>
            <a:rPr lang="de-AT" sz="1600" kern="1200" dirty="0" err="1"/>
            <a:t>main</a:t>
          </a:r>
          <a:r>
            <a:rPr lang="de-AT" sz="1600" kern="1200" dirty="0"/>
            <a:t> </a:t>
          </a:r>
          <a:r>
            <a:rPr lang="de-AT" sz="1600" kern="1200" dirty="0" err="1"/>
            <a:t>Wireshark</a:t>
          </a:r>
          <a:r>
            <a:rPr lang="de-AT" sz="1600" kern="1200" dirty="0"/>
            <a:t> </a:t>
          </a:r>
          <a:r>
            <a:rPr lang="de-AT" sz="1600" kern="1200" dirty="0" err="1"/>
            <a:t>for</a:t>
          </a:r>
          <a:r>
            <a:rPr lang="de-AT" sz="1600" kern="1200" dirty="0"/>
            <a:t> </a:t>
          </a:r>
          <a:r>
            <a:rPr lang="de-AT" sz="1600" kern="1200" dirty="0" err="1"/>
            <a:t>data</a:t>
          </a:r>
          <a:r>
            <a:rPr lang="de-AT" sz="1600" kern="1200" dirty="0"/>
            <a:t> </a:t>
          </a:r>
          <a:r>
            <a:rPr lang="de-AT" sz="1600" kern="1200" dirty="0" err="1"/>
            <a:t>exchange</a:t>
          </a:r>
          <a:endParaRPr lang="de-DE" sz="1600" kern="1200" dirty="0"/>
        </a:p>
      </dsp:txBody>
      <dsp:txXfrm>
        <a:off x="18081" y="1871713"/>
        <a:ext cx="4129438" cy="581162"/>
      </dsp:txXfrm>
    </dsp:sp>
    <dsp:sp modelId="{3E53A5F9-137F-D847-A6F3-50C0132147B5}">
      <dsp:nvSpPr>
        <dsp:cNvPr id="0" name=""/>
        <dsp:cNvSpPr/>
      </dsp:nvSpPr>
      <dsp:spPr>
        <a:xfrm rot="5400000">
          <a:off x="1967051" y="2486390"/>
          <a:ext cx="231496" cy="2777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5400000">
        <a:off x="1999461" y="2509540"/>
        <a:ext cx="166677" cy="162047"/>
      </dsp:txXfrm>
    </dsp:sp>
    <dsp:sp modelId="{354E7D40-78ED-9549-B77C-E4531960A6E0}">
      <dsp:nvSpPr>
        <dsp:cNvPr id="0" name=""/>
        <dsp:cNvSpPr/>
      </dsp:nvSpPr>
      <dsp:spPr>
        <a:xfrm>
          <a:off x="28555" y="2779619"/>
          <a:ext cx="4108488" cy="61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Read </a:t>
          </a:r>
          <a:r>
            <a:rPr lang="de-AT" sz="1600" kern="1200" dirty="0" err="1"/>
            <a:t>capture</a:t>
          </a:r>
          <a:r>
            <a:rPr lang="de-AT" sz="1600" kern="1200" dirty="0"/>
            <a:t> </a:t>
          </a:r>
          <a:r>
            <a:rPr lang="de-AT" sz="1600" kern="1200" dirty="0" err="1"/>
            <a:t>data</a:t>
          </a:r>
          <a:endParaRPr lang="de-DE" sz="1600" kern="1200" dirty="0"/>
        </a:p>
      </dsp:txBody>
      <dsp:txXfrm>
        <a:off x="46636" y="2797700"/>
        <a:ext cx="4072326" cy="5811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26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59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90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13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30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Shape 15"/>
          <p:cNvSpPr/>
          <p:nvPr/>
        </p:nvSpPr>
        <p:spPr>
          <a:xfrm>
            <a:off x="0" y="1001267"/>
            <a:ext cx="9144000" cy="4142100"/>
          </a:xfrm>
          <a:prstGeom prst="rect">
            <a:avLst/>
          </a:prstGeom>
          <a:solidFill>
            <a:srgbClr val="0D43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259257" y="1236191"/>
            <a:ext cx="4557717" cy="125765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1"/>
              </a:buClr>
              <a:buSzPts val="3600"/>
              <a:buFont typeface="Tahoma"/>
              <a:buNone/>
              <a:defRPr sz="3600" b="1" i="0" u="none" strike="noStrike" cap="none">
                <a:solidFill>
                  <a:schemeClr val="lt1"/>
                </a:solidFill>
                <a:latin typeface="Tahoma"/>
                <a:ea typeface="Tahoma"/>
                <a:cs typeface="Tahoma"/>
                <a:sym typeface="Tahoma"/>
              </a:defRPr>
            </a:lvl1pPr>
            <a:lvl2pPr lvl="1">
              <a:spcBef>
                <a:spcPts val="0"/>
              </a:spcBef>
              <a:spcAft>
                <a:spcPts val="0"/>
              </a:spcAft>
              <a:buSzPts val="3600"/>
              <a:buNone/>
              <a:defRPr sz="1800"/>
            </a:lvl2pPr>
            <a:lvl3pPr lvl="2">
              <a:spcBef>
                <a:spcPts val="0"/>
              </a:spcBef>
              <a:spcAft>
                <a:spcPts val="0"/>
              </a:spcAft>
              <a:buSzPts val="3600"/>
              <a:buNone/>
              <a:defRPr sz="1800"/>
            </a:lvl3pPr>
            <a:lvl4pPr lvl="3">
              <a:spcBef>
                <a:spcPts val="0"/>
              </a:spcBef>
              <a:spcAft>
                <a:spcPts val="0"/>
              </a:spcAft>
              <a:buSzPts val="3600"/>
              <a:buNone/>
              <a:defRPr sz="1800"/>
            </a:lvl4pPr>
            <a:lvl5pPr lvl="4">
              <a:spcBef>
                <a:spcPts val="0"/>
              </a:spcBef>
              <a:spcAft>
                <a:spcPts val="0"/>
              </a:spcAft>
              <a:buSzPts val="3600"/>
              <a:buNone/>
              <a:defRPr sz="1800"/>
            </a:lvl5pPr>
            <a:lvl6pPr lvl="5">
              <a:spcBef>
                <a:spcPts val="0"/>
              </a:spcBef>
              <a:spcAft>
                <a:spcPts val="0"/>
              </a:spcAft>
              <a:buSzPts val="3600"/>
              <a:buNone/>
              <a:defRPr sz="1800"/>
            </a:lvl6pPr>
            <a:lvl7pPr lvl="6">
              <a:spcBef>
                <a:spcPts val="0"/>
              </a:spcBef>
              <a:spcAft>
                <a:spcPts val="0"/>
              </a:spcAft>
              <a:buSzPts val="3600"/>
              <a:buNone/>
              <a:defRPr sz="1800"/>
            </a:lvl7pPr>
            <a:lvl8pPr lvl="7">
              <a:spcBef>
                <a:spcPts val="0"/>
              </a:spcBef>
              <a:spcAft>
                <a:spcPts val="0"/>
              </a:spcAft>
              <a:buSzPts val="3600"/>
              <a:buNone/>
              <a:defRPr sz="1800"/>
            </a:lvl8pPr>
            <a:lvl9pPr lvl="8">
              <a:spcBef>
                <a:spcPts val="0"/>
              </a:spcBef>
              <a:spcAft>
                <a:spcPts val="0"/>
              </a:spcAft>
              <a:buSzPts val="3600"/>
              <a:buNone/>
              <a:defRPr sz="1800"/>
            </a:lvl9pPr>
          </a:lstStyle>
          <a:p>
            <a:endParaRPr dirty="0"/>
          </a:p>
        </p:txBody>
      </p:sp>
      <p:sp>
        <p:nvSpPr>
          <p:cNvPr id="17" name="Shape 17"/>
          <p:cNvSpPr txBox="1">
            <a:spLocks noGrp="1"/>
          </p:cNvSpPr>
          <p:nvPr>
            <p:ph type="subTitle" idx="1"/>
          </p:nvPr>
        </p:nvSpPr>
        <p:spPr>
          <a:xfrm>
            <a:off x="259257" y="2491384"/>
            <a:ext cx="2621761" cy="964726"/>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D9D9D9"/>
              </a:buClr>
              <a:buSzPts val="2000"/>
              <a:buFont typeface="Arial"/>
              <a:buNone/>
              <a:defRPr sz="2000" b="0" i="0" u="none" strike="noStrike" cap="none">
                <a:solidFill>
                  <a:srgbClr val="D9D9D9"/>
                </a:solidFill>
                <a:latin typeface="Tahoma"/>
                <a:ea typeface="Tahoma"/>
                <a:cs typeface="Tahoma"/>
                <a:sym typeface="Tahoma"/>
              </a:defRPr>
            </a:lvl1pPr>
            <a:lvl2pPr marR="0" lvl="1" algn="ctr" rtl="0">
              <a:lnSpc>
                <a:spcPct val="90000"/>
              </a:lnSpc>
              <a:spcBef>
                <a:spcPts val="500"/>
              </a:spcBef>
              <a:spcAft>
                <a:spcPts val="0"/>
              </a:spcAft>
              <a:buClr>
                <a:srgbClr val="003399"/>
              </a:buClr>
              <a:buSzPts val="2000"/>
              <a:buFont typeface="Arial"/>
              <a:buNone/>
              <a:defRPr sz="2000" b="0" i="0" u="none" strike="noStrike" cap="none">
                <a:solidFill>
                  <a:srgbClr val="003399"/>
                </a:solidFill>
                <a:latin typeface="Tahoma"/>
                <a:ea typeface="Tahoma"/>
                <a:cs typeface="Tahoma"/>
                <a:sym typeface="Tahoma"/>
              </a:defRPr>
            </a:lvl2pPr>
            <a:lvl3pPr marR="0" lvl="2" algn="ctr" rtl="0">
              <a:lnSpc>
                <a:spcPct val="90000"/>
              </a:lnSpc>
              <a:spcBef>
                <a:spcPts val="500"/>
              </a:spcBef>
              <a:spcAft>
                <a:spcPts val="0"/>
              </a:spcAft>
              <a:buClr>
                <a:srgbClr val="003399"/>
              </a:buClr>
              <a:buSzPts val="1800"/>
              <a:buFont typeface="Arial"/>
              <a:buNone/>
              <a:defRPr sz="1800" b="0" i="0" u="none" strike="noStrike" cap="none">
                <a:solidFill>
                  <a:srgbClr val="003399"/>
                </a:solidFill>
                <a:latin typeface="Tahoma"/>
                <a:ea typeface="Tahoma"/>
                <a:cs typeface="Tahoma"/>
                <a:sym typeface="Tahoma"/>
              </a:defRPr>
            </a:lvl3pPr>
            <a:lvl4pPr marR="0" lvl="3" algn="ctr" rtl="0">
              <a:lnSpc>
                <a:spcPct val="90000"/>
              </a:lnSpc>
              <a:spcBef>
                <a:spcPts val="500"/>
              </a:spcBef>
              <a:spcAft>
                <a:spcPts val="0"/>
              </a:spcAft>
              <a:buClr>
                <a:srgbClr val="003399"/>
              </a:buClr>
              <a:buSzPts val="1600"/>
              <a:buFont typeface="Arial"/>
              <a:buNone/>
              <a:defRPr sz="1600" b="0" i="0" u="none" strike="noStrike" cap="none">
                <a:solidFill>
                  <a:srgbClr val="003399"/>
                </a:solidFill>
                <a:latin typeface="Tahoma"/>
                <a:ea typeface="Tahoma"/>
                <a:cs typeface="Tahoma"/>
                <a:sym typeface="Tahoma"/>
              </a:defRPr>
            </a:lvl4pPr>
            <a:lvl5pPr marR="0" lvl="4" algn="ctr" rtl="0">
              <a:lnSpc>
                <a:spcPct val="90000"/>
              </a:lnSpc>
              <a:spcBef>
                <a:spcPts val="500"/>
              </a:spcBef>
              <a:spcAft>
                <a:spcPts val="0"/>
              </a:spcAft>
              <a:buClr>
                <a:srgbClr val="003399"/>
              </a:buClr>
              <a:buSzPts val="1600"/>
              <a:buFont typeface="Arial"/>
              <a:buNone/>
              <a:defRPr sz="1600" b="0" i="0" u="none" strike="noStrike" cap="none">
                <a:solidFill>
                  <a:srgbClr val="003399"/>
                </a:solidFill>
                <a:latin typeface="Tahoma"/>
                <a:ea typeface="Tahoma"/>
                <a:cs typeface="Tahoma"/>
                <a:sym typeface="Tahom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p:nvPr/>
        </p:nvSpPr>
        <p:spPr>
          <a:xfrm>
            <a:off x="5558084" y="3384445"/>
            <a:ext cx="3393288" cy="446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Tahoma"/>
              <a:buNone/>
            </a:pPr>
            <a:r>
              <a:rPr lang="en-US" sz="2400" b="0" i="0" u="none" strike="noStrike" cap="none" dirty="0">
                <a:solidFill>
                  <a:schemeClr val="lt1"/>
                </a:solidFill>
                <a:latin typeface="Tahoma"/>
                <a:ea typeface="Tahoma"/>
                <a:cs typeface="Tahoma"/>
                <a:sym typeface="Tahoma"/>
              </a:rPr>
              <a:t>Roland Knall</a:t>
            </a:r>
            <a:endParaRPr sz="2400" b="0" i="0" u="none" strike="noStrike" cap="none" dirty="0">
              <a:solidFill>
                <a:schemeClr val="lt1"/>
              </a:solidFill>
              <a:latin typeface="Tahoma"/>
              <a:ea typeface="Tahoma"/>
              <a:cs typeface="Tahoma"/>
              <a:sym typeface="Tahoma"/>
            </a:endParaRPr>
          </a:p>
        </p:txBody>
      </p:sp>
      <p:sp>
        <p:nvSpPr>
          <p:cNvPr id="19" name="Shape 19"/>
          <p:cNvSpPr txBox="1"/>
          <p:nvPr/>
        </p:nvSpPr>
        <p:spPr>
          <a:xfrm>
            <a:off x="1010363" y="-5"/>
            <a:ext cx="7286700" cy="974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800"/>
              <a:buFont typeface="Tahoma"/>
              <a:buNone/>
            </a:pPr>
            <a:r>
              <a:rPr lang="en-US" sz="4800" b="0" i="0" u="none" strike="noStrike" cap="none">
                <a:solidFill>
                  <a:schemeClr val="lt1"/>
                </a:solidFill>
                <a:latin typeface="Tahoma"/>
                <a:ea typeface="Tahoma"/>
                <a:cs typeface="Tahoma"/>
                <a:sym typeface="Tahoma"/>
              </a:rPr>
              <a:t>SharkFest </a:t>
            </a:r>
            <a:r>
              <a:rPr lang="en-US" sz="4800">
                <a:solidFill>
                  <a:schemeClr val="lt1"/>
                </a:solidFill>
                <a:latin typeface="Tahoma"/>
                <a:ea typeface="Tahoma"/>
                <a:cs typeface="Tahoma"/>
                <a:sym typeface="Tahoma"/>
              </a:rPr>
              <a:t>’18 US</a:t>
            </a:r>
            <a:endParaRPr/>
          </a:p>
        </p:txBody>
      </p:sp>
      <p:sp>
        <p:nvSpPr>
          <p:cNvPr id="20" name="Shape 20"/>
          <p:cNvSpPr/>
          <p:nvPr/>
        </p:nvSpPr>
        <p:spPr>
          <a:xfrm>
            <a:off x="734684" y="4835723"/>
            <a:ext cx="7674632" cy="30777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Tahoma"/>
              <a:buNone/>
            </a:pPr>
            <a:r>
              <a:rPr lang="en-US">
                <a:solidFill>
                  <a:schemeClr val="lt1"/>
                </a:solidFill>
                <a:latin typeface="Tahoma"/>
                <a:ea typeface="Tahoma"/>
                <a:cs typeface="Tahoma"/>
                <a:sym typeface="Tahoma"/>
              </a:rPr>
              <a:t>#sf18us  •  Computer History Museum, Mountain View, CA  •  June 25-28</a:t>
            </a:r>
            <a:endParaRPr>
              <a:solidFill>
                <a:schemeClr val="lt1"/>
              </a:solidFill>
              <a:latin typeface="Tahoma"/>
              <a:ea typeface="Tahoma"/>
              <a:cs typeface="Tahoma"/>
              <a:sym typeface="Tahoma"/>
            </a:endParaRPr>
          </a:p>
          <a:p>
            <a:pPr marL="0" marR="0" lvl="0" indent="0" algn="ctr" rtl="0">
              <a:lnSpc>
                <a:spcPct val="100000"/>
              </a:lnSpc>
              <a:spcBef>
                <a:spcPts val="0"/>
              </a:spcBef>
              <a:spcAft>
                <a:spcPts val="0"/>
              </a:spcAft>
              <a:buClr>
                <a:schemeClr val="lt1"/>
              </a:buClr>
              <a:buSzPts val="1400"/>
              <a:buFont typeface="Tahoma"/>
              <a:buNone/>
            </a:pPr>
            <a:endParaRPr>
              <a:solidFill>
                <a:schemeClr val="lt1"/>
              </a:solidFill>
              <a:latin typeface="Tahoma"/>
              <a:ea typeface="Tahoma"/>
              <a:cs typeface="Tahoma"/>
              <a:sym typeface="Tahoma"/>
            </a:endParaRPr>
          </a:p>
        </p:txBody>
      </p:sp>
      <p:sp>
        <p:nvSpPr>
          <p:cNvPr id="21" name="Shape 21"/>
          <p:cNvSpPr txBox="1"/>
          <p:nvPr/>
        </p:nvSpPr>
        <p:spPr>
          <a:xfrm>
            <a:off x="5558084" y="3848412"/>
            <a:ext cx="3393288" cy="446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CB01"/>
              </a:buClr>
              <a:buSzPts val="1800"/>
              <a:buFont typeface="Tahoma"/>
              <a:buNone/>
            </a:pPr>
            <a:r>
              <a:rPr lang="en-US" sz="1800" b="0" i="0" u="none" strike="noStrike" cap="none" dirty="0">
                <a:solidFill>
                  <a:srgbClr val="D9D9D9"/>
                </a:solidFill>
                <a:latin typeface="Tahoma"/>
                <a:ea typeface="Tahoma"/>
                <a:cs typeface="Tahoma"/>
                <a:sym typeface="Tahoma"/>
              </a:rPr>
              <a:t>Wireshark Core Developer</a:t>
            </a:r>
            <a:endParaRPr sz="1800" b="0" i="0" u="none" strike="noStrike" cap="none" dirty="0">
              <a:solidFill>
                <a:srgbClr val="D9D9D9"/>
              </a:solidFill>
              <a:latin typeface="Tahoma"/>
              <a:ea typeface="Tahoma"/>
              <a:cs typeface="Tahoma"/>
              <a:sym typeface="Tahoma"/>
            </a:endParaRPr>
          </a:p>
        </p:txBody>
      </p:sp>
      <p:sp>
        <p:nvSpPr>
          <p:cNvPr id="22" name="Shape 22"/>
          <p:cNvSpPr txBox="1"/>
          <p:nvPr/>
        </p:nvSpPr>
        <p:spPr>
          <a:xfrm>
            <a:off x="259257" y="3832503"/>
            <a:ext cx="184708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Tahoma"/>
              <a:buNone/>
            </a:pPr>
            <a:endParaRPr sz="14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layout">
  <p:cSld name="Default layou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ts val="0"/>
              </a:spcBef>
              <a:spcAft>
                <a:spcPts val="0"/>
              </a:spcAft>
              <a:buSzPts val="3600"/>
              <a:buNone/>
              <a:defRPr sz="1800"/>
            </a:lvl2pPr>
            <a:lvl3pPr lvl="2">
              <a:spcBef>
                <a:spcPts val="0"/>
              </a:spcBef>
              <a:spcAft>
                <a:spcPts val="0"/>
              </a:spcAft>
              <a:buSzPts val="3600"/>
              <a:buNone/>
              <a:defRPr sz="1800"/>
            </a:lvl3pPr>
            <a:lvl4pPr lvl="3">
              <a:spcBef>
                <a:spcPts val="0"/>
              </a:spcBef>
              <a:spcAft>
                <a:spcPts val="0"/>
              </a:spcAft>
              <a:buSzPts val="3600"/>
              <a:buNone/>
              <a:defRPr sz="1800"/>
            </a:lvl4pPr>
            <a:lvl5pPr lvl="4">
              <a:spcBef>
                <a:spcPts val="0"/>
              </a:spcBef>
              <a:spcAft>
                <a:spcPts val="0"/>
              </a:spcAft>
              <a:buSzPts val="3600"/>
              <a:buNone/>
              <a:defRPr sz="1800"/>
            </a:lvl5pPr>
            <a:lvl6pPr lvl="5">
              <a:spcBef>
                <a:spcPts val="0"/>
              </a:spcBef>
              <a:spcAft>
                <a:spcPts val="0"/>
              </a:spcAft>
              <a:buSzPts val="3600"/>
              <a:buNone/>
              <a:defRPr sz="1800"/>
            </a:lvl6pPr>
            <a:lvl7pPr lvl="6">
              <a:spcBef>
                <a:spcPts val="0"/>
              </a:spcBef>
              <a:spcAft>
                <a:spcPts val="0"/>
              </a:spcAft>
              <a:buSzPts val="3600"/>
              <a:buNone/>
              <a:defRPr sz="1800"/>
            </a:lvl7pPr>
            <a:lvl8pPr lvl="7">
              <a:spcBef>
                <a:spcPts val="0"/>
              </a:spcBef>
              <a:spcAft>
                <a:spcPts val="0"/>
              </a:spcAft>
              <a:buSzPts val="3600"/>
              <a:buNone/>
              <a:defRPr sz="1800"/>
            </a:lvl8pPr>
            <a:lvl9pPr lvl="8">
              <a:spcBef>
                <a:spcPts val="0"/>
              </a:spcBef>
              <a:spcAft>
                <a:spcPts val="0"/>
              </a:spcAft>
              <a:buSzPts val="3600"/>
              <a:buNone/>
              <a:defRPr sz="1800"/>
            </a:lvl9pPr>
          </a:lstStyle>
          <a:p>
            <a:endParaRPr/>
          </a:p>
        </p:txBody>
      </p:sp>
      <p:sp>
        <p:nvSpPr>
          <p:cNvPr id="25" name="Shape 25"/>
          <p:cNvSpPr txBox="1">
            <a:spLocks noGrp="1"/>
          </p:cNvSpPr>
          <p:nvPr>
            <p:ph type="body" idx="1"/>
          </p:nvPr>
        </p:nvSpPr>
        <p:spPr>
          <a:xfrm>
            <a:off x="492952" y="1193801"/>
            <a:ext cx="8208454"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lus picture">
  <p:cSld name="Bullets plus picture">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95825" y="0"/>
            <a:ext cx="7561500" cy="9780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ts val="0"/>
              </a:spcBef>
              <a:spcAft>
                <a:spcPts val="0"/>
              </a:spcAft>
              <a:buSzPts val="3600"/>
              <a:buNone/>
              <a:defRPr sz="1800"/>
            </a:lvl2pPr>
            <a:lvl3pPr lvl="2">
              <a:spcBef>
                <a:spcPts val="0"/>
              </a:spcBef>
              <a:spcAft>
                <a:spcPts val="0"/>
              </a:spcAft>
              <a:buSzPts val="3600"/>
              <a:buNone/>
              <a:defRPr sz="1800"/>
            </a:lvl3pPr>
            <a:lvl4pPr lvl="3">
              <a:spcBef>
                <a:spcPts val="0"/>
              </a:spcBef>
              <a:spcAft>
                <a:spcPts val="0"/>
              </a:spcAft>
              <a:buSzPts val="3600"/>
              <a:buNone/>
              <a:defRPr sz="1800"/>
            </a:lvl4pPr>
            <a:lvl5pPr lvl="4">
              <a:spcBef>
                <a:spcPts val="0"/>
              </a:spcBef>
              <a:spcAft>
                <a:spcPts val="0"/>
              </a:spcAft>
              <a:buSzPts val="3600"/>
              <a:buNone/>
              <a:defRPr sz="1800"/>
            </a:lvl5pPr>
            <a:lvl6pPr lvl="5">
              <a:spcBef>
                <a:spcPts val="0"/>
              </a:spcBef>
              <a:spcAft>
                <a:spcPts val="0"/>
              </a:spcAft>
              <a:buSzPts val="3600"/>
              <a:buNone/>
              <a:defRPr sz="1800"/>
            </a:lvl6pPr>
            <a:lvl7pPr lvl="6">
              <a:spcBef>
                <a:spcPts val="0"/>
              </a:spcBef>
              <a:spcAft>
                <a:spcPts val="0"/>
              </a:spcAft>
              <a:buSzPts val="3600"/>
              <a:buNone/>
              <a:defRPr sz="1800"/>
            </a:lvl7pPr>
            <a:lvl8pPr lvl="7">
              <a:spcBef>
                <a:spcPts val="0"/>
              </a:spcBef>
              <a:spcAft>
                <a:spcPts val="0"/>
              </a:spcAft>
              <a:buSzPts val="3600"/>
              <a:buNone/>
              <a:defRPr sz="1800"/>
            </a:lvl8pPr>
            <a:lvl9pPr lvl="8">
              <a:spcBef>
                <a:spcPts val="0"/>
              </a:spcBef>
              <a:spcAft>
                <a:spcPts val="0"/>
              </a:spcAft>
              <a:buSzPts val="3600"/>
              <a:buNone/>
              <a:defRPr sz="1800"/>
            </a:lvl9pPr>
          </a:lstStyle>
          <a:p>
            <a:endParaRPr/>
          </a:p>
        </p:txBody>
      </p:sp>
      <p:sp>
        <p:nvSpPr>
          <p:cNvPr id="28" name="Shape 28"/>
          <p:cNvSpPr>
            <a:spLocks noGrp="1"/>
          </p:cNvSpPr>
          <p:nvPr>
            <p:ph type="pic" idx="2"/>
          </p:nvPr>
        </p:nvSpPr>
        <p:spPr>
          <a:xfrm>
            <a:off x="6062473" y="1193801"/>
            <a:ext cx="2638934" cy="3398604"/>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92952" y="1193801"/>
            <a:ext cx="5487224"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only">
  <p:cSld name="Pictur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spcBef>
                <a:spcPts val="0"/>
              </a:spcBef>
              <a:spcAft>
                <a:spcPts val="0"/>
              </a:spcAft>
              <a:buSzPts val="3600"/>
              <a:buNone/>
              <a:defRPr sz="1800"/>
            </a:lvl2pPr>
            <a:lvl3pPr lvl="2">
              <a:spcBef>
                <a:spcPts val="0"/>
              </a:spcBef>
              <a:spcAft>
                <a:spcPts val="0"/>
              </a:spcAft>
              <a:buSzPts val="3600"/>
              <a:buNone/>
              <a:defRPr sz="1800"/>
            </a:lvl3pPr>
            <a:lvl4pPr lvl="3">
              <a:spcBef>
                <a:spcPts val="0"/>
              </a:spcBef>
              <a:spcAft>
                <a:spcPts val="0"/>
              </a:spcAft>
              <a:buSzPts val="3600"/>
              <a:buNone/>
              <a:defRPr sz="1800"/>
            </a:lvl4pPr>
            <a:lvl5pPr lvl="4">
              <a:spcBef>
                <a:spcPts val="0"/>
              </a:spcBef>
              <a:spcAft>
                <a:spcPts val="0"/>
              </a:spcAft>
              <a:buSzPts val="3600"/>
              <a:buNone/>
              <a:defRPr sz="1800"/>
            </a:lvl5pPr>
            <a:lvl6pPr lvl="5">
              <a:spcBef>
                <a:spcPts val="0"/>
              </a:spcBef>
              <a:spcAft>
                <a:spcPts val="0"/>
              </a:spcAft>
              <a:buSzPts val="3600"/>
              <a:buNone/>
              <a:defRPr sz="1800"/>
            </a:lvl6pPr>
            <a:lvl7pPr lvl="6">
              <a:spcBef>
                <a:spcPts val="0"/>
              </a:spcBef>
              <a:spcAft>
                <a:spcPts val="0"/>
              </a:spcAft>
              <a:buSzPts val="3600"/>
              <a:buNone/>
              <a:defRPr sz="1800"/>
            </a:lvl7pPr>
            <a:lvl8pPr lvl="7">
              <a:spcBef>
                <a:spcPts val="0"/>
              </a:spcBef>
              <a:spcAft>
                <a:spcPts val="0"/>
              </a:spcAft>
              <a:buSzPts val="3600"/>
              <a:buNone/>
              <a:defRPr sz="1800"/>
            </a:lvl8pPr>
            <a:lvl9pPr lvl="8">
              <a:spcBef>
                <a:spcPts val="0"/>
              </a:spcBef>
              <a:spcAft>
                <a:spcPts val="0"/>
              </a:spcAft>
              <a:buSzPts val="3600"/>
              <a:buNone/>
              <a:defRPr sz="1800"/>
            </a:lvl9pPr>
          </a:lstStyle>
          <a:p>
            <a:endParaRPr/>
          </a:p>
        </p:txBody>
      </p:sp>
      <p:sp>
        <p:nvSpPr>
          <p:cNvPr id="32" name="Shape 32"/>
          <p:cNvSpPr>
            <a:spLocks noGrp="1"/>
          </p:cNvSpPr>
          <p:nvPr>
            <p:ph type="pic" idx="2"/>
          </p:nvPr>
        </p:nvSpPr>
        <p:spPr>
          <a:xfrm>
            <a:off x="492953" y="1193802"/>
            <a:ext cx="8208453" cy="3398604"/>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1" y="0"/>
            <a:ext cx="9152524" cy="99615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400"/>
              <a:buFont typeface="Oswald"/>
              <a:buNone/>
            </a:pPr>
            <a:endParaRPr sz="1400" b="0" i="0" u="none" strike="noStrike" cap="none">
              <a:solidFill>
                <a:srgbClr val="000000"/>
              </a:solidFill>
              <a:latin typeface="Arial"/>
              <a:ea typeface="Arial"/>
              <a:cs typeface="Arial"/>
              <a:sym typeface="Arial"/>
            </a:endParaRPr>
          </a:p>
        </p:txBody>
      </p:sp>
      <p:pic>
        <p:nvPicPr>
          <p:cNvPr id="7" name="Shape 7" descr="sf logo-white.png"/>
          <p:cNvPicPr preferRelativeResize="0"/>
          <p:nvPr/>
        </p:nvPicPr>
        <p:blipFill rotWithShape="1">
          <a:blip r:embed="rId6">
            <a:alphaModFix/>
          </a:blip>
          <a:srcRect/>
          <a:stretch/>
        </p:blipFill>
        <p:spPr>
          <a:xfrm>
            <a:off x="146600" y="139198"/>
            <a:ext cx="719049" cy="713072"/>
          </a:xfrm>
          <a:prstGeom prst="rect">
            <a:avLst/>
          </a:prstGeom>
          <a:noFill/>
          <a:ln>
            <a:noFill/>
          </a:ln>
        </p:spPr>
      </p:pic>
      <p:sp>
        <p:nvSpPr>
          <p:cNvPr id="8" name="Shape 8"/>
          <p:cNvSpPr txBox="1">
            <a:spLocks noGrp="1"/>
          </p:cNvSpPr>
          <p:nvPr>
            <p:ph type="title"/>
          </p:nvPr>
        </p:nvSpPr>
        <p:spPr>
          <a:xfrm>
            <a:off x="928525" y="11375"/>
            <a:ext cx="6843900" cy="9780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3600"/>
              <a:buFont typeface="Tahoma"/>
              <a:buNone/>
              <a:defRPr sz="3600" b="0" i="0" u="none" strike="noStrike" cap="none">
                <a:solidFill>
                  <a:schemeClr val="lt1"/>
                </a:solidFill>
                <a:latin typeface="Tahoma"/>
                <a:ea typeface="Tahoma"/>
                <a:cs typeface="Tahoma"/>
                <a:sym typeface="Tahoma"/>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9" name="Shape 9"/>
          <p:cNvSpPr txBox="1">
            <a:spLocks noGrp="1"/>
          </p:cNvSpPr>
          <p:nvPr>
            <p:ph type="body" idx="1"/>
          </p:nvPr>
        </p:nvSpPr>
        <p:spPr>
          <a:xfrm>
            <a:off x="492953" y="1193801"/>
            <a:ext cx="8208453" cy="339860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Shape 10"/>
          <p:cNvSpPr/>
          <p:nvPr/>
        </p:nvSpPr>
        <p:spPr>
          <a:xfrm>
            <a:off x="1" y="4809667"/>
            <a:ext cx="9144000" cy="35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Shape 11"/>
          <p:cNvSpPr/>
          <p:nvPr/>
        </p:nvSpPr>
        <p:spPr>
          <a:xfrm>
            <a:off x="460925" y="4836075"/>
            <a:ext cx="8272500" cy="354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Tahoma"/>
              <a:buNone/>
            </a:pPr>
            <a:r>
              <a:rPr lang="en-US">
                <a:solidFill>
                  <a:schemeClr val="lt1"/>
                </a:solidFill>
                <a:latin typeface="Tahoma"/>
                <a:ea typeface="Tahoma"/>
                <a:cs typeface="Tahoma"/>
                <a:sym typeface="Tahoma"/>
              </a:rPr>
              <a:t>#sf18us  •  Computer History Museum, Mountain View, CA  •  June 25-28</a:t>
            </a:r>
            <a:endParaRPr>
              <a:solidFill>
                <a:schemeClr val="lt1"/>
              </a:solidFill>
              <a:latin typeface="Tahoma"/>
              <a:ea typeface="Tahoma"/>
              <a:cs typeface="Tahoma"/>
              <a:sym typeface="Tahoma"/>
            </a:endParaRPr>
          </a:p>
        </p:txBody>
      </p:sp>
      <p:sp>
        <p:nvSpPr>
          <p:cNvPr id="12" name="Shape 12"/>
          <p:cNvSpPr/>
          <p:nvPr/>
        </p:nvSpPr>
        <p:spPr>
          <a:xfrm>
            <a:off x="8330987" y="4796825"/>
            <a:ext cx="45236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Tahoma"/>
              <a:buNone/>
            </a:pPr>
            <a:endParaRPr sz="1400" b="0" i="0" u="none" strike="noStrike" cap="none">
              <a:solidFill>
                <a:schemeClr val="lt1"/>
              </a:solidFill>
              <a:latin typeface="Tahoma"/>
              <a:ea typeface="Tahoma"/>
              <a:cs typeface="Tahoma"/>
              <a:sym typeface="Tahoma"/>
            </a:endParaRPr>
          </a:p>
        </p:txBody>
      </p:sp>
      <p:pic>
        <p:nvPicPr>
          <p:cNvPr id="13" name="Shape 13"/>
          <p:cNvPicPr preferRelativeResize="0"/>
          <p:nvPr/>
        </p:nvPicPr>
        <p:blipFill>
          <a:blip r:embed="rId7">
            <a:alphaModFix/>
          </a:blip>
          <a:stretch>
            <a:fillRect/>
          </a:stretch>
        </p:blipFill>
        <p:spPr>
          <a:xfrm>
            <a:off x="8250775" y="132812"/>
            <a:ext cx="732625" cy="73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259257" y="1236191"/>
            <a:ext cx="7238823" cy="12551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Tahoma"/>
              <a:buNone/>
            </a:pPr>
            <a:r>
              <a:rPr lang="en-US" dirty="0" err="1"/>
              <a:t>e</a:t>
            </a:r>
            <a:r>
              <a:rPr lang="en-US" sz="3600" b="1" i="0" u="none" strike="noStrike" cap="none" dirty="0" err="1">
                <a:solidFill>
                  <a:schemeClr val="lt1"/>
                </a:solidFill>
                <a:latin typeface="Tahoma"/>
                <a:ea typeface="Tahoma"/>
                <a:cs typeface="Tahoma"/>
                <a:sym typeface="Tahoma"/>
              </a:rPr>
              <a:t>xtcap</a:t>
            </a:r>
            <a:r>
              <a:rPr lang="en-US" dirty="0"/>
              <a:t> – Packet Capture</a:t>
            </a:r>
            <a:endParaRPr sz="3600" b="1"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1523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err="1"/>
              <a:t>extcap</a:t>
            </a:r>
            <a:r>
              <a:rPr lang="de-AT" dirty="0"/>
              <a:t> </a:t>
            </a:r>
            <a:r>
              <a:rPr lang="de-AT" dirty="0" err="1"/>
              <a:t>features</a:t>
            </a:r>
            <a:endParaRPr lang="de-DE" dirty="0"/>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dirty="0"/>
              <a:t>Start / </a:t>
            </a:r>
            <a:r>
              <a:rPr lang="de-AT" dirty="0" err="1"/>
              <a:t>Stop</a:t>
            </a:r>
            <a:r>
              <a:rPr lang="de-AT" dirty="0"/>
              <a:t> / </a:t>
            </a:r>
            <a:r>
              <a:rPr lang="de-AT" dirty="0" err="1"/>
              <a:t>Restart</a:t>
            </a:r>
            <a:r>
              <a:rPr lang="de-AT" dirty="0"/>
              <a:t> </a:t>
            </a:r>
            <a:r>
              <a:rPr lang="de-AT" dirty="0" err="1"/>
              <a:t>capture</a:t>
            </a:r>
            <a:r>
              <a:rPr lang="de-AT" dirty="0"/>
              <a:t> </a:t>
            </a:r>
            <a:r>
              <a:rPr lang="de-AT" dirty="0" err="1"/>
              <a:t>from</a:t>
            </a:r>
            <a:r>
              <a:rPr lang="de-AT" dirty="0"/>
              <a:t> </a:t>
            </a:r>
            <a:r>
              <a:rPr lang="de-AT" dirty="0" err="1"/>
              <a:t>interface</a:t>
            </a:r>
            <a:endParaRPr lang="de-AT" dirty="0"/>
          </a:p>
          <a:p>
            <a:endParaRPr lang="de-AT" dirty="0"/>
          </a:p>
          <a:p>
            <a:r>
              <a:rPr lang="de-AT" dirty="0"/>
              <a:t>Handle </a:t>
            </a:r>
            <a:r>
              <a:rPr lang="de-AT" dirty="0" err="1"/>
              <a:t>interface</a:t>
            </a:r>
            <a:r>
              <a:rPr lang="de-AT" dirty="0"/>
              <a:t> </a:t>
            </a:r>
            <a:r>
              <a:rPr lang="de-AT" dirty="0" err="1"/>
              <a:t>configuration</a:t>
            </a:r>
            <a:endParaRPr lang="de-AT" dirty="0"/>
          </a:p>
          <a:p>
            <a:endParaRPr lang="de-AT" dirty="0"/>
          </a:p>
          <a:p>
            <a:r>
              <a:rPr lang="de-AT" dirty="0"/>
              <a:t>Handle </a:t>
            </a:r>
            <a:r>
              <a:rPr lang="de-AT" dirty="0" err="1"/>
              <a:t>runtime</a:t>
            </a:r>
            <a:r>
              <a:rPr lang="de-AT" dirty="0"/>
              <a:t> </a:t>
            </a:r>
            <a:r>
              <a:rPr lang="de-AT" dirty="0" err="1"/>
              <a:t>control</a:t>
            </a:r>
            <a:endParaRPr lang="de-DE" dirty="0"/>
          </a:p>
        </p:txBody>
      </p:sp>
    </p:spTree>
    <p:extLst>
      <p:ext uri="{BB962C8B-B14F-4D97-AF65-F5344CB8AC3E}">
        <p14:creationId xmlns:p14="http://schemas.microsoft.com/office/powerpoint/2010/main" val="11588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a:t>Capture</a:t>
            </a:r>
            <a:endParaRPr lang="de-DE" dirty="0"/>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dirty="0" err="1"/>
              <a:t>Provide</a:t>
            </a:r>
            <a:r>
              <a:rPr lang="de-AT" dirty="0"/>
              <a:t> a </a:t>
            </a:r>
            <a:r>
              <a:rPr lang="de-AT" dirty="0" err="1"/>
              <a:t>list</a:t>
            </a:r>
            <a:r>
              <a:rPr lang="de-AT" dirty="0"/>
              <a:t> </a:t>
            </a:r>
            <a:r>
              <a:rPr lang="de-AT" dirty="0" err="1"/>
              <a:t>of</a:t>
            </a:r>
            <a:r>
              <a:rPr lang="de-AT" dirty="0"/>
              <a:t> </a:t>
            </a:r>
            <a:r>
              <a:rPr lang="de-AT" dirty="0" err="1"/>
              <a:t>interfaces</a:t>
            </a:r>
            <a:endParaRPr lang="de-AT" dirty="0"/>
          </a:p>
          <a:p>
            <a:endParaRPr lang="de-AT" dirty="0"/>
          </a:p>
          <a:p>
            <a:endParaRPr lang="de-AT" dirty="0"/>
          </a:p>
          <a:p>
            <a:r>
              <a:rPr lang="de-AT" dirty="0" err="1"/>
              <a:t>Provide</a:t>
            </a:r>
            <a:r>
              <a:rPr lang="de-AT" dirty="0"/>
              <a:t> a </a:t>
            </a:r>
            <a:r>
              <a:rPr lang="de-AT" dirty="0" err="1"/>
              <a:t>list</a:t>
            </a:r>
            <a:r>
              <a:rPr lang="de-AT" dirty="0"/>
              <a:t> </a:t>
            </a:r>
            <a:r>
              <a:rPr lang="de-AT" dirty="0" err="1"/>
              <a:t>of</a:t>
            </a:r>
            <a:r>
              <a:rPr lang="de-AT" dirty="0"/>
              <a:t> </a:t>
            </a:r>
            <a:r>
              <a:rPr lang="de-AT" dirty="0" err="1"/>
              <a:t>Configs</a:t>
            </a:r>
            <a:endParaRPr lang="de-AT" dirty="0"/>
          </a:p>
          <a:p>
            <a:endParaRPr lang="de-DE" dirty="0"/>
          </a:p>
        </p:txBody>
      </p:sp>
      <p:sp>
        <p:nvSpPr>
          <p:cNvPr id="4" name="Textfeld 3">
            <a:extLst>
              <a:ext uri="{FF2B5EF4-FFF2-40B4-BE49-F238E27FC236}">
                <a16:creationId xmlns:a16="http://schemas.microsoft.com/office/drawing/2014/main" id="{A978B8A1-C21E-BD4F-8744-9B6284E29197}"/>
              </a:ext>
            </a:extLst>
          </p:cNvPr>
          <p:cNvSpPr txBox="1"/>
          <p:nvPr/>
        </p:nvSpPr>
        <p:spPr>
          <a:xfrm>
            <a:off x="332965" y="1938996"/>
            <a:ext cx="8656320" cy="830997"/>
          </a:xfrm>
          <a:prstGeom prst="rect">
            <a:avLst/>
          </a:prstGeom>
          <a:noFill/>
        </p:spPr>
        <p:txBody>
          <a:bodyPr wrap="square" rtlCol="0">
            <a:spAutoFit/>
          </a:bodyPr>
          <a:lstStyle/>
          <a:p>
            <a:r>
              <a:rPr lang="de-DE" sz="1200" b="1" dirty="0" err="1">
                <a:latin typeface="Courier" pitchFamily="2" charset="0"/>
              </a:rPr>
              <a:t>Macbook:extcap</a:t>
            </a:r>
            <a:r>
              <a:rPr lang="de-DE" sz="1200" b="1" dirty="0">
                <a:latin typeface="Courier" pitchFamily="2" charset="0"/>
              </a:rPr>
              <a:t> </a:t>
            </a:r>
            <a:r>
              <a:rPr lang="de-DE" sz="1200" b="1" dirty="0" err="1">
                <a:latin typeface="Courier" pitchFamily="2" charset="0"/>
              </a:rPr>
              <a:t>rknall</a:t>
            </a:r>
            <a:r>
              <a:rPr lang="de-DE" sz="1200" b="1" dirty="0">
                <a:latin typeface="Courier" pitchFamily="2" charset="0"/>
              </a:rPr>
              <a:t>$ </a:t>
            </a:r>
            <a:r>
              <a:rPr lang="de-DE" sz="1200" dirty="0">
                <a:latin typeface="Courier" pitchFamily="2" charset="0"/>
              </a:rPr>
              <a:t>./</a:t>
            </a:r>
            <a:r>
              <a:rPr lang="de-DE" sz="1200" dirty="0" err="1">
                <a:latin typeface="Courier" pitchFamily="2" charset="0"/>
              </a:rPr>
              <a:t>extcap_example.py</a:t>
            </a:r>
            <a:r>
              <a:rPr lang="de-DE" sz="1200" dirty="0">
                <a:latin typeface="Courier" pitchFamily="2" charset="0"/>
              </a:rPr>
              <a:t> --</a:t>
            </a:r>
            <a:r>
              <a:rPr lang="de-DE" sz="1200" dirty="0" err="1">
                <a:latin typeface="Courier" pitchFamily="2" charset="0"/>
              </a:rPr>
              <a:t>extcap</a:t>
            </a:r>
            <a:r>
              <a:rPr lang="de-DE" sz="1200" dirty="0">
                <a:latin typeface="Courier" pitchFamily="2" charset="0"/>
              </a:rPr>
              <a:t>-interfaces</a:t>
            </a:r>
          </a:p>
          <a:p>
            <a:r>
              <a:rPr lang="de-DE" sz="1200" dirty="0" err="1">
                <a:solidFill>
                  <a:schemeClr val="bg1">
                    <a:lumMod val="50000"/>
                  </a:schemeClr>
                </a:solidFill>
                <a:latin typeface="Courier" pitchFamily="2" charset="0"/>
              </a:rPr>
              <a:t>extcap</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version</a:t>
            </a:r>
            <a:r>
              <a:rPr lang="de-DE" sz="1200" dirty="0">
                <a:solidFill>
                  <a:schemeClr val="bg1">
                    <a:lumMod val="50000"/>
                  </a:schemeClr>
                </a:solidFill>
                <a:latin typeface="Courier" pitchFamily="2" charset="0"/>
              </a:rPr>
              <a:t>=1.0}{</a:t>
            </a:r>
            <a:r>
              <a:rPr lang="de-DE" sz="1200" dirty="0" err="1">
                <a:solidFill>
                  <a:schemeClr val="bg1">
                    <a:lumMod val="50000"/>
                  </a:schemeClr>
                </a:solidFill>
                <a:latin typeface="Courier" pitchFamily="2" charset="0"/>
              </a:rPr>
              <a:t>help</a:t>
            </a:r>
            <a:r>
              <a:rPr lang="de-DE" sz="1200" dirty="0">
                <a:solidFill>
                  <a:schemeClr val="bg1">
                    <a:lumMod val="50000"/>
                  </a:schemeClr>
                </a:solidFill>
                <a:latin typeface="Courier" pitchFamily="2" charset="0"/>
              </a:rPr>
              <a:t>=http://</a:t>
            </a:r>
            <a:r>
              <a:rPr lang="de-DE" sz="1200" dirty="0" err="1">
                <a:solidFill>
                  <a:schemeClr val="bg1">
                    <a:lumMod val="50000"/>
                  </a:schemeClr>
                </a:solidFill>
                <a:latin typeface="Courier" pitchFamily="2" charset="0"/>
              </a:rPr>
              <a:t>www.wireshark.org</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display</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Example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extcap</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interface</a:t>
            </a:r>
            <a:r>
              <a:rPr lang="de-DE" sz="1200" dirty="0">
                <a:solidFill>
                  <a:schemeClr val="bg1">
                    <a:lumMod val="50000"/>
                  </a:schemeClr>
                </a:solidFill>
                <a:latin typeface="Courier" pitchFamily="2" charset="0"/>
              </a:rPr>
              <a:t>}</a:t>
            </a:r>
          </a:p>
          <a:p>
            <a:r>
              <a:rPr lang="de-DE" sz="1200" dirty="0" err="1">
                <a:solidFill>
                  <a:schemeClr val="bg1">
                    <a:lumMod val="50000"/>
                  </a:schemeClr>
                </a:solidFill>
                <a:latin typeface="Courier" pitchFamily="2" charset="0"/>
              </a:rPr>
              <a:t>interface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value</a:t>
            </a:r>
            <a:r>
              <a:rPr lang="de-DE" sz="1200" dirty="0">
                <a:solidFill>
                  <a:schemeClr val="bg1">
                    <a:lumMod val="50000"/>
                  </a:schemeClr>
                </a:solidFill>
                <a:latin typeface="Courier" pitchFamily="2" charset="0"/>
              </a:rPr>
              <a:t>=example1}{</a:t>
            </a:r>
            <a:r>
              <a:rPr lang="de-DE" sz="1200" dirty="0" err="1">
                <a:solidFill>
                  <a:schemeClr val="bg1">
                    <a:lumMod val="50000"/>
                  </a:schemeClr>
                </a:solidFill>
                <a:latin typeface="Courier" pitchFamily="2" charset="0"/>
              </a:rPr>
              <a:t>display</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Example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interface</a:t>
            </a:r>
            <a:r>
              <a:rPr lang="de-DE" sz="1200" dirty="0">
                <a:solidFill>
                  <a:schemeClr val="bg1">
                    <a:lumMod val="50000"/>
                  </a:schemeClr>
                </a:solidFill>
                <a:latin typeface="Courier" pitchFamily="2" charset="0"/>
              </a:rPr>
              <a:t> 1 </a:t>
            </a:r>
            <a:r>
              <a:rPr lang="de-DE" sz="1200" dirty="0" err="1">
                <a:solidFill>
                  <a:schemeClr val="bg1">
                    <a:lumMod val="50000"/>
                  </a:schemeClr>
                </a:solidFill>
                <a:latin typeface="Courier" pitchFamily="2" charset="0"/>
              </a:rPr>
              <a:t>for</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extcap</a:t>
            </a:r>
            <a:r>
              <a:rPr lang="de-DE" sz="1200" dirty="0">
                <a:solidFill>
                  <a:schemeClr val="bg1">
                    <a:lumMod val="50000"/>
                  </a:schemeClr>
                </a:solidFill>
                <a:latin typeface="Courier" pitchFamily="2" charset="0"/>
              </a:rPr>
              <a:t>}</a:t>
            </a:r>
          </a:p>
          <a:p>
            <a:r>
              <a:rPr lang="de-DE" sz="1200" dirty="0" err="1">
                <a:solidFill>
                  <a:schemeClr val="bg1">
                    <a:lumMod val="50000"/>
                  </a:schemeClr>
                </a:solidFill>
                <a:latin typeface="Courier" pitchFamily="2" charset="0"/>
              </a:rPr>
              <a:t>interface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value</a:t>
            </a:r>
            <a:r>
              <a:rPr lang="de-DE" sz="1200" dirty="0">
                <a:solidFill>
                  <a:schemeClr val="bg1">
                    <a:lumMod val="50000"/>
                  </a:schemeClr>
                </a:solidFill>
                <a:latin typeface="Courier" pitchFamily="2" charset="0"/>
              </a:rPr>
              <a:t>=example2}{</a:t>
            </a:r>
            <a:r>
              <a:rPr lang="de-DE" sz="1200" dirty="0" err="1">
                <a:solidFill>
                  <a:schemeClr val="bg1">
                    <a:lumMod val="50000"/>
                  </a:schemeClr>
                </a:solidFill>
                <a:latin typeface="Courier" pitchFamily="2" charset="0"/>
              </a:rPr>
              <a:t>display</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Example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interface</a:t>
            </a:r>
            <a:r>
              <a:rPr lang="de-DE" sz="1200" dirty="0">
                <a:solidFill>
                  <a:schemeClr val="bg1">
                    <a:lumMod val="50000"/>
                  </a:schemeClr>
                </a:solidFill>
                <a:latin typeface="Courier" pitchFamily="2" charset="0"/>
              </a:rPr>
              <a:t> 2 </a:t>
            </a:r>
            <a:r>
              <a:rPr lang="de-DE" sz="1200" dirty="0" err="1">
                <a:solidFill>
                  <a:schemeClr val="bg1">
                    <a:lumMod val="50000"/>
                  </a:schemeClr>
                </a:solidFill>
                <a:latin typeface="Courier" pitchFamily="2" charset="0"/>
              </a:rPr>
              <a:t>for</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extcap</a:t>
            </a:r>
            <a:r>
              <a:rPr lang="de-DE" sz="1200" dirty="0">
                <a:solidFill>
                  <a:schemeClr val="bg1">
                    <a:lumMod val="50000"/>
                  </a:schemeClr>
                </a:solidFill>
                <a:latin typeface="Courier" pitchFamily="2" charset="0"/>
              </a:rPr>
              <a:t>}</a:t>
            </a:r>
          </a:p>
        </p:txBody>
      </p:sp>
      <p:sp>
        <p:nvSpPr>
          <p:cNvPr id="5" name="Textfeld 4">
            <a:extLst>
              <a:ext uri="{FF2B5EF4-FFF2-40B4-BE49-F238E27FC236}">
                <a16:creationId xmlns:a16="http://schemas.microsoft.com/office/drawing/2014/main" id="{C7C477E7-1D14-8542-8AA7-0CF419602033}"/>
              </a:ext>
            </a:extLst>
          </p:cNvPr>
          <p:cNvSpPr txBox="1"/>
          <p:nvPr/>
        </p:nvSpPr>
        <p:spPr>
          <a:xfrm>
            <a:off x="332965" y="3392076"/>
            <a:ext cx="8557035" cy="1200329"/>
          </a:xfrm>
          <a:prstGeom prst="rect">
            <a:avLst/>
          </a:prstGeom>
          <a:noFill/>
        </p:spPr>
        <p:txBody>
          <a:bodyPr wrap="square" rtlCol="0">
            <a:spAutoFit/>
          </a:bodyPr>
          <a:lstStyle/>
          <a:p>
            <a:r>
              <a:rPr lang="de-DE" sz="1200" b="1" dirty="0" err="1">
                <a:latin typeface="Courier" pitchFamily="2" charset="0"/>
              </a:rPr>
              <a:t>Macbook:extcap</a:t>
            </a:r>
            <a:r>
              <a:rPr lang="de-DE" sz="1200" b="1" dirty="0">
                <a:latin typeface="Courier" pitchFamily="2" charset="0"/>
              </a:rPr>
              <a:t> </a:t>
            </a:r>
            <a:r>
              <a:rPr lang="de-DE" sz="1200" b="1" dirty="0" err="1">
                <a:latin typeface="Courier" pitchFamily="2" charset="0"/>
              </a:rPr>
              <a:t>rknall</a:t>
            </a:r>
            <a:r>
              <a:rPr lang="de-DE" sz="1200" b="1" dirty="0">
                <a:latin typeface="Courier" pitchFamily="2" charset="0"/>
              </a:rPr>
              <a:t>$ ./</a:t>
            </a:r>
            <a:r>
              <a:rPr lang="de-DE" sz="1200" b="1" dirty="0" err="1">
                <a:latin typeface="Courier" pitchFamily="2" charset="0"/>
              </a:rPr>
              <a:t>extcap_example.py</a:t>
            </a:r>
            <a:r>
              <a:rPr lang="de-DE" sz="1200" b="1" dirty="0">
                <a:latin typeface="Courier" pitchFamily="2" charset="0"/>
              </a:rPr>
              <a:t> --</a:t>
            </a:r>
            <a:r>
              <a:rPr lang="de-DE" sz="1200" b="1" dirty="0" err="1">
                <a:latin typeface="Courier" pitchFamily="2" charset="0"/>
              </a:rPr>
              <a:t>extcap</a:t>
            </a:r>
            <a:r>
              <a:rPr lang="de-DE" sz="1200" b="1" dirty="0">
                <a:latin typeface="Courier" pitchFamily="2" charset="0"/>
              </a:rPr>
              <a:t>-interface example1 --</a:t>
            </a:r>
            <a:r>
              <a:rPr lang="de-DE" sz="1200" b="1" dirty="0" err="1">
                <a:latin typeface="Courier" pitchFamily="2" charset="0"/>
              </a:rPr>
              <a:t>extcap-config</a:t>
            </a:r>
            <a:endParaRPr lang="de-DE" sz="1200" b="1" dirty="0">
              <a:latin typeface="Courier" pitchFamily="2" charset="0"/>
            </a:endParaRPr>
          </a:p>
          <a:p>
            <a:r>
              <a:rPr lang="de-DE" sz="1200" dirty="0">
                <a:solidFill>
                  <a:schemeClr val="bg1">
                    <a:lumMod val="50000"/>
                  </a:schemeClr>
                </a:solidFill>
                <a:latin typeface="Courier" pitchFamily="2" charset="0"/>
              </a:rPr>
              <a:t>arg {</a:t>
            </a:r>
            <a:r>
              <a:rPr lang="de-DE" sz="1200" dirty="0" err="1">
                <a:solidFill>
                  <a:schemeClr val="bg1">
                    <a:lumMod val="50000"/>
                  </a:schemeClr>
                </a:solidFill>
                <a:latin typeface="Courier" pitchFamily="2" charset="0"/>
              </a:rPr>
              <a:t>number</a:t>
            </a:r>
            <a:r>
              <a:rPr lang="de-DE" sz="1200" dirty="0">
                <a:solidFill>
                  <a:schemeClr val="bg1">
                    <a:lumMod val="50000"/>
                  </a:schemeClr>
                </a:solidFill>
                <a:latin typeface="Courier" pitchFamily="2" charset="0"/>
              </a:rPr>
              <a:t>=0}{</a:t>
            </a:r>
            <a:r>
              <a:rPr lang="de-DE" sz="1200" dirty="0" err="1">
                <a:solidFill>
                  <a:schemeClr val="bg1">
                    <a:lumMod val="50000"/>
                  </a:schemeClr>
                </a:solidFill>
                <a:latin typeface="Courier" pitchFamily="2" charset="0"/>
              </a:rPr>
              <a:t>call</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delay</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display</a:t>
            </a:r>
            <a:r>
              <a:rPr lang="de-DE" sz="1200" dirty="0">
                <a:solidFill>
                  <a:schemeClr val="bg1">
                    <a:lumMod val="50000"/>
                  </a:schemeClr>
                </a:solidFill>
                <a:latin typeface="Courier" pitchFamily="2" charset="0"/>
              </a:rPr>
              <a:t>=Time </a:t>
            </a:r>
            <a:r>
              <a:rPr lang="de-DE" sz="1200" dirty="0" err="1">
                <a:solidFill>
                  <a:schemeClr val="bg1">
                    <a:lumMod val="50000"/>
                  </a:schemeClr>
                </a:solidFill>
                <a:latin typeface="Courier" pitchFamily="2" charset="0"/>
              </a:rPr>
              <a:t>delay</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tooltip</a:t>
            </a:r>
            <a:r>
              <a:rPr lang="de-DE" sz="1200" dirty="0">
                <a:solidFill>
                  <a:schemeClr val="bg1">
                    <a:lumMod val="50000"/>
                  </a:schemeClr>
                </a:solidFill>
                <a:latin typeface="Courier" pitchFamily="2" charset="0"/>
              </a:rPr>
              <a:t>=Time </a:t>
            </a:r>
            <a:r>
              <a:rPr lang="de-DE" sz="1200" dirty="0" err="1">
                <a:solidFill>
                  <a:schemeClr val="bg1">
                    <a:lumMod val="50000"/>
                  </a:schemeClr>
                </a:solidFill>
                <a:latin typeface="Courier" pitchFamily="2" charset="0"/>
              </a:rPr>
              <a:t>delay</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between</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packages</a:t>
            </a:r>
            <a:r>
              <a:rPr lang="de-DE" sz="1200" dirty="0">
                <a:solidFill>
                  <a:schemeClr val="bg1">
                    <a:lumMod val="50000"/>
                  </a:schemeClr>
                </a:solidFill>
                <a:latin typeface="Courier" pitchFamily="2" charset="0"/>
              </a:rPr>
              <a:t>}{type=integer}{</a:t>
            </a:r>
            <a:r>
              <a:rPr lang="de-DE" sz="1200" dirty="0" err="1">
                <a:solidFill>
                  <a:schemeClr val="bg1">
                    <a:lumMod val="50000"/>
                  </a:schemeClr>
                </a:solidFill>
                <a:latin typeface="Courier" pitchFamily="2" charset="0"/>
              </a:rPr>
              <a:t>range</a:t>
            </a:r>
            <a:r>
              <a:rPr lang="de-DE" sz="1200" dirty="0">
                <a:solidFill>
                  <a:schemeClr val="bg1">
                    <a:lumMod val="50000"/>
                  </a:schemeClr>
                </a:solidFill>
                <a:latin typeface="Courier" pitchFamily="2" charset="0"/>
              </a:rPr>
              <a:t>=1,15}{</a:t>
            </a:r>
            <a:r>
              <a:rPr lang="de-DE" sz="1200" dirty="0" err="1">
                <a:solidFill>
                  <a:schemeClr val="bg1">
                    <a:lumMod val="50000"/>
                  </a:schemeClr>
                </a:solidFill>
                <a:latin typeface="Courier" pitchFamily="2" charset="0"/>
              </a:rPr>
              <a:t>default</a:t>
            </a:r>
            <a:r>
              <a:rPr lang="de-DE" sz="1200" dirty="0">
                <a:solidFill>
                  <a:schemeClr val="bg1">
                    <a:lumMod val="50000"/>
                  </a:schemeClr>
                </a:solidFill>
                <a:latin typeface="Courier" pitchFamily="2" charset="0"/>
              </a:rPr>
              <a:t>=5}</a:t>
            </a:r>
          </a:p>
          <a:p>
            <a:r>
              <a:rPr lang="de-DE" sz="1200" dirty="0">
                <a:solidFill>
                  <a:schemeClr val="bg1">
                    <a:lumMod val="50000"/>
                  </a:schemeClr>
                </a:solidFill>
                <a:latin typeface="Courier" pitchFamily="2" charset="0"/>
              </a:rPr>
              <a:t>arg {</a:t>
            </a:r>
            <a:r>
              <a:rPr lang="de-DE" sz="1200" dirty="0" err="1">
                <a:solidFill>
                  <a:schemeClr val="bg1">
                    <a:lumMod val="50000"/>
                  </a:schemeClr>
                </a:solidFill>
                <a:latin typeface="Courier" pitchFamily="2" charset="0"/>
              </a:rPr>
              <a:t>number</a:t>
            </a:r>
            <a:r>
              <a:rPr lang="de-DE" sz="1200" dirty="0">
                <a:solidFill>
                  <a:schemeClr val="bg1">
                    <a:lumMod val="50000"/>
                  </a:schemeClr>
                </a:solidFill>
                <a:latin typeface="Courier" pitchFamily="2" charset="0"/>
              </a:rPr>
              <a:t>=1}{</a:t>
            </a:r>
            <a:r>
              <a:rPr lang="de-DE" sz="1200" dirty="0" err="1">
                <a:solidFill>
                  <a:schemeClr val="bg1">
                    <a:lumMod val="50000"/>
                  </a:schemeClr>
                </a:solidFill>
                <a:latin typeface="Courier" pitchFamily="2" charset="0"/>
              </a:rPr>
              <a:t>call</a:t>
            </a:r>
            <a:r>
              <a:rPr lang="de-DE" sz="1200" dirty="0">
                <a:solidFill>
                  <a:schemeClr val="bg1">
                    <a:lumMod val="50000"/>
                  </a:schemeClr>
                </a:solidFill>
                <a:latin typeface="Courier" pitchFamily="2" charset="0"/>
              </a:rPr>
              <a:t>=--message}{</a:t>
            </a:r>
            <a:r>
              <a:rPr lang="de-DE" sz="1200" dirty="0" err="1">
                <a:solidFill>
                  <a:schemeClr val="bg1">
                    <a:lumMod val="50000"/>
                  </a:schemeClr>
                </a:solidFill>
                <a:latin typeface="Courier" pitchFamily="2" charset="0"/>
              </a:rPr>
              <a:t>display</a:t>
            </a:r>
            <a:r>
              <a:rPr lang="de-DE" sz="1200" dirty="0">
                <a:solidFill>
                  <a:schemeClr val="bg1">
                    <a:lumMod val="50000"/>
                  </a:schemeClr>
                </a:solidFill>
                <a:latin typeface="Courier" pitchFamily="2" charset="0"/>
              </a:rPr>
              <a:t>=Message}{</a:t>
            </a:r>
            <a:r>
              <a:rPr lang="de-DE" sz="1200" dirty="0" err="1">
                <a:solidFill>
                  <a:schemeClr val="bg1">
                    <a:lumMod val="50000"/>
                  </a:schemeClr>
                </a:solidFill>
                <a:latin typeface="Courier" pitchFamily="2" charset="0"/>
              </a:rPr>
              <a:t>tooltip</a:t>
            </a:r>
            <a:r>
              <a:rPr lang="de-DE" sz="1200" dirty="0">
                <a:solidFill>
                  <a:schemeClr val="bg1">
                    <a:lumMod val="50000"/>
                  </a:schemeClr>
                </a:solidFill>
                <a:latin typeface="Courier" pitchFamily="2" charset="0"/>
              </a:rPr>
              <a:t>=Package </a:t>
            </a:r>
            <a:r>
              <a:rPr lang="de-DE" sz="1200" dirty="0" err="1">
                <a:solidFill>
                  <a:schemeClr val="bg1">
                    <a:lumMod val="50000"/>
                  </a:schemeClr>
                </a:solidFill>
                <a:latin typeface="Courier" pitchFamily="2" charset="0"/>
              </a:rPr>
              <a:t>message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content</a:t>
            </a:r>
            <a:r>
              <a:rPr lang="de-DE" sz="1200" dirty="0">
                <a:solidFill>
                  <a:schemeClr val="bg1">
                    <a:lumMod val="50000"/>
                  </a:schemeClr>
                </a:solidFill>
                <a:latin typeface="Courier" pitchFamily="2" charset="0"/>
              </a:rPr>
              <a:t>}{type=</a:t>
            </a:r>
            <a:r>
              <a:rPr lang="de-DE" sz="1200" dirty="0" err="1">
                <a:solidFill>
                  <a:schemeClr val="bg1">
                    <a:lumMod val="50000"/>
                  </a:schemeClr>
                </a:solidFill>
                <a:latin typeface="Courier" pitchFamily="2" charset="0"/>
              </a:rPr>
              <a:t>string</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required</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true</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placeholder</a:t>
            </a:r>
            <a:r>
              <a:rPr lang="de-DE" sz="1200" dirty="0">
                <a:solidFill>
                  <a:schemeClr val="bg1">
                    <a:lumMod val="50000"/>
                  </a:schemeClr>
                </a:solidFill>
                <a:latin typeface="Courier" pitchFamily="2" charset="0"/>
              </a:rPr>
              <a:t>=</a:t>
            </a:r>
            <a:r>
              <a:rPr lang="de-DE" sz="1200" dirty="0" err="1">
                <a:solidFill>
                  <a:schemeClr val="bg1">
                    <a:lumMod val="50000"/>
                  </a:schemeClr>
                </a:solidFill>
                <a:latin typeface="Courier" pitchFamily="2" charset="0"/>
              </a:rPr>
              <a:t>Please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enter</a:t>
            </a:r>
            <a:r>
              <a:rPr lang="de-DE" sz="1200" dirty="0">
                <a:solidFill>
                  <a:schemeClr val="bg1">
                    <a:lumMod val="50000"/>
                  </a:schemeClr>
                </a:solidFill>
                <a:latin typeface="Courier" pitchFamily="2" charset="0"/>
              </a:rPr>
              <a:t> a </a:t>
            </a:r>
            <a:r>
              <a:rPr lang="de-DE" sz="1200" dirty="0" err="1">
                <a:solidFill>
                  <a:schemeClr val="bg1">
                    <a:lumMod val="50000"/>
                  </a:schemeClr>
                </a:solidFill>
                <a:latin typeface="Courier" pitchFamily="2" charset="0"/>
              </a:rPr>
              <a:t>message</a:t>
            </a:r>
            <a:r>
              <a:rPr lang="de-DE" sz="1200" dirty="0">
                <a:solidFill>
                  <a:schemeClr val="bg1">
                    <a:lumMod val="50000"/>
                  </a:schemeClr>
                </a:solidFill>
                <a:latin typeface="Courier" pitchFamily="2" charset="0"/>
              </a:rPr>
              <a:t> </a:t>
            </a:r>
            <a:r>
              <a:rPr lang="de-DE" sz="1200" dirty="0" err="1">
                <a:solidFill>
                  <a:schemeClr val="bg1">
                    <a:lumMod val="50000"/>
                  </a:schemeClr>
                </a:solidFill>
                <a:latin typeface="Courier" pitchFamily="2" charset="0"/>
              </a:rPr>
              <a:t>here</a:t>
            </a:r>
            <a:r>
              <a:rPr lang="de-DE" sz="1200" dirty="0">
                <a:solidFill>
                  <a:schemeClr val="bg1">
                    <a:lumMod val="50000"/>
                  </a:schemeClr>
                </a:solidFill>
                <a:latin typeface="Courier" pitchFamily="2" charset="0"/>
              </a:rPr>
              <a:t> ...}</a:t>
            </a:r>
          </a:p>
          <a:p>
            <a:r>
              <a:rPr lang="de-DE" sz="1200" dirty="0">
                <a:solidFill>
                  <a:schemeClr val="bg1">
                    <a:lumMod val="50000"/>
                  </a:schemeClr>
                </a:solidFill>
                <a:latin typeface="Courier" pitchFamily="2" charset="0"/>
              </a:rPr>
              <a:t>...</a:t>
            </a:r>
          </a:p>
        </p:txBody>
      </p:sp>
    </p:spTree>
    <p:extLst>
      <p:ext uri="{BB962C8B-B14F-4D97-AF65-F5344CB8AC3E}">
        <p14:creationId xmlns:p14="http://schemas.microsoft.com/office/powerpoint/2010/main" val="15445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a:t>Interface </a:t>
            </a:r>
            <a:r>
              <a:rPr lang="de-AT" dirty="0" err="1"/>
              <a:t>Configuration</a:t>
            </a:r>
            <a:endParaRPr lang="de-DE" dirty="0"/>
          </a:p>
        </p:txBody>
      </p:sp>
      <p:pic>
        <p:nvPicPr>
          <p:cNvPr id="4" name="Grafik 3">
            <a:extLst>
              <a:ext uri="{FF2B5EF4-FFF2-40B4-BE49-F238E27FC236}">
                <a16:creationId xmlns:a16="http://schemas.microsoft.com/office/drawing/2014/main" id="{604820F8-828A-4742-88B4-E44646CA7865}"/>
              </a:ext>
            </a:extLst>
          </p:cNvPr>
          <p:cNvPicPr>
            <a:picLocks noChangeAspect="1"/>
          </p:cNvPicPr>
          <p:nvPr/>
        </p:nvPicPr>
        <p:blipFill>
          <a:blip r:embed="rId2"/>
          <a:stretch>
            <a:fillRect/>
          </a:stretch>
        </p:blipFill>
        <p:spPr>
          <a:xfrm>
            <a:off x="5496559" y="1045714"/>
            <a:ext cx="3362005" cy="3701545"/>
          </a:xfrm>
          <a:prstGeom prst="rect">
            <a:avLst/>
          </a:prstGeom>
        </p:spPr>
      </p:pic>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a:xfrm>
            <a:off x="492952" y="1193801"/>
            <a:ext cx="4871528" cy="3398604"/>
          </a:xfrm>
        </p:spPr>
        <p:txBody>
          <a:bodyPr/>
          <a:lstStyle/>
          <a:p>
            <a:r>
              <a:rPr lang="de-AT" dirty="0" err="1"/>
              <a:t>Various</a:t>
            </a:r>
            <a:r>
              <a:rPr lang="de-AT" dirty="0"/>
              <a:t> </a:t>
            </a:r>
            <a:r>
              <a:rPr lang="de-AT" dirty="0" err="1"/>
              <a:t>options</a:t>
            </a:r>
            <a:endParaRPr lang="de-AT" dirty="0"/>
          </a:p>
          <a:p>
            <a:pPr lvl="1"/>
            <a:r>
              <a:rPr lang="de-AT" sz="2000" dirty="0"/>
              <a:t>Text, Integer, </a:t>
            </a:r>
            <a:r>
              <a:rPr lang="de-AT" sz="2000" dirty="0" err="1"/>
              <a:t>Bool</a:t>
            </a:r>
            <a:r>
              <a:rPr lang="de-AT" sz="2000" dirty="0"/>
              <a:t>, IP </a:t>
            </a:r>
            <a:r>
              <a:rPr lang="de-AT" sz="2000" dirty="0" err="1"/>
              <a:t>Addresses</a:t>
            </a:r>
            <a:r>
              <a:rPr lang="de-AT" sz="2000" dirty="0"/>
              <a:t>, Passwords (</a:t>
            </a:r>
            <a:r>
              <a:rPr lang="de-AT" sz="2000" dirty="0" err="1"/>
              <a:t>hashed</a:t>
            </a:r>
            <a:r>
              <a:rPr lang="de-AT" sz="2000" dirty="0"/>
              <a:t>), Date/Time, Files, Radio, Dropdown, Multicheck (</a:t>
            </a:r>
            <a:r>
              <a:rPr lang="de-AT" sz="2000" dirty="0" err="1"/>
              <a:t>parent</a:t>
            </a:r>
            <a:r>
              <a:rPr lang="de-AT" sz="2000" dirty="0"/>
              <a:t> </a:t>
            </a:r>
            <a:r>
              <a:rPr lang="de-AT" sz="2000" dirty="0" err="1"/>
              <a:t>dependency</a:t>
            </a:r>
            <a:r>
              <a:rPr lang="de-AT" sz="2000" dirty="0"/>
              <a:t>)</a:t>
            </a:r>
          </a:p>
          <a:p>
            <a:r>
              <a:rPr lang="de-AT" sz="2400" dirty="0"/>
              <a:t>Check </a:t>
            </a:r>
            <a:r>
              <a:rPr lang="de-AT" sz="2400" dirty="0" err="1"/>
              <a:t>for</a:t>
            </a:r>
            <a:r>
              <a:rPr lang="de-AT" sz="2400" dirty="0"/>
              <a:t> Ranges </a:t>
            </a:r>
            <a:r>
              <a:rPr lang="de-AT" sz="2400" dirty="0" err="1"/>
              <a:t>or</a:t>
            </a:r>
            <a:r>
              <a:rPr lang="de-AT" sz="2400" dirty="0"/>
              <a:t> </a:t>
            </a:r>
            <a:r>
              <a:rPr lang="de-AT" sz="2400" dirty="0" err="1"/>
              <a:t>with</a:t>
            </a:r>
            <a:r>
              <a:rPr lang="de-AT" sz="2400" dirty="0"/>
              <a:t> </a:t>
            </a:r>
            <a:r>
              <a:rPr lang="de-AT" sz="2400" dirty="0" err="1"/>
              <a:t>RegExp</a:t>
            </a:r>
            <a:endParaRPr lang="de-AT" sz="2400" dirty="0"/>
          </a:p>
          <a:p>
            <a:r>
              <a:rPr lang="de-AT" sz="2400" dirty="0" err="1"/>
              <a:t>Mandatory</a:t>
            </a:r>
            <a:r>
              <a:rPr lang="de-AT" sz="2400" dirty="0"/>
              <a:t> </a:t>
            </a:r>
            <a:r>
              <a:rPr lang="de-AT" sz="2400" dirty="0" err="1"/>
              <a:t>fields</a:t>
            </a:r>
            <a:endParaRPr lang="de-DE" sz="2000" dirty="0"/>
          </a:p>
        </p:txBody>
      </p:sp>
    </p:spTree>
    <p:extLst>
      <p:ext uri="{BB962C8B-B14F-4D97-AF65-F5344CB8AC3E}">
        <p14:creationId xmlns:p14="http://schemas.microsoft.com/office/powerpoint/2010/main" val="367348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a:t>Interface </a:t>
            </a:r>
            <a:r>
              <a:rPr lang="de-AT" dirty="0" err="1"/>
              <a:t>Configuration</a:t>
            </a:r>
            <a:r>
              <a:rPr lang="de-AT" dirty="0"/>
              <a:t> (2)</a:t>
            </a:r>
            <a:endParaRPr lang="de-DE" dirty="0"/>
          </a:p>
        </p:txBody>
      </p:sp>
      <p:pic>
        <p:nvPicPr>
          <p:cNvPr id="4" name="Grafik 3">
            <a:extLst>
              <a:ext uri="{FF2B5EF4-FFF2-40B4-BE49-F238E27FC236}">
                <a16:creationId xmlns:a16="http://schemas.microsoft.com/office/drawing/2014/main" id="{604820F8-828A-4742-88B4-E44646CA7865}"/>
              </a:ext>
            </a:extLst>
          </p:cNvPr>
          <p:cNvPicPr>
            <a:picLocks noChangeAspect="1"/>
          </p:cNvPicPr>
          <p:nvPr/>
        </p:nvPicPr>
        <p:blipFill rotWithShape="1">
          <a:blip r:embed="rId2"/>
          <a:srcRect t="85933"/>
          <a:stretch/>
        </p:blipFill>
        <p:spPr>
          <a:xfrm>
            <a:off x="492952" y="3312160"/>
            <a:ext cx="8365612" cy="1333499"/>
          </a:xfrm>
          <a:prstGeom prst="rect">
            <a:avLst/>
          </a:prstGeom>
        </p:spPr>
      </p:pic>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a:xfrm>
            <a:off x="492952" y="1193801"/>
            <a:ext cx="8365612" cy="1996439"/>
          </a:xfrm>
        </p:spPr>
        <p:txBody>
          <a:bodyPr/>
          <a:lstStyle/>
          <a:p>
            <a:r>
              <a:rPr lang="de-AT" dirty="0"/>
              <a:t>Parameter </a:t>
            </a:r>
            <a:r>
              <a:rPr lang="de-AT" dirty="0" err="1"/>
              <a:t>get‘s</a:t>
            </a:r>
            <a:r>
              <a:rPr lang="de-AT" dirty="0"/>
              <a:t> </a:t>
            </a:r>
            <a:r>
              <a:rPr lang="de-AT" dirty="0" err="1"/>
              <a:t>stored</a:t>
            </a:r>
            <a:endParaRPr lang="de-AT" dirty="0"/>
          </a:p>
          <a:p>
            <a:r>
              <a:rPr lang="de-AT" dirty="0" err="1"/>
              <a:t>Restore</a:t>
            </a:r>
            <a:r>
              <a:rPr lang="de-AT" dirty="0"/>
              <a:t> </a:t>
            </a:r>
            <a:r>
              <a:rPr lang="de-AT" dirty="0" err="1"/>
              <a:t>to</a:t>
            </a:r>
            <a:r>
              <a:rPr lang="de-AT" dirty="0"/>
              <a:t> </a:t>
            </a:r>
            <a:r>
              <a:rPr lang="de-AT" dirty="0" err="1"/>
              <a:t>defaults</a:t>
            </a:r>
            <a:r>
              <a:rPr lang="de-AT" dirty="0"/>
              <a:t> </a:t>
            </a:r>
            <a:r>
              <a:rPr lang="de-AT" dirty="0" err="1"/>
              <a:t>possible</a:t>
            </a:r>
            <a:endParaRPr lang="de-AT" dirty="0"/>
          </a:p>
          <a:p>
            <a:r>
              <a:rPr lang="de-AT" dirty="0"/>
              <a:t>Help </a:t>
            </a:r>
            <a:r>
              <a:rPr lang="de-AT" dirty="0" err="1"/>
              <a:t>provided</a:t>
            </a:r>
            <a:r>
              <a:rPr lang="de-AT" dirty="0"/>
              <a:t> via </a:t>
            </a:r>
            <a:r>
              <a:rPr lang="de-AT" dirty="0" err="1"/>
              <a:t>website</a:t>
            </a:r>
            <a:r>
              <a:rPr lang="de-AT" dirty="0"/>
              <a:t> </a:t>
            </a:r>
            <a:r>
              <a:rPr lang="de-AT" dirty="0" err="1"/>
              <a:t>or</a:t>
            </a:r>
            <a:r>
              <a:rPr lang="de-AT" dirty="0"/>
              <a:t> </a:t>
            </a:r>
            <a:r>
              <a:rPr lang="de-AT" dirty="0" err="1"/>
              <a:t>local</a:t>
            </a:r>
            <a:r>
              <a:rPr lang="de-AT" dirty="0"/>
              <a:t> link</a:t>
            </a:r>
            <a:endParaRPr lang="de-DE" dirty="0"/>
          </a:p>
        </p:txBody>
      </p:sp>
    </p:spTree>
    <p:extLst>
      <p:ext uri="{BB962C8B-B14F-4D97-AF65-F5344CB8AC3E}">
        <p14:creationId xmlns:p14="http://schemas.microsoft.com/office/powerpoint/2010/main" val="3549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a:t>Interface </a:t>
            </a:r>
            <a:r>
              <a:rPr lang="de-AT" dirty="0" err="1"/>
              <a:t>configuration</a:t>
            </a:r>
            <a:r>
              <a:rPr lang="de-AT" dirty="0"/>
              <a:t> (3)</a:t>
            </a:r>
            <a:endParaRPr lang="de-DE" dirty="0"/>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dirty="0" err="1"/>
              <a:t>Reload</a:t>
            </a:r>
            <a:r>
              <a:rPr lang="de-AT" dirty="0"/>
              <a:t> </a:t>
            </a:r>
            <a:r>
              <a:rPr lang="de-AT" dirty="0" err="1"/>
              <a:t>functionality</a:t>
            </a:r>
            <a:r>
              <a:rPr lang="de-AT" dirty="0"/>
              <a:t> (WS 3.0)</a:t>
            </a:r>
          </a:p>
          <a:p>
            <a:endParaRPr lang="de-AT" dirty="0"/>
          </a:p>
          <a:p>
            <a:endParaRPr lang="de-AT" dirty="0"/>
          </a:p>
          <a:p>
            <a:pPr marL="508000" lvl="1" indent="0">
              <a:buNone/>
            </a:pPr>
            <a:r>
              <a:rPr lang="de-AT" dirty="0" err="1"/>
              <a:t>Reload</a:t>
            </a:r>
            <a:r>
              <a:rPr lang="de-AT" dirty="0"/>
              <a:t> </a:t>
            </a:r>
            <a:r>
              <a:rPr lang="de-AT" dirty="0" err="1"/>
              <a:t>calls</a:t>
            </a:r>
            <a:r>
              <a:rPr lang="de-AT" dirty="0"/>
              <a:t> </a:t>
            </a:r>
            <a:r>
              <a:rPr lang="de-AT" dirty="0" err="1"/>
              <a:t>extcap</a:t>
            </a:r>
            <a:r>
              <a:rPr lang="de-AT" dirty="0"/>
              <a:t> </a:t>
            </a:r>
            <a:r>
              <a:rPr lang="de-AT" dirty="0" err="1"/>
              <a:t>with</a:t>
            </a:r>
            <a:r>
              <a:rPr lang="de-AT" dirty="0"/>
              <a:t> all </a:t>
            </a:r>
            <a:r>
              <a:rPr lang="de-AT" dirty="0" err="1"/>
              <a:t>filled</a:t>
            </a:r>
            <a:r>
              <a:rPr lang="de-AT" dirty="0"/>
              <a:t> out </a:t>
            </a:r>
            <a:r>
              <a:rPr lang="de-AT" dirty="0" err="1"/>
              <a:t>parameters</a:t>
            </a:r>
            <a:endParaRPr lang="de-AT" dirty="0"/>
          </a:p>
          <a:p>
            <a:endParaRPr lang="de-DE" dirty="0"/>
          </a:p>
        </p:txBody>
      </p:sp>
      <p:pic>
        <p:nvPicPr>
          <p:cNvPr id="4" name="Grafik 3">
            <a:extLst>
              <a:ext uri="{FF2B5EF4-FFF2-40B4-BE49-F238E27FC236}">
                <a16:creationId xmlns:a16="http://schemas.microsoft.com/office/drawing/2014/main" id="{38A423FF-4601-C84D-9ECF-DB02026548C0}"/>
              </a:ext>
            </a:extLst>
          </p:cNvPr>
          <p:cNvPicPr>
            <a:picLocks noChangeAspect="1"/>
          </p:cNvPicPr>
          <p:nvPr/>
        </p:nvPicPr>
        <p:blipFill>
          <a:blip r:embed="rId2"/>
          <a:stretch>
            <a:fillRect/>
          </a:stretch>
        </p:blipFill>
        <p:spPr>
          <a:xfrm>
            <a:off x="928525" y="1987163"/>
            <a:ext cx="5951220" cy="777135"/>
          </a:xfrm>
          <a:prstGeom prst="rect">
            <a:avLst/>
          </a:prstGeom>
        </p:spPr>
      </p:pic>
      <p:pic>
        <p:nvPicPr>
          <p:cNvPr id="5" name="Grafik 4">
            <a:extLst>
              <a:ext uri="{FF2B5EF4-FFF2-40B4-BE49-F238E27FC236}">
                <a16:creationId xmlns:a16="http://schemas.microsoft.com/office/drawing/2014/main" id="{6AA99C07-5A7C-D042-A9CA-90119858206B}"/>
              </a:ext>
            </a:extLst>
          </p:cNvPr>
          <p:cNvPicPr>
            <a:picLocks noChangeAspect="1"/>
          </p:cNvPicPr>
          <p:nvPr/>
        </p:nvPicPr>
        <p:blipFill>
          <a:blip r:embed="rId3"/>
          <a:stretch>
            <a:fillRect/>
          </a:stretch>
        </p:blipFill>
        <p:spPr>
          <a:xfrm>
            <a:off x="928525" y="3415419"/>
            <a:ext cx="5506720" cy="912826"/>
          </a:xfrm>
          <a:prstGeom prst="rect">
            <a:avLst/>
          </a:prstGeom>
        </p:spPr>
      </p:pic>
    </p:spTree>
    <p:extLst>
      <p:ext uri="{BB962C8B-B14F-4D97-AF65-F5344CB8AC3E}">
        <p14:creationId xmlns:p14="http://schemas.microsoft.com/office/powerpoint/2010/main" val="226813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158A5-1162-B345-9089-CB67D94FC83A}"/>
              </a:ext>
            </a:extLst>
          </p:cNvPr>
          <p:cNvSpPr>
            <a:spLocks noGrp="1"/>
          </p:cNvSpPr>
          <p:nvPr>
            <p:ph type="title"/>
          </p:nvPr>
        </p:nvSpPr>
        <p:spPr/>
        <p:txBody>
          <a:bodyPr/>
          <a:lstStyle/>
          <a:p>
            <a:r>
              <a:rPr lang="de-DE" dirty="0"/>
              <a:t>Interface </a:t>
            </a:r>
            <a:r>
              <a:rPr lang="de-DE" dirty="0" err="1"/>
              <a:t>configuration</a:t>
            </a:r>
            <a:r>
              <a:rPr lang="de-DE" dirty="0"/>
              <a:t> (4)</a:t>
            </a:r>
          </a:p>
        </p:txBody>
      </p:sp>
      <p:sp>
        <p:nvSpPr>
          <p:cNvPr id="3" name="Textplatzhalter 2">
            <a:extLst>
              <a:ext uri="{FF2B5EF4-FFF2-40B4-BE49-F238E27FC236}">
                <a16:creationId xmlns:a16="http://schemas.microsoft.com/office/drawing/2014/main" id="{157B5349-6786-7F46-BC31-9534555B4B34}"/>
              </a:ext>
            </a:extLst>
          </p:cNvPr>
          <p:cNvSpPr>
            <a:spLocks noGrp="1"/>
          </p:cNvSpPr>
          <p:nvPr>
            <p:ph type="body" idx="1"/>
          </p:nvPr>
        </p:nvSpPr>
        <p:spPr>
          <a:xfrm>
            <a:off x="492952" y="1193801"/>
            <a:ext cx="3857523" cy="3398604"/>
          </a:xfrm>
        </p:spPr>
        <p:txBody>
          <a:bodyPr/>
          <a:lstStyle/>
          <a:p>
            <a:r>
              <a:rPr lang="de-DE" dirty="0"/>
              <a:t>New </a:t>
            </a:r>
            <a:r>
              <a:rPr lang="de-DE" dirty="0" err="1"/>
              <a:t>grouping</a:t>
            </a:r>
            <a:endParaRPr lang="de-DE" dirty="0"/>
          </a:p>
          <a:p>
            <a:r>
              <a:rPr lang="de-DE" dirty="0" err="1"/>
              <a:t>Makes</a:t>
            </a:r>
            <a:r>
              <a:rPr lang="de-DE" dirty="0"/>
              <a:t> </a:t>
            </a:r>
            <a:r>
              <a:rPr lang="de-DE" dirty="0" err="1"/>
              <a:t>for</a:t>
            </a:r>
            <a:r>
              <a:rPr lang="de-DE" dirty="0"/>
              <a:t> </a:t>
            </a:r>
            <a:r>
              <a:rPr lang="de-DE" dirty="0" err="1"/>
              <a:t>easier</a:t>
            </a:r>
            <a:r>
              <a:rPr lang="de-DE" dirty="0"/>
              <a:t> </a:t>
            </a:r>
            <a:r>
              <a:rPr lang="de-DE"/>
              <a:t>managment</a:t>
            </a:r>
            <a:endParaRPr lang="de-DE" dirty="0"/>
          </a:p>
        </p:txBody>
      </p:sp>
      <p:pic>
        <p:nvPicPr>
          <p:cNvPr id="4" name="Grafik 3">
            <a:extLst>
              <a:ext uri="{FF2B5EF4-FFF2-40B4-BE49-F238E27FC236}">
                <a16:creationId xmlns:a16="http://schemas.microsoft.com/office/drawing/2014/main" id="{D4FD8F0C-E21E-664C-B217-C77233AE83D7}"/>
              </a:ext>
            </a:extLst>
          </p:cNvPr>
          <p:cNvPicPr>
            <a:picLocks noChangeAspect="1"/>
          </p:cNvPicPr>
          <p:nvPr/>
        </p:nvPicPr>
        <p:blipFill>
          <a:blip r:embed="rId2"/>
          <a:stretch>
            <a:fillRect/>
          </a:stretch>
        </p:blipFill>
        <p:spPr>
          <a:xfrm>
            <a:off x="4350475" y="1193801"/>
            <a:ext cx="4711925" cy="3094398"/>
          </a:xfrm>
          <a:prstGeom prst="rect">
            <a:avLst/>
          </a:prstGeom>
        </p:spPr>
      </p:pic>
    </p:spTree>
    <p:extLst>
      <p:ext uri="{BB962C8B-B14F-4D97-AF65-F5344CB8AC3E}">
        <p14:creationId xmlns:p14="http://schemas.microsoft.com/office/powerpoint/2010/main" val="202581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r>
              <a:rPr lang="de-AT" dirty="0"/>
              <a:t>Control </a:t>
            </a:r>
            <a:r>
              <a:rPr lang="de-AT" dirty="0" err="1"/>
              <a:t>while</a:t>
            </a:r>
            <a:r>
              <a:rPr lang="de-AT" dirty="0"/>
              <a:t> </a:t>
            </a:r>
            <a:r>
              <a:rPr lang="de-AT" dirty="0" err="1"/>
              <a:t>running</a:t>
            </a:r>
            <a:endParaRPr lang="de-DE" dirty="0"/>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r>
              <a:rPr lang="de-AT" dirty="0"/>
              <a:t>Create a </a:t>
            </a:r>
            <a:r>
              <a:rPr lang="de-AT" dirty="0" err="1"/>
              <a:t>toolbar</a:t>
            </a:r>
            <a:r>
              <a:rPr lang="de-AT" dirty="0"/>
              <a:t> </a:t>
            </a:r>
            <a:r>
              <a:rPr lang="de-AT" dirty="0" err="1"/>
              <a:t>for</a:t>
            </a:r>
            <a:r>
              <a:rPr lang="de-AT" dirty="0"/>
              <a:t> </a:t>
            </a:r>
            <a:r>
              <a:rPr lang="de-AT" dirty="0" err="1"/>
              <a:t>your</a:t>
            </a:r>
            <a:r>
              <a:rPr lang="de-AT" dirty="0"/>
              <a:t> </a:t>
            </a:r>
            <a:r>
              <a:rPr lang="de-AT" dirty="0" err="1"/>
              <a:t>interface</a:t>
            </a:r>
            <a:endParaRPr lang="de-AT" dirty="0"/>
          </a:p>
          <a:p>
            <a:endParaRPr lang="de-AT" dirty="0"/>
          </a:p>
          <a:p>
            <a:r>
              <a:rPr lang="de-AT" dirty="0"/>
              <a:t>Live </a:t>
            </a:r>
            <a:r>
              <a:rPr lang="de-AT" dirty="0" err="1"/>
              <a:t>control</a:t>
            </a:r>
            <a:r>
              <a:rPr lang="de-AT" dirty="0"/>
              <a:t> </a:t>
            </a:r>
            <a:r>
              <a:rPr lang="de-AT" dirty="0" err="1"/>
              <a:t>your</a:t>
            </a:r>
            <a:r>
              <a:rPr lang="de-AT" dirty="0"/>
              <a:t> </a:t>
            </a:r>
            <a:r>
              <a:rPr lang="de-AT" dirty="0" err="1"/>
              <a:t>capture</a:t>
            </a:r>
            <a:r>
              <a:rPr lang="de-AT" dirty="0"/>
              <a:t> </a:t>
            </a:r>
            <a:r>
              <a:rPr lang="de-AT" dirty="0" err="1"/>
              <a:t>and</a:t>
            </a:r>
            <a:r>
              <a:rPr lang="de-AT" dirty="0"/>
              <a:t> </a:t>
            </a:r>
            <a:r>
              <a:rPr lang="de-AT" dirty="0" err="1"/>
              <a:t>change</a:t>
            </a:r>
            <a:r>
              <a:rPr lang="de-AT" dirty="0"/>
              <a:t> </a:t>
            </a:r>
            <a:r>
              <a:rPr lang="de-AT" dirty="0" err="1"/>
              <a:t>settings</a:t>
            </a:r>
            <a:endParaRPr lang="de-AT" dirty="0"/>
          </a:p>
          <a:p>
            <a:endParaRPr lang="de-AT" dirty="0"/>
          </a:p>
          <a:p>
            <a:r>
              <a:rPr lang="de-AT" dirty="0"/>
              <a:t>Button, Text, </a:t>
            </a:r>
            <a:r>
              <a:rPr lang="de-AT" dirty="0" err="1"/>
              <a:t>Selector</a:t>
            </a:r>
            <a:r>
              <a:rPr lang="de-AT" dirty="0"/>
              <a:t>, Boolean, Help </a:t>
            </a:r>
            <a:r>
              <a:rPr lang="de-AT" dirty="0" err="1"/>
              <a:t>and</a:t>
            </a:r>
            <a:r>
              <a:rPr lang="de-AT" dirty="0"/>
              <a:t> Log</a:t>
            </a:r>
          </a:p>
          <a:p>
            <a:endParaRPr lang="de-DE" dirty="0"/>
          </a:p>
        </p:txBody>
      </p:sp>
      <p:pic>
        <p:nvPicPr>
          <p:cNvPr id="4" name="Grafik 3">
            <a:extLst>
              <a:ext uri="{FF2B5EF4-FFF2-40B4-BE49-F238E27FC236}">
                <a16:creationId xmlns:a16="http://schemas.microsoft.com/office/drawing/2014/main" id="{FCB7283C-E7E3-234B-8818-D317A7BB36B6}"/>
              </a:ext>
            </a:extLst>
          </p:cNvPr>
          <p:cNvPicPr>
            <a:picLocks noChangeAspect="1"/>
          </p:cNvPicPr>
          <p:nvPr/>
        </p:nvPicPr>
        <p:blipFill>
          <a:blip r:embed="rId2"/>
          <a:stretch>
            <a:fillRect/>
          </a:stretch>
        </p:blipFill>
        <p:spPr>
          <a:xfrm>
            <a:off x="492952" y="1949474"/>
            <a:ext cx="14331660" cy="326365"/>
          </a:xfrm>
          <a:prstGeom prst="rect">
            <a:avLst/>
          </a:prstGeom>
        </p:spPr>
      </p:pic>
    </p:spTree>
    <p:extLst>
      <p:ext uri="{BB962C8B-B14F-4D97-AF65-F5344CB8AC3E}">
        <p14:creationId xmlns:p14="http://schemas.microsoft.com/office/powerpoint/2010/main" val="317540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endParaRPr lang="de-AT" dirty="0"/>
          </a:p>
          <a:p>
            <a:endParaRPr lang="de-AT" dirty="0"/>
          </a:p>
          <a:p>
            <a:pPr marL="50800" indent="0" algn="ctr">
              <a:buNone/>
            </a:pPr>
            <a:r>
              <a:rPr lang="de-AT" b="1" dirty="0"/>
              <a:t>W</a:t>
            </a:r>
            <a:r>
              <a:rPr lang="de-DE" b="1" dirty="0" err="1"/>
              <a:t>here</a:t>
            </a:r>
            <a:r>
              <a:rPr lang="de-DE" b="1" dirty="0"/>
              <a:t> </a:t>
            </a:r>
            <a:r>
              <a:rPr lang="de-DE" b="1" dirty="0" err="1"/>
              <a:t>to</a:t>
            </a:r>
            <a:r>
              <a:rPr lang="de-DE" b="1" dirty="0"/>
              <a:t> </a:t>
            </a:r>
            <a:r>
              <a:rPr lang="de-DE" b="1" dirty="0" err="1"/>
              <a:t>go</a:t>
            </a:r>
            <a:r>
              <a:rPr lang="de-DE" b="1" dirty="0"/>
              <a:t> </a:t>
            </a:r>
            <a:r>
              <a:rPr lang="de-DE" b="1" dirty="0" err="1"/>
              <a:t>next</a:t>
            </a:r>
            <a:r>
              <a:rPr lang="de-DE" b="1" dirty="0"/>
              <a:t>?</a:t>
            </a:r>
          </a:p>
        </p:txBody>
      </p:sp>
    </p:spTree>
    <p:extLst>
      <p:ext uri="{BB962C8B-B14F-4D97-AF65-F5344CB8AC3E}">
        <p14:creationId xmlns:p14="http://schemas.microsoft.com/office/powerpoint/2010/main" val="71254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r>
              <a:rPr lang="de-AT" dirty="0" err="1"/>
              <a:t>extcap_example.py</a:t>
            </a:r>
            <a:endParaRPr lang="de-DE" dirty="0"/>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r>
              <a:rPr lang="de-AT" dirty="0"/>
              <a:t>Python 2.7/3.x </a:t>
            </a:r>
            <a:r>
              <a:rPr lang="de-AT" dirty="0" err="1"/>
              <a:t>driven</a:t>
            </a:r>
            <a:r>
              <a:rPr lang="de-AT" dirty="0"/>
              <a:t> </a:t>
            </a:r>
            <a:r>
              <a:rPr lang="de-AT" dirty="0" err="1"/>
              <a:t>example</a:t>
            </a:r>
            <a:endParaRPr lang="de-AT" dirty="0"/>
          </a:p>
          <a:p>
            <a:endParaRPr lang="de-AT" dirty="0"/>
          </a:p>
          <a:p>
            <a:r>
              <a:rPr lang="de-AT" dirty="0" err="1"/>
              <a:t>Implements</a:t>
            </a:r>
            <a:r>
              <a:rPr lang="de-AT" dirty="0"/>
              <a:t> all </a:t>
            </a:r>
            <a:r>
              <a:rPr lang="de-AT" dirty="0" err="1"/>
              <a:t>configuration</a:t>
            </a:r>
            <a:r>
              <a:rPr lang="de-AT" dirty="0"/>
              <a:t> </a:t>
            </a:r>
            <a:r>
              <a:rPr lang="de-AT" dirty="0" err="1"/>
              <a:t>options</a:t>
            </a:r>
            <a:endParaRPr lang="de-AT" dirty="0"/>
          </a:p>
          <a:p>
            <a:endParaRPr lang="de-AT" dirty="0"/>
          </a:p>
          <a:p>
            <a:r>
              <a:rPr lang="de-AT" dirty="0" err="1"/>
              <a:t>Implements</a:t>
            </a:r>
            <a:r>
              <a:rPr lang="de-AT" dirty="0"/>
              <a:t> all </a:t>
            </a:r>
            <a:r>
              <a:rPr lang="de-AT" dirty="0" err="1"/>
              <a:t>control</a:t>
            </a:r>
            <a:r>
              <a:rPr lang="de-AT" dirty="0"/>
              <a:t> </a:t>
            </a:r>
            <a:r>
              <a:rPr lang="de-AT" dirty="0" err="1"/>
              <a:t>options</a:t>
            </a:r>
            <a:endParaRPr lang="de-DE" dirty="0"/>
          </a:p>
        </p:txBody>
      </p:sp>
    </p:spTree>
    <p:extLst>
      <p:ext uri="{BB962C8B-B14F-4D97-AF65-F5344CB8AC3E}">
        <p14:creationId xmlns:p14="http://schemas.microsoft.com/office/powerpoint/2010/main" val="84379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C8AEE-6AC8-C547-9696-75A28BBB3C68}"/>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E780525-BA98-954A-8E9E-18DC6AA7B6A2}"/>
              </a:ext>
            </a:extLst>
          </p:cNvPr>
          <p:cNvSpPr>
            <a:spLocks noGrp="1"/>
          </p:cNvSpPr>
          <p:nvPr>
            <p:ph type="body" idx="1"/>
          </p:nvPr>
        </p:nvSpPr>
        <p:spPr>
          <a:xfrm>
            <a:off x="492952" y="1193801"/>
            <a:ext cx="4109528" cy="3398604"/>
          </a:xfrm>
        </p:spPr>
        <p:txBody>
          <a:bodyPr/>
          <a:lstStyle/>
          <a:p>
            <a:r>
              <a:rPr lang="de-AT" sz="2400" dirty="0" err="1"/>
              <a:t>Locate</a:t>
            </a:r>
            <a:r>
              <a:rPr lang="de-AT" sz="2400" dirty="0"/>
              <a:t> </a:t>
            </a:r>
            <a:r>
              <a:rPr lang="de-AT" sz="2400" dirty="0" err="1"/>
              <a:t>the</a:t>
            </a:r>
            <a:r>
              <a:rPr lang="de-AT" sz="2400" dirty="0"/>
              <a:t> </a:t>
            </a:r>
            <a:r>
              <a:rPr lang="de-AT" sz="2400" dirty="0" err="1"/>
              <a:t>extcap</a:t>
            </a:r>
            <a:r>
              <a:rPr lang="de-AT" sz="2400" dirty="0"/>
              <a:t> Folder in </a:t>
            </a:r>
            <a:r>
              <a:rPr lang="de-AT" sz="2400" dirty="0" err="1"/>
              <a:t>Wireshark</a:t>
            </a:r>
            <a:r>
              <a:rPr lang="de-AT" sz="2400" dirty="0"/>
              <a:t>/Help</a:t>
            </a:r>
          </a:p>
          <a:p>
            <a:endParaRPr lang="de-AT" sz="2400" dirty="0"/>
          </a:p>
          <a:p>
            <a:r>
              <a:rPr lang="de-AT" sz="2400" dirty="0" err="1"/>
              <a:t>Only</a:t>
            </a:r>
            <a:r>
              <a:rPr lang="de-AT" sz="2400" dirty="0"/>
              <a:t> global </a:t>
            </a:r>
            <a:r>
              <a:rPr lang="de-AT" sz="2400" dirty="0" err="1"/>
              <a:t>folders</a:t>
            </a:r>
            <a:r>
              <a:rPr lang="de-AT" sz="2400" dirty="0"/>
              <a:t> </a:t>
            </a:r>
            <a:r>
              <a:rPr lang="de-AT" sz="2400" dirty="0" err="1"/>
              <a:t>available</a:t>
            </a:r>
            <a:endParaRPr lang="de-AT" sz="2400" dirty="0"/>
          </a:p>
          <a:p>
            <a:endParaRPr lang="de-AT" sz="2400" dirty="0"/>
          </a:p>
          <a:p>
            <a:r>
              <a:rPr lang="de-AT" sz="2400" dirty="0" err="1"/>
              <a:t>Copy</a:t>
            </a:r>
            <a:r>
              <a:rPr lang="de-AT" sz="2400" dirty="0"/>
              <a:t> </a:t>
            </a:r>
            <a:r>
              <a:rPr lang="de-AT" sz="2400" dirty="0" err="1"/>
              <a:t>extcap_example.py</a:t>
            </a:r>
            <a:r>
              <a:rPr lang="de-AT" sz="2400" dirty="0"/>
              <a:t> </a:t>
            </a:r>
            <a:r>
              <a:rPr lang="de-AT" sz="2400" dirty="0" err="1"/>
              <a:t>there</a:t>
            </a:r>
            <a:endParaRPr lang="de-AT" sz="2400" dirty="0"/>
          </a:p>
        </p:txBody>
      </p:sp>
      <p:pic>
        <p:nvPicPr>
          <p:cNvPr id="4" name="Grafik 3">
            <a:extLst>
              <a:ext uri="{FF2B5EF4-FFF2-40B4-BE49-F238E27FC236}">
                <a16:creationId xmlns:a16="http://schemas.microsoft.com/office/drawing/2014/main" id="{5A8E07FA-5E16-EC48-BF7A-EC03D1180FBD}"/>
              </a:ext>
            </a:extLst>
          </p:cNvPr>
          <p:cNvPicPr>
            <a:picLocks noChangeAspect="1"/>
          </p:cNvPicPr>
          <p:nvPr/>
        </p:nvPicPr>
        <p:blipFill>
          <a:blip r:embed="rId2"/>
          <a:stretch>
            <a:fillRect/>
          </a:stretch>
        </p:blipFill>
        <p:spPr>
          <a:xfrm>
            <a:off x="4754880" y="1107440"/>
            <a:ext cx="4174896" cy="3511857"/>
          </a:xfrm>
          <a:prstGeom prst="rect">
            <a:avLst/>
          </a:prstGeom>
        </p:spPr>
      </p:pic>
    </p:spTree>
    <p:extLst>
      <p:ext uri="{BB962C8B-B14F-4D97-AF65-F5344CB8AC3E}">
        <p14:creationId xmlns:p14="http://schemas.microsoft.com/office/powerpoint/2010/main" val="323446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endParaRPr dirty="0"/>
          </a:p>
        </p:txBody>
      </p:sp>
      <p:sp>
        <p:nvSpPr>
          <p:cNvPr id="44" name="Shape 44"/>
          <p:cNvSpPr txBox="1">
            <a:spLocks noGrp="1"/>
          </p:cNvSpPr>
          <p:nvPr>
            <p:ph type="body" idx="1"/>
          </p:nvPr>
        </p:nvSpPr>
        <p:spPr>
          <a:xfrm>
            <a:off x="492952" y="1193801"/>
            <a:ext cx="8208454" cy="3398604"/>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4000" dirty="0"/>
              <a:t>If the packets won’t come to Wireshark </a:t>
            </a:r>
          </a:p>
          <a:p>
            <a:pPr marL="0" lvl="0" indent="0">
              <a:spcBef>
                <a:spcPts val="0"/>
              </a:spcBef>
              <a:buNone/>
            </a:pPr>
            <a:endParaRPr lang="en-US" sz="4000" dirty="0"/>
          </a:p>
          <a:p>
            <a:pPr marL="0" lvl="0" indent="0">
              <a:spcBef>
                <a:spcPts val="0"/>
              </a:spcBef>
              <a:buNone/>
            </a:pPr>
            <a:r>
              <a:rPr lang="en-US" sz="4000" dirty="0"/>
              <a:t>Wireshark will have to come for the packets</a:t>
            </a:r>
          </a:p>
          <a:p>
            <a:pPr marL="228600" marR="0" lvl="0" indent="-228600" algn="l" rtl="0">
              <a:lnSpc>
                <a:spcPct val="90000"/>
              </a:lnSpc>
              <a:spcBef>
                <a:spcPts val="0"/>
              </a:spcBef>
              <a:spcAft>
                <a:spcPts val="0"/>
              </a:spcAft>
              <a:buClr>
                <a:srgbClr val="003399"/>
              </a:buClr>
              <a:buSzPts val="2800"/>
              <a:buFont typeface="Arial"/>
              <a:buChar char="•"/>
            </a:pPr>
            <a:endParaRPr lang="en-US" sz="2800" b="0" i="0" u="none" strike="noStrike" cap="none" dirty="0">
              <a:solidFill>
                <a:srgbClr val="003399"/>
              </a:solidFill>
              <a:latin typeface="Tahoma"/>
              <a:ea typeface="Tahoma"/>
              <a:cs typeface="Tahoma"/>
              <a:sym typeface="Tahoma"/>
            </a:endParaRPr>
          </a:p>
        </p:txBody>
      </p:sp>
    </p:spTree>
    <p:extLst>
      <p:ext uri="{BB962C8B-B14F-4D97-AF65-F5344CB8AC3E}">
        <p14:creationId xmlns:p14="http://schemas.microsoft.com/office/powerpoint/2010/main" val="223996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E2486-F815-C048-833C-6AC93C7DE9E6}"/>
              </a:ext>
            </a:extLst>
          </p:cNvPr>
          <p:cNvSpPr>
            <a:spLocks noGrp="1"/>
          </p:cNvSpPr>
          <p:nvPr>
            <p:ph type="title"/>
          </p:nvPr>
        </p:nvSpPr>
        <p:spPr/>
        <p:txBody>
          <a:bodyPr/>
          <a:lstStyle/>
          <a:p>
            <a:r>
              <a:rPr lang="de-AT" dirty="0"/>
              <a:t>Windows Users</a:t>
            </a:r>
            <a:endParaRPr lang="de-DE" dirty="0"/>
          </a:p>
        </p:txBody>
      </p:sp>
      <p:sp>
        <p:nvSpPr>
          <p:cNvPr id="3" name="Textplatzhalter 2">
            <a:extLst>
              <a:ext uri="{FF2B5EF4-FFF2-40B4-BE49-F238E27FC236}">
                <a16:creationId xmlns:a16="http://schemas.microsoft.com/office/drawing/2014/main" id="{5C0C4232-CEF2-1E4D-BA65-1541258F38C8}"/>
              </a:ext>
            </a:extLst>
          </p:cNvPr>
          <p:cNvSpPr>
            <a:spLocks noGrp="1"/>
          </p:cNvSpPr>
          <p:nvPr>
            <p:ph type="body" idx="1"/>
          </p:nvPr>
        </p:nvSpPr>
        <p:spPr/>
        <p:txBody>
          <a:bodyPr/>
          <a:lstStyle/>
          <a:p>
            <a:r>
              <a:rPr lang="en-US" dirty="0"/>
              <a:t>Create batch script for execution</a:t>
            </a:r>
          </a:p>
          <a:p>
            <a:endParaRPr lang="en-US" dirty="0"/>
          </a:p>
          <a:p>
            <a:r>
              <a:rPr lang="en-US" dirty="0"/>
              <a:t>Command Execution does not evaluate shell scripts</a:t>
            </a:r>
          </a:p>
          <a:p>
            <a:endParaRPr lang="en-US" dirty="0"/>
          </a:p>
          <a:p>
            <a:r>
              <a:rPr lang="en-US" dirty="0"/>
              <a:t>Example in the header of </a:t>
            </a:r>
            <a:r>
              <a:rPr lang="en-US" dirty="0" err="1"/>
              <a:t>extcap_example.py</a:t>
            </a:r>
            <a:endParaRPr lang="en-US" dirty="0"/>
          </a:p>
        </p:txBody>
      </p:sp>
    </p:spTree>
    <p:extLst>
      <p:ext uri="{BB962C8B-B14F-4D97-AF65-F5344CB8AC3E}">
        <p14:creationId xmlns:p14="http://schemas.microsoft.com/office/powerpoint/2010/main" val="103373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r>
              <a:rPr lang="de-AT" dirty="0" err="1"/>
              <a:t>Adapt</a:t>
            </a:r>
            <a:r>
              <a:rPr lang="de-AT" dirty="0"/>
              <a:t> </a:t>
            </a:r>
            <a:r>
              <a:rPr lang="de-AT" dirty="0" err="1"/>
              <a:t>the</a:t>
            </a:r>
            <a:r>
              <a:rPr lang="de-AT" dirty="0"/>
              <a:t> </a:t>
            </a:r>
            <a:r>
              <a:rPr lang="de-AT" dirty="0" err="1"/>
              <a:t>example</a:t>
            </a:r>
            <a:endParaRPr lang="de-DE" dirty="0"/>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r>
              <a:rPr lang="de-AT" dirty="0" err="1"/>
              <a:t>Let‘s</a:t>
            </a:r>
            <a:r>
              <a:rPr lang="de-AT" dirty="0"/>
              <a:t> </a:t>
            </a:r>
            <a:r>
              <a:rPr lang="de-AT" dirty="0" err="1"/>
              <a:t>take</a:t>
            </a:r>
            <a:r>
              <a:rPr lang="de-AT" dirty="0"/>
              <a:t> a </a:t>
            </a:r>
            <a:r>
              <a:rPr lang="de-AT" dirty="0" err="1"/>
              <a:t>look</a:t>
            </a:r>
            <a:r>
              <a:rPr lang="de-AT" dirty="0"/>
              <a:t> at </a:t>
            </a:r>
          </a:p>
          <a:p>
            <a:pPr marL="50800" indent="0">
              <a:buNone/>
            </a:pPr>
            <a:r>
              <a:rPr lang="de-AT" dirty="0"/>
              <a:t>	</a:t>
            </a:r>
            <a:r>
              <a:rPr lang="de-AT" sz="2000" dirty="0" err="1"/>
              <a:t>def</a:t>
            </a:r>
            <a:r>
              <a:rPr lang="de-AT" sz="2000" dirty="0"/>
              <a:t> </a:t>
            </a:r>
            <a:r>
              <a:rPr lang="de-AT" sz="2000" dirty="0" err="1"/>
              <a:t>extcap_capture</a:t>
            </a:r>
            <a:r>
              <a:rPr lang="de-AT" sz="2000" dirty="0"/>
              <a:t>(...)</a:t>
            </a:r>
          </a:p>
          <a:p>
            <a:endParaRPr lang="de-AT" dirty="0"/>
          </a:p>
          <a:p>
            <a:r>
              <a:rPr lang="de-AT" dirty="0" err="1"/>
              <a:t>Creates</a:t>
            </a:r>
            <a:r>
              <a:rPr lang="de-AT" dirty="0"/>
              <a:t> a </a:t>
            </a:r>
            <a:r>
              <a:rPr lang="de-AT" dirty="0" err="1"/>
              <a:t>pcap</a:t>
            </a:r>
            <a:r>
              <a:rPr lang="de-AT" dirty="0"/>
              <a:t> </a:t>
            </a:r>
            <a:r>
              <a:rPr lang="de-AT" dirty="0" err="1"/>
              <a:t>header</a:t>
            </a:r>
            <a:endParaRPr lang="de-AT" dirty="0"/>
          </a:p>
          <a:p>
            <a:endParaRPr lang="de-AT" dirty="0"/>
          </a:p>
          <a:p>
            <a:r>
              <a:rPr lang="de-AT" dirty="0" err="1"/>
              <a:t>Encapsulates</a:t>
            </a:r>
            <a:r>
              <a:rPr lang="de-AT" dirty="0"/>
              <a:t> </a:t>
            </a:r>
            <a:r>
              <a:rPr lang="de-AT" dirty="0" err="1"/>
              <a:t>data</a:t>
            </a:r>
            <a:r>
              <a:rPr lang="de-AT" dirty="0"/>
              <a:t> in </a:t>
            </a:r>
            <a:r>
              <a:rPr lang="de-AT" dirty="0" err="1"/>
              <a:t>pcap</a:t>
            </a:r>
            <a:r>
              <a:rPr lang="de-AT" dirty="0"/>
              <a:t> block</a:t>
            </a:r>
            <a:endParaRPr lang="de-DE" sz="3600" dirty="0"/>
          </a:p>
        </p:txBody>
      </p:sp>
    </p:spTree>
    <p:extLst>
      <p:ext uri="{BB962C8B-B14F-4D97-AF65-F5344CB8AC3E}">
        <p14:creationId xmlns:p14="http://schemas.microsoft.com/office/powerpoint/2010/main" val="225634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75CE1-D958-9741-9F5B-D81671DFE2FE}"/>
              </a:ext>
            </a:extLst>
          </p:cNvPr>
          <p:cNvSpPr>
            <a:spLocks noGrp="1"/>
          </p:cNvSpPr>
          <p:nvPr>
            <p:ph type="title"/>
          </p:nvPr>
        </p:nvSpPr>
        <p:spPr/>
        <p:txBody>
          <a:bodyPr/>
          <a:lstStyle/>
          <a:p>
            <a:r>
              <a:rPr lang="de-AT" dirty="0"/>
              <a:t>C-</a:t>
            </a:r>
            <a:r>
              <a:rPr lang="de-AT" dirty="0" err="1"/>
              <a:t>Based</a:t>
            </a:r>
            <a:r>
              <a:rPr lang="de-AT" dirty="0"/>
              <a:t> </a:t>
            </a:r>
            <a:r>
              <a:rPr lang="de-AT" dirty="0" err="1"/>
              <a:t>extcap</a:t>
            </a:r>
            <a:endParaRPr lang="de-DE" dirty="0"/>
          </a:p>
        </p:txBody>
      </p:sp>
      <p:sp>
        <p:nvSpPr>
          <p:cNvPr id="3" name="Textplatzhalter 2">
            <a:extLst>
              <a:ext uri="{FF2B5EF4-FFF2-40B4-BE49-F238E27FC236}">
                <a16:creationId xmlns:a16="http://schemas.microsoft.com/office/drawing/2014/main" id="{6BD1857A-2854-DC48-835C-63FAC1BE0D9B}"/>
              </a:ext>
            </a:extLst>
          </p:cNvPr>
          <p:cNvSpPr>
            <a:spLocks noGrp="1"/>
          </p:cNvSpPr>
          <p:nvPr>
            <p:ph type="body" idx="1"/>
          </p:nvPr>
        </p:nvSpPr>
        <p:spPr/>
        <p:txBody>
          <a:bodyPr/>
          <a:lstStyle/>
          <a:p>
            <a:r>
              <a:rPr lang="de-AT" dirty="0"/>
              <a:t>Alternative: c-</a:t>
            </a:r>
            <a:r>
              <a:rPr lang="de-AT" dirty="0" err="1"/>
              <a:t>based</a:t>
            </a:r>
            <a:r>
              <a:rPr lang="de-AT" dirty="0"/>
              <a:t> </a:t>
            </a:r>
            <a:r>
              <a:rPr lang="de-AT" dirty="0" err="1"/>
              <a:t>extcap</a:t>
            </a:r>
            <a:r>
              <a:rPr lang="de-AT" dirty="0"/>
              <a:t> </a:t>
            </a:r>
            <a:r>
              <a:rPr lang="de-AT" dirty="0" err="1"/>
              <a:t>utility</a:t>
            </a:r>
            <a:endParaRPr lang="de-AT" dirty="0"/>
          </a:p>
          <a:p>
            <a:r>
              <a:rPr lang="de-AT" dirty="0" err="1"/>
              <a:t>extap</a:t>
            </a:r>
            <a:r>
              <a:rPr lang="de-AT" dirty="0"/>
              <a:t>/</a:t>
            </a:r>
            <a:r>
              <a:rPr lang="de-AT" dirty="0" err="1"/>
              <a:t>extcap-base.h</a:t>
            </a:r>
            <a:endParaRPr lang="de-AT" dirty="0"/>
          </a:p>
          <a:p>
            <a:pPr lvl="1"/>
            <a:r>
              <a:rPr lang="de-AT" dirty="0"/>
              <a:t>Handles all </a:t>
            </a:r>
            <a:r>
              <a:rPr lang="de-AT" dirty="0" err="1"/>
              <a:t>extcap</a:t>
            </a:r>
            <a:r>
              <a:rPr lang="de-AT" dirty="0"/>
              <a:t> </a:t>
            </a:r>
            <a:r>
              <a:rPr lang="de-AT" dirty="0" err="1"/>
              <a:t>managment</a:t>
            </a:r>
            <a:r>
              <a:rPr lang="de-AT" dirty="0"/>
              <a:t> </a:t>
            </a:r>
            <a:r>
              <a:rPr lang="de-AT" dirty="0" err="1"/>
              <a:t>stuff</a:t>
            </a:r>
            <a:r>
              <a:rPr lang="de-AT" dirty="0"/>
              <a:t> </a:t>
            </a:r>
            <a:r>
              <a:rPr lang="de-AT" dirty="0" err="1"/>
              <a:t>for</a:t>
            </a:r>
            <a:r>
              <a:rPr lang="de-AT" dirty="0"/>
              <a:t> </a:t>
            </a:r>
            <a:r>
              <a:rPr lang="de-AT" dirty="0" err="1"/>
              <a:t>you</a:t>
            </a:r>
            <a:endParaRPr lang="de-AT" dirty="0"/>
          </a:p>
          <a:p>
            <a:pPr lvl="1"/>
            <a:r>
              <a:rPr lang="de-AT" dirty="0" err="1"/>
              <a:t>Ensures</a:t>
            </a:r>
            <a:r>
              <a:rPr lang="de-AT" dirty="0"/>
              <a:t> </a:t>
            </a:r>
            <a:r>
              <a:rPr lang="de-AT" dirty="0" err="1"/>
              <a:t>correct</a:t>
            </a:r>
            <a:r>
              <a:rPr lang="de-AT" dirty="0"/>
              <a:t> </a:t>
            </a:r>
            <a:r>
              <a:rPr lang="de-AT" dirty="0" err="1"/>
              <a:t>and</a:t>
            </a:r>
            <a:r>
              <a:rPr lang="de-AT" dirty="0"/>
              <a:t> </a:t>
            </a:r>
            <a:r>
              <a:rPr lang="de-AT" dirty="0" err="1"/>
              <a:t>working</a:t>
            </a:r>
            <a:r>
              <a:rPr lang="de-AT" dirty="0"/>
              <a:t> </a:t>
            </a:r>
            <a:r>
              <a:rPr lang="de-AT" dirty="0" err="1"/>
              <a:t>extcap</a:t>
            </a:r>
            <a:r>
              <a:rPr lang="de-AT" dirty="0"/>
              <a:t> </a:t>
            </a:r>
            <a:r>
              <a:rPr lang="de-AT" dirty="0" err="1"/>
              <a:t>arguments</a:t>
            </a:r>
            <a:endParaRPr lang="de-AT" dirty="0"/>
          </a:p>
          <a:p>
            <a:pPr lvl="1"/>
            <a:endParaRPr lang="de-AT" dirty="0"/>
          </a:p>
          <a:p>
            <a:r>
              <a:rPr lang="de-AT" dirty="0" err="1"/>
              <a:t>extcap</a:t>
            </a:r>
            <a:r>
              <a:rPr lang="de-AT" dirty="0"/>
              <a:t>/</a:t>
            </a:r>
            <a:r>
              <a:rPr lang="de-AT" dirty="0" err="1"/>
              <a:t>ssh-base.h</a:t>
            </a:r>
            <a:endParaRPr lang="de-AT" dirty="0"/>
          </a:p>
          <a:p>
            <a:pPr lvl="1"/>
            <a:r>
              <a:rPr lang="de-AT" dirty="0"/>
              <a:t>Handles </a:t>
            </a:r>
            <a:r>
              <a:rPr lang="de-AT" dirty="0" err="1"/>
              <a:t>ssh</a:t>
            </a:r>
            <a:r>
              <a:rPr lang="de-AT" dirty="0"/>
              <a:t> </a:t>
            </a:r>
            <a:r>
              <a:rPr lang="de-AT" dirty="0" err="1"/>
              <a:t>connections</a:t>
            </a:r>
            <a:endParaRPr lang="de-DE" dirty="0"/>
          </a:p>
        </p:txBody>
      </p:sp>
    </p:spTree>
    <p:extLst>
      <p:ext uri="{BB962C8B-B14F-4D97-AF65-F5344CB8AC3E}">
        <p14:creationId xmlns:p14="http://schemas.microsoft.com/office/powerpoint/2010/main" val="336499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895825" y="0"/>
            <a:ext cx="75615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sz="4400" b="0" i="0" u="none" strike="noStrike" cap="none">
                <a:solidFill>
                  <a:schemeClr val="lt1"/>
                </a:solidFill>
                <a:latin typeface="Tahoma"/>
                <a:ea typeface="Tahoma"/>
                <a:cs typeface="Tahoma"/>
                <a:sym typeface="Tahoma"/>
              </a:rPr>
              <a:t>About me?</a:t>
            </a:r>
            <a:endParaRPr sz="4400" b="0" i="0" u="none" strike="noStrike" cap="none">
              <a:solidFill>
                <a:schemeClr val="lt1"/>
              </a:solidFill>
              <a:latin typeface="Tahoma"/>
              <a:ea typeface="Tahoma"/>
              <a:cs typeface="Tahoma"/>
              <a:sym typeface="Tahoma"/>
            </a:endParaRPr>
          </a:p>
        </p:txBody>
      </p:sp>
      <p:sp>
        <p:nvSpPr>
          <p:cNvPr id="50" name="Shape 50"/>
          <p:cNvSpPr txBox="1">
            <a:spLocks noGrp="1"/>
          </p:cNvSpPr>
          <p:nvPr>
            <p:ph type="body" idx="1"/>
          </p:nvPr>
        </p:nvSpPr>
        <p:spPr>
          <a:xfrm>
            <a:off x="492952" y="1193801"/>
            <a:ext cx="5487224"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sz="2400" b="0" i="0" u="none" strike="noStrike" cap="none" dirty="0">
                <a:solidFill>
                  <a:srgbClr val="003399"/>
                </a:solidFill>
                <a:latin typeface="Tahoma"/>
                <a:ea typeface="Tahoma"/>
                <a:cs typeface="Tahoma"/>
                <a:sym typeface="Tahoma"/>
              </a:rPr>
              <a:t>Wireshark (well </a:t>
            </a:r>
            <a:r>
              <a:rPr lang="en-US" sz="2400" b="0" i="0" u="none" strike="noStrike" cap="none" dirty="0" err="1">
                <a:solidFill>
                  <a:srgbClr val="003399"/>
                </a:solidFill>
                <a:latin typeface="Tahoma"/>
                <a:ea typeface="Tahoma"/>
                <a:cs typeface="Tahoma"/>
                <a:sym typeface="Tahoma"/>
              </a:rPr>
              <a:t>Etheral</a:t>
            </a:r>
            <a:r>
              <a:rPr lang="en-US" sz="2400" dirty="0"/>
              <a:t>) Enthusiast since 2006</a:t>
            </a:r>
          </a:p>
          <a:p>
            <a:pPr marL="228600" marR="0" lvl="0" indent="-228600" algn="l" rtl="0">
              <a:lnSpc>
                <a:spcPct val="90000"/>
              </a:lnSpc>
              <a:spcBef>
                <a:spcPts val="0"/>
              </a:spcBef>
              <a:spcAft>
                <a:spcPts val="0"/>
              </a:spcAft>
              <a:buClr>
                <a:srgbClr val="003399"/>
              </a:buClr>
              <a:buSzPts val="2800"/>
              <a:buFont typeface="Arial"/>
              <a:buChar char="•"/>
            </a:pPr>
            <a:endParaRPr lang="de-AT" sz="2400" b="0" i="0" u="none" strike="noStrike" cap="none" dirty="0">
              <a:solidFill>
                <a:srgbClr val="003399"/>
              </a:solidFill>
              <a:latin typeface="Tahoma"/>
              <a:ea typeface="Tahoma"/>
              <a:cs typeface="Tahoma"/>
              <a:sym typeface="Tahoma"/>
            </a:endParaRPr>
          </a:p>
          <a:p>
            <a:pPr marL="228600" marR="0" lvl="0" indent="-228600" algn="l" rtl="0">
              <a:lnSpc>
                <a:spcPct val="90000"/>
              </a:lnSpc>
              <a:spcBef>
                <a:spcPts val="1000"/>
              </a:spcBef>
              <a:spcAft>
                <a:spcPts val="0"/>
              </a:spcAft>
              <a:buClr>
                <a:srgbClr val="003399"/>
              </a:buClr>
              <a:buSzPts val="2800"/>
              <a:buFont typeface="Arial"/>
              <a:buChar char="•"/>
            </a:pPr>
            <a:r>
              <a:rPr lang="de-AT" sz="2400" b="0" i="0" u="none" strike="noStrike" cap="none" dirty="0">
                <a:solidFill>
                  <a:srgbClr val="003399"/>
                </a:solidFill>
                <a:latin typeface="Tahoma"/>
                <a:ea typeface="Tahoma"/>
                <a:cs typeface="Tahoma"/>
                <a:sym typeface="Tahoma"/>
              </a:rPr>
              <a:t>Core Developer </a:t>
            </a:r>
            <a:r>
              <a:rPr lang="de-AT" sz="2400" b="0" i="0" u="none" strike="noStrike" cap="none" dirty="0" err="1">
                <a:solidFill>
                  <a:srgbClr val="003399"/>
                </a:solidFill>
                <a:latin typeface="Tahoma"/>
                <a:ea typeface="Tahoma"/>
                <a:cs typeface="Tahoma"/>
                <a:sym typeface="Tahoma"/>
              </a:rPr>
              <a:t>since</a:t>
            </a:r>
            <a:r>
              <a:rPr lang="de-AT" sz="2400" b="0" i="0" u="none" strike="noStrike" cap="none" dirty="0">
                <a:solidFill>
                  <a:srgbClr val="003399"/>
                </a:solidFill>
                <a:latin typeface="Tahoma"/>
                <a:ea typeface="Tahoma"/>
                <a:cs typeface="Tahoma"/>
                <a:sym typeface="Tahoma"/>
              </a:rPr>
              <a:t> 2016</a:t>
            </a:r>
          </a:p>
          <a:p>
            <a:pPr marL="228600" marR="0" lvl="0" indent="-228600" algn="l" rtl="0">
              <a:lnSpc>
                <a:spcPct val="90000"/>
              </a:lnSpc>
              <a:spcBef>
                <a:spcPts val="1000"/>
              </a:spcBef>
              <a:spcAft>
                <a:spcPts val="0"/>
              </a:spcAft>
              <a:buClr>
                <a:srgbClr val="003399"/>
              </a:buClr>
              <a:buSzPts val="2800"/>
              <a:buFont typeface="Arial"/>
              <a:buChar char="•"/>
            </a:pPr>
            <a:endParaRPr lang="de-AT" sz="2400" dirty="0"/>
          </a:p>
          <a:p>
            <a:pPr marL="228600" marR="0" lvl="0" indent="-228600" algn="l" rtl="0">
              <a:lnSpc>
                <a:spcPct val="90000"/>
              </a:lnSpc>
              <a:spcBef>
                <a:spcPts val="1000"/>
              </a:spcBef>
              <a:spcAft>
                <a:spcPts val="0"/>
              </a:spcAft>
              <a:buClr>
                <a:srgbClr val="003399"/>
              </a:buClr>
              <a:buSzPts val="2800"/>
              <a:buFont typeface="Arial"/>
              <a:buChar char="•"/>
            </a:pPr>
            <a:r>
              <a:rPr lang="de-AT" sz="2400" dirty="0"/>
              <a:t>Working </a:t>
            </a:r>
            <a:r>
              <a:rPr lang="de-AT" sz="2400" dirty="0" err="1"/>
              <a:t>for</a:t>
            </a:r>
            <a:r>
              <a:rPr lang="de-AT" sz="2400" dirty="0"/>
              <a:t> B&amp;R Industrial Automation on </a:t>
            </a:r>
            <a:r>
              <a:rPr lang="de-AT" sz="2400" dirty="0" err="1"/>
              <a:t>machine</a:t>
            </a:r>
            <a:r>
              <a:rPr lang="de-AT" sz="2400" dirty="0"/>
              <a:t> </a:t>
            </a:r>
            <a:r>
              <a:rPr lang="de-AT" sz="2400" dirty="0" err="1"/>
              <a:t>safety</a:t>
            </a:r>
            <a:r>
              <a:rPr lang="de-AT" sz="2400" dirty="0"/>
              <a:t> </a:t>
            </a:r>
            <a:r>
              <a:rPr lang="de-AT" sz="2400" dirty="0" err="1"/>
              <a:t>applications</a:t>
            </a:r>
            <a:endParaRPr sz="2400" dirty="0"/>
          </a:p>
        </p:txBody>
      </p:sp>
      <p:pic>
        <p:nvPicPr>
          <p:cNvPr id="2" name="Grafik 1">
            <a:extLst>
              <a:ext uri="{FF2B5EF4-FFF2-40B4-BE49-F238E27FC236}">
                <a16:creationId xmlns:a16="http://schemas.microsoft.com/office/drawing/2014/main" id="{0937F4F2-BF83-5F41-B202-BBB17882576A}"/>
              </a:ext>
            </a:extLst>
          </p:cNvPr>
          <p:cNvPicPr>
            <a:picLocks noChangeAspect="1"/>
          </p:cNvPicPr>
          <p:nvPr/>
        </p:nvPicPr>
        <p:blipFill>
          <a:blip r:embed="rId3"/>
          <a:stretch>
            <a:fillRect/>
          </a:stretch>
        </p:blipFill>
        <p:spPr>
          <a:xfrm>
            <a:off x="6126480" y="1193801"/>
            <a:ext cx="2622911" cy="3401938"/>
          </a:xfrm>
          <a:prstGeom prst="rect">
            <a:avLst/>
          </a:prstGeom>
        </p:spPr>
      </p:pic>
    </p:spTree>
    <p:extLst>
      <p:ext uri="{BB962C8B-B14F-4D97-AF65-F5344CB8AC3E}">
        <p14:creationId xmlns:p14="http://schemas.microsoft.com/office/powerpoint/2010/main" val="31093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68439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t>Exported PDU</a:t>
            </a:r>
            <a:endParaRPr dirty="0"/>
          </a:p>
        </p:txBody>
      </p:sp>
      <p:sp>
        <p:nvSpPr>
          <p:cNvPr id="44" name="Shape 44"/>
          <p:cNvSpPr txBox="1">
            <a:spLocks noGrp="1"/>
          </p:cNvSpPr>
          <p:nvPr>
            <p:ph type="body" idx="1"/>
          </p:nvPr>
        </p:nvSpPr>
        <p:spPr>
          <a:xfrm>
            <a:off x="492952" y="1193801"/>
            <a:ext cx="8208454" cy="33986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3399"/>
              </a:buClr>
              <a:buSzPts val="2800"/>
              <a:buNone/>
            </a:pPr>
            <a:r>
              <a:rPr lang="en-US" sz="2800" b="0" i="0" u="none" strike="noStrike" cap="none" dirty="0">
                <a:solidFill>
                  <a:srgbClr val="003399"/>
                </a:solidFill>
                <a:latin typeface="Tahoma"/>
                <a:ea typeface="Tahoma"/>
                <a:cs typeface="Tahoma"/>
                <a:sym typeface="Tahoma"/>
              </a:rPr>
              <a:t>The Exported PDU </a:t>
            </a:r>
            <a:r>
              <a:rPr lang="en-US" dirty="0"/>
              <a:t>function is basically a link layer type which allows you to add meta information to the packet and have a packet start at any protocol</a:t>
            </a:r>
          </a:p>
          <a:p>
            <a:pPr marL="0" marR="0" lvl="0" indent="0" algn="l" rtl="0">
              <a:lnSpc>
                <a:spcPct val="90000"/>
              </a:lnSpc>
              <a:spcBef>
                <a:spcPts val="1000"/>
              </a:spcBef>
              <a:spcAft>
                <a:spcPts val="0"/>
              </a:spcAft>
              <a:buClr>
                <a:srgbClr val="003399"/>
              </a:buClr>
              <a:buSzPts val="2800"/>
              <a:buNone/>
            </a:pPr>
            <a:r>
              <a:rPr lang="en-US" dirty="0"/>
              <a:t>l</a:t>
            </a:r>
            <a:r>
              <a:rPr lang="en-US" sz="2800" b="0" i="0" u="none" strike="noStrike" cap="none" dirty="0">
                <a:solidFill>
                  <a:srgbClr val="003399"/>
                </a:solidFill>
                <a:latin typeface="Tahoma"/>
                <a:ea typeface="Tahoma"/>
                <a:cs typeface="Tahoma"/>
                <a:sym typeface="Tahoma"/>
              </a:rPr>
              <a:t>evel. Some other uses are:</a:t>
            </a:r>
          </a:p>
          <a:p>
            <a:pPr indent="-457200"/>
            <a:r>
              <a:rPr lang="en-US" dirty="0"/>
              <a:t>Write decrypted packets</a:t>
            </a:r>
          </a:p>
          <a:p>
            <a:pPr indent="-457200"/>
            <a:r>
              <a:rPr lang="en-US" sz="2800" b="0" i="0" u="none" strike="noStrike" cap="none" dirty="0">
                <a:solidFill>
                  <a:srgbClr val="003399"/>
                </a:solidFill>
                <a:latin typeface="Tahoma"/>
                <a:ea typeface="Tahoma"/>
                <a:cs typeface="Tahoma"/>
                <a:sym typeface="Tahoma"/>
              </a:rPr>
              <a:t>Write reassembled packets</a:t>
            </a:r>
          </a:p>
          <a:p>
            <a:pPr indent="-457200"/>
            <a:r>
              <a:rPr lang="en-US" dirty="0"/>
              <a:t>Instead of User DLT no need to configure DLT.</a:t>
            </a:r>
            <a:endParaRPr sz="2800" b="0" i="0" u="none" strike="noStrike" cap="none" dirty="0">
              <a:solidFill>
                <a:srgbClr val="003399"/>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00CF-45F9-4296-A30C-2ACDC780E44B}"/>
              </a:ext>
            </a:extLst>
          </p:cNvPr>
          <p:cNvSpPr>
            <a:spLocks noGrp="1"/>
          </p:cNvSpPr>
          <p:nvPr>
            <p:ph type="title"/>
          </p:nvPr>
        </p:nvSpPr>
        <p:spPr/>
        <p:txBody>
          <a:bodyPr/>
          <a:lstStyle/>
          <a:p>
            <a:r>
              <a:rPr lang="en-US" dirty="0"/>
              <a:t>Exported PDU</a:t>
            </a:r>
          </a:p>
        </p:txBody>
      </p:sp>
      <p:sp>
        <p:nvSpPr>
          <p:cNvPr id="3" name="Text Placeholder 2">
            <a:extLst>
              <a:ext uri="{FF2B5EF4-FFF2-40B4-BE49-F238E27FC236}">
                <a16:creationId xmlns:a16="http://schemas.microsoft.com/office/drawing/2014/main" id="{75E5D31C-10DE-46F4-AF9D-0AAF151AFF2E}"/>
              </a:ext>
            </a:extLst>
          </p:cNvPr>
          <p:cNvSpPr>
            <a:spLocks noGrp="1"/>
          </p:cNvSpPr>
          <p:nvPr>
            <p:ph type="body" idx="1"/>
          </p:nvPr>
        </p:nvSpPr>
        <p:spPr/>
        <p:txBody>
          <a:bodyPr/>
          <a:lstStyle/>
          <a:p>
            <a:pPr marL="50800" indent="0">
              <a:buNone/>
            </a:pPr>
            <a:r>
              <a:rPr lang="en-US" dirty="0"/>
              <a:t>We can use Exported PDU and text2topcap to design test packets during dissector development. By using the Exported PDU tags to “send” the packet directly to the dissector which can be handy.</a:t>
            </a:r>
          </a:p>
          <a:p>
            <a:pPr marL="50800" indent="0">
              <a:buNone/>
            </a:pPr>
            <a:r>
              <a:rPr lang="en-US" dirty="0"/>
              <a:t>First we need to create the basic Exported PDU layer. </a:t>
            </a:r>
          </a:p>
        </p:txBody>
      </p:sp>
    </p:spTree>
    <p:extLst>
      <p:ext uri="{BB962C8B-B14F-4D97-AF65-F5344CB8AC3E}">
        <p14:creationId xmlns:p14="http://schemas.microsoft.com/office/powerpoint/2010/main" val="304518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64A0-44B1-4EB3-AFA2-4B310D1D7D26}"/>
              </a:ext>
            </a:extLst>
          </p:cNvPr>
          <p:cNvSpPr>
            <a:spLocks noGrp="1"/>
          </p:cNvSpPr>
          <p:nvPr>
            <p:ph type="title"/>
          </p:nvPr>
        </p:nvSpPr>
        <p:spPr/>
        <p:txBody>
          <a:bodyPr/>
          <a:lstStyle/>
          <a:p>
            <a:r>
              <a:rPr lang="en-US" dirty="0"/>
              <a:t>Crating basic packet</a:t>
            </a:r>
          </a:p>
        </p:txBody>
      </p:sp>
      <p:sp>
        <p:nvSpPr>
          <p:cNvPr id="3" name="Text Placeholder 2">
            <a:extLst>
              <a:ext uri="{FF2B5EF4-FFF2-40B4-BE49-F238E27FC236}">
                <a16:creationId xmlns:a16="http://schemas.microsoft.com/office/drawing/2014/main" id="{E0B0EDD9-11B6-4B2F-8682-5C0A95AB151F}"/>
              </a:ext>
            </a:extLst>
          </p:cNvPr>
          <p:cNvSpPr>
            <a:spLocks noGrp="1"/>
          </p:cNvSpPr>
          <p:nvPr>
            <p:ph type="body" idx="1"/>
          </p:nvPr>
        </p:nvSpPr>
        <p:spPr/>
        <p:txBody>
          <a:bodyPr/>
          <a:lstStyle/>
          <a:p>
            <a:pPr marL="50800" indent="0">
              <a:buNone/>
            </a:pPr>
            <a:r>
              <a:rPr lang="pt-BR" sz="1200" dirty="0"/>
              <a:t>Put the following lines into a file</a:t>
            </a:r>
          </a:p>
          <a:p>
            <a:pPr marL="50800" indent="0">
              <a:buNone/>
            </a:pPr>
            <a:r>
              <a:rPr lang="pt-BR" sz="1200" dirty="0"/>
              <a:t>0000   00 0c 00 0c </a:t>
            </a:r>
            <a:r>
              <a:rPr lang="pt-BR" sz="1200" dirty="0">
                <a:solidFill>
                  <a:schemeClr val="accent6">
                    <a:lumMod val="60000"/>
                    <a:lumOff val="40000"/>
                  </a:schemeClr>
                </a:solidFill>
              </a:rPr>
              <a:t>67 73 6d 5f 61 5f 64 74 61 70 </a:t>
            </a:r>
            <a:r>
              <a:rPr lang="pt-BR" sz="1200" dirty="0"/>
              <a:t>00 00  ..... </a:t>
            </a:r>
            <a:r>
              <a:rPr lang="pt-BR" sz="1200" dirty="0">
                <a:solidFill>
                  <a:schemeClr val="accent6">
                    <a:lumMod val="60000"/>
                    <a:lumOff val="40000"/>
                  </a:schemeClr>
                </a:solidFill>
              </a:rPr>
              <a:t>gsm_a_dtap </a:t>
            </a:r>
            <a:r>
              <a:rPr lang="pt-BR" sz="1200" dirty="0"/>
              <a:t>67 73 6d 5f 61 5f 64 74 61 70</a:t>
            </a:r>
          </a:p>
          <a:p>
            <a:pPr marL="50800" indent="0">
              <a:buNone/>
            </a:pPr>
            <a:r>
              <a:rPr lang="pt-BR" sz="1200" dirty="0"/>
              <a:t>0010   00 1e 00 04 00 00 00 01 00 00 00 00 </a:t>
            </a:r>
            <a:r>
              <a:rPr lang="pt-BR" sz="1200" dirty="0">
                <a:solidFill>
                  <a:schemeClr val="accent2"/>
                </a:solidFill>
              </a:rPr>
              <a:t>08 15 03</a:t>
            </a:r>
            <a:r>
              <a:rPr lang="pt-BR" sz="1200" dirty="0"/>
              <a:t> </a:t>
            </a:r>
          </a:p>
          <a:p>
            <a:pPr marL="50800" indent="0">
              <a:buNone/>
            </a:pPr>
            <a:r>
              <a:rPr lang="en-US" sz="1200" dirty="0"/>
              <a:t>And run</a:t>
            </a:r>
          </a:p>
          <a:p>
            <a:pPr marL="50800" indent="0">
              <a:buNone/>
            </a:pPr>
            <a:r>
              <a:rPr lang="en-US" sz="1200" dirty="0"/>
              <a:t>text2pcap.exe -l 252 Manufacture_frames_exp_pdu.txt </a:t>
            </a:r>
            <a:r>
              <a:rPr lang="en-US" sz="1200" dirty="0" err="1"/>
              <a:t>Manufacture_frames_exp_pdu.pcapng</a:t>
            </a:r>
            <a:endParaRPr lang="en-US" sz="1200" dirty="0"/>
          </a:p>
          <a:p>
            <a:pPr marL="50800" indent="0">
              <a:buNone/>
            </a:pPr>
            <a:r>
              <a:rPr lang="en-US" sz="1000" dirty="0"/>
              <a:t>EXPORTED_PDU</a:t>
            </a:r>
          </a:p>
          <a:p>
            <a:pPr marL="50800" indent="0">
              <a:buNone/>
            </a:pPr>
            <a:r>
              <a:rPr lang="en-US" sz="1000" dirty="0"/>
              <a:t>    Tag: PDU content protocol name (12)</a:t>
            </a:r>
          </a:p>
          <a:p>
            <a:pPr marL="50800" indent="0">
              <a:buNone/>
            </a:pPr>
            <a:r>
              <a:rPr lang="en-US" sz="1000" dirty="0"/>
              <a:t>        Length: 12</a:t>
            </a:r>
          </a:p>
          <a:p>
            <a:pPr marL="50800" indent="0">
              <a:buNone/>
            </a:pPr>
            <a:r>
              <a:rPr lang="en-US" sz="1000" dirty="0"/>
              <a:t>        Protocol Name: </a:t>
            </a:r>
            <a:r>
              <a:rPr lang="en-US" sz="1000" dirty="0" err="1"/>
              <a:t>gsm_a_dtap</a:t>
            </a:r>
            <a:endParaRPr lang="en-US" sz="1000" dirty="0"/>
          </a:p>
          <a:p>
            <a:pPr marL="50800" indent="0">
              <a:buNone/>
            </a:pPr>
            <a:r>
              <a:rPr lang="en-US" sz="1000" dirty="0"/>
              <a:t>    </a:t>
            </a:r>
            <a:endParaRPr lang="en-US" sz="1200" dirty="0"/>
          </a:p>
        </p:txBody>
      </p:sp>
    </p:spTree>
    <p:extLst>
      <p:ext uri="{BB962C8B-B14F-4D97-AF65-F5344CB8AC3E}">
        <p14:creationId xmlns:p14="http://schemas.microsoft.com/office/powerpoint/2010/main" val="1382634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64A0-44B1-4EB3-AFA2-4B310D1D7D26}"/>
              </a:ext>
            </a:extLst>
          </p:cNvPr>
          <p:cNvSpPr>
            <a:spLocks noGrp="1"/>
          </p:cNvSpPr>
          <p:nvPr>
            <p:ph type="title"/>
          </p:nvPr>
        </p:nvSpPr>
        <p:spPr/>
        <p:txBody>
          <a:bodyPr/>
          <a:lstStyle/>
          <a:p>
            <a:r>
              <a:rPr lang="en-US" dirty="0"/>
              <a:t>Crating basic packet</a:t>
            </a:r>
          </a:p>
        </p:txBody>
      </p:sp>
      <p:sp>
        <p:nvSpPr>
          <p:cNvPr id="3" name="Text Placeholder 2">
            <a:extLst>
              <a:ext uri="{FF2B5EF4-FFF2-40B4-BE49-F238E27FC236}">
                <a16:creationId xmlns:a16="http://schemas.microsoft.com/office/drawing/2014/main" id="{E0B0EDD9-11B6-4B2F-8682-5C0A95AB151F}"/>
              </a:ext>
            </a:extLst>
          </p:cNvPr>
          <p:cNvSpPr>
            <a:spLocks noGrp="1"/>
          </p:cNvSpPr>
          <p:nvPr>
            <p:ph type="body" idx="1"/>
          </p:nvPr>
        </p:nvSpPr>
        <p:spPr/>
        <p:txBody>
          <a:bodyPr/>
          <a:lstStyle/>
          <a:p>
            <a:pPr marL="50800" indent="0">
              <a:buNone/>
            </a:pPr>
            <a:r>
              <a:rPr lang="pt-BR" sz="1200" dirty="0"/>
              <a:t>Put the following lines into a file</a:t>
            </a:r>
          </a:p>
          <a:p>
            <a:pPr marL="50800" indent="0">
              <a:buNone/>
            </a:pPr>
            <a:r>
              <a:rPr lang="pt-BR" sz="1200" dirty="0"/>
              <a:t>0000   00 0c 00 0c 67 73 6d 5f 61 5f 64 74 61 70 00 00  ..... gsm_a_dtap 67 73 6d 5f 61 5f 64 74 61 70</a:t>
            </a:r>
          </a:p>
          <a:p>
            <a:pPr marL="50800" indent="0">
              <a:buNone/>
            </a:pPr>
            <a:r>
              <a:rPr lang="pt-BR" sz="1200" dirty="0"/>
              <a:t>0010   </a:t>
            </a:r>
            <a:r>
              <a:rPr lang="pt-BR" sz="1200" dirty="0">
                <a:solidFill>
                  <a:schemeClr val="accent2"/>
                </a:solidFill>
              </a:rPr>
              <a:t>00 1e 00 04 00 00 00 01 </a:t>
            </a:r>
            <a:r>
              <a:rPr lang="pt-BR" sz="1200" dirty="0"/>
              <a:t>00 00 00 00 08 15 03 </a:t>
            </a:r>
          </a:p>
          <a:p>
            <a:pPr marL="50800" indent="0">
              <a:buNone/>
            </a:pPr>
            <a:r>
              <a:rPr lang="en-US" sz="1200" dirty="0"/>
              <a:t>And run</a:t>
            </a:r>
          </a:p>
          <a:p>
            <a:pPr marL="50800" indent="0">
              <a:buNone/>
            </a:pPr>
            <a:r>
              <a:rPr lang="en-US" sz="1200" dirty="0"/>
              <a:t>text2pcap.exe -l 252 Manufacture_frames_exp_pdu.txt </a:t>
            </a:r>
            <a:r>
              <a:rPr lang="en-US" sz="1200" dirty="0" err="1"/>
              <a:t>Manufacture_frames_exp_pdu.pcapng</a:t>
            </a:r>
            <a:endParaRPr lang="en-US" sz="1200" dirty="0"/>
          </a:p>
          <a:p>
            <a:pPr marL="50800" indent="0">
              <a:buNone/>
            </a:pPr>
            <a:r>
              <a:rPr lang="en-US" sz="1000" dirty="0"/>
              <a:t>Tag: Original Frame number (30)</a:t>
            </a:r>
          </a:p>
          <a:p>
            <a:pPr marL="50800" indent="0">
              <a:buNone/>
            </a:pPr>
            <a:r>
              <a:rPr lang="en-US" sz="1000" dirty="0"/>
              <a:t>    Length: 4</a:t>
            </a:r>
          </a:p>
          <a:p>
            <a:pPr marL="50800" indent="0">
              <a:buNone/>
            </a:pPr>
            <a:r>
              <a:rPr lang="en-US" sz="1000" dirty="0"/>
              <a:t>    Original Frame Number: 1</a:t>
            </a:r>
          </a:p>
          <a:p>
            <a:pPr marL="50800" indent="0">
              <a:buNone/>
            </a:pPr>
            <a:r>
              <a:rPr lang="en-US" sz="1000" dirty="0"/>
              <a:t>    </a:t>
            </a:r>
            <a:endParaRPr lang="en-US" sz="1200" dirty="0"/>
          </a:p>
        </p:txBody>
      </p:sp>
    </p:spTree>
    <p:extLst>
      <p:ext uri="{BB962C8B-B14F-4D97-AF65-F5344CB8AC3E}">
        <p14:creationId xmlns:p14="http://schemas.microsoft.com/office/powerpoint/2010/main" val="3609059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64A0-44B1-4EB3-AFA2-4B310D1D7D26}"/>
              </a:ext>
            </a:extLst>
          </p:cNvPr>
          <p:cNvSpPr>
            <a:spLocks noGrp="1"/>
          </p:cNvSpPr>
          <p:nvPr>
            <p:ph type="title"/>
          </p:nvPr>
        </p:nvSpPr>
        <p:spPr/>
        <p:txBody>
          <a:bodyPr/>
          <a:lstStyle/>
          <a:p>
            <a:r>
              <a:rPr lang="en-US" dirty="0"/>
              <a:t>Crating basic packet</a:t>
            </a:r>
          </a:p>
        </p:txBody>
      </p:sp>
      <p:sp>
        <p:nvSpPr>
          <p:cNvPr id="3" name="Text Placeholder 2">
            <a:extLst>
              <a:ext uri="{FF2B5EF4-FFF2-40B4-BE49-F238E27FC236}">
                <a16:creationId xmlns:a16="http://schemas.microsoft.com/office/drawing/2014/main" id="{E0B0EDD9-11B6-4B2F-8682-5C0A95AB151F}"/>
              </a:ext>
            </a:extLst>
          </p:cNvPr>
          <p:cNvSpPr>
            <a:spLocks noGrp="1"/>
          </p:cNvSpPr>
          <p:nvPr>
            <p:ph type="body" idx="1"/>
          </p:nvPr>
        </p:nvSpPr>
        <p:spPr/>
        <p:txBody>
          <a:bodyPr/>
          <a:lstStyle/>
          <a:p>
            <a:pPr marL="50800" indent="0">
              <a:buNone/>
            </a:pPr>
            <a:r>
              <a:rPr lang="pt-BR" sz="1200" dirty="0"/>
              <a:t>Put the following lines into a file</a:t>
            </a:r>
          </a:p>
          <a:p>
            <a:pPr marL="50800" indent="0">
              <a:buNone/>
            </a:pPr>
            <a:r>
              <a:rPr lang="pt-BR" sz="1200" dirty="0"/>
              <a:t>0000   00 0c 00 0c 67 73 6d 5f 61 5f 64 74 61 70 00 00  ..... gsm_a_dtap 67 73 6d 5f 61 5f 64 74 61 70</a:t>
            </a:r>
          </a:p>
          <a:p>
            <a:pPr marL="50800" indent="0">
              <a:buNone/>
            </a:pPr>
            <a:r>
              <a:rPr lang="pt-BR" sz="1200" dirty="0"/>
              <a:t>0010   00 1e 00 04 00 00 00 01 </a:t>
            </a:r>
            <a:r>
              <a:rPr lang="pt-BR" sz="1200" dirty="0">
                <a:solidFill>
                  <a:schemeClr val="accent2"/>
                </a:solidFill>
              </a:rPr>
              <a:t>00 00 00 00 </a:t>
            </a:r>
            <a:r>
              <a:rPr lang="pt-BR" sz="1200" dirty="0"/>
              <a:t>08 15 03 </a:t>
            </a:r>
          </a:p>
          <a:p>
            <a:pPr marL="50800" indent="0">
              <a:buNone/>
            </a:pPr>
            <a:r>
              <a:rPr lang="en-US" sz="1200" dirty="0"/>
              <a:t>And run</a:t>
            </a:r>
          </a:p>
          <a:p>
            <a:pPr marL="50800" indent="0">
              <a:buNone/>
            </a:pPr>
            <a:r>
              <a:rPr lang="en-US" sz="1200" dirty="0"/>
              <a:t>text2pcap.exe -l 252 Manufacture_frames_exp_pdu.txt </a:t>
            </a:r>
            <a:r>
              <a:rPr lang="en-US" sz="1200" dirty="0" err="1"/>
              <a:t>Manufacture_frames_exp_pdu.pcapng</a:t>
            </a:r>
            <a:endParaRPr lang="en-US" sz="1200" dirty="0"/>
          </a:p>
          <a:p>
            <a:pPr marL="50800" indent="0">
              <a:buNone/>
            </a:pPr>
            <a:r>
              <a:rPr lang="en-US" sz="1000" dirty="0"/>
              <a:t>Tag: End-of-options (0)</a:t>
            </a:r>
          </a:p>
          <a:p>
            <a:pPr marL="50800" indent="0">
              <a:buNone/>
            </a:pPr>
            <a:r>
              <a:rPr lang="en-US" sz="1000" dirty="0"/>
              <a:t>    Length: 0</a:t>
            </a:r>
          </a:p>
          <a:p>
            <a:pPr marL="50800" indent="0">
              <a:buNone/>
            </a:pPr>
            <a:r>
              <a:rPr lang="en-US" sz="1000" dirty="0"/>
              <a:t>    </a:t>
            </a:r>
            <a:endParaRPr lang="en-US" sz="1200" dirty="0"/>
          </a:p>
        </p:txBody>
      </p:sp>
    </p:spTree>
    <p:extLst>
      <p:ext uri="{BB962C8B-B14F-4D97-AF65-F5344CB8AC3E}">
        <p14:creationId xmlns:p14="http://schemas.microsoft.com/office/powerpoint/2010/main" val="2824520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D9A2-5763-4721-B871-54F93A60C89C}"/>
              </a:ext>
            </a:extLst>
          </p:cNvPr>
          <p:cNvSpPr>
            <a:spLocks noGrp="1"/>
          </p:cNvSpPr>
          <p:nvPr>
            <p:ph type="title"/>
          </p:nvPr>
        </p:nvSpPr>
        <p:spPr/>
        <p:txBody>
          <a:bodyPr/>
          <a:lstStyle/>
          <a:p>
            <a:r>
              <a:rPr lang="en-US" dirty="0"/>
              <a:t>Test packet</a:t>
            </a:r>
          </a:p>
        </p:txBody>
      </p:sp>
      <p:sp>
        <p:nvSpPr>
          <p:cNvPr id="3" name="Text Placeholder 2">
            <a:extLst>
              <a:ext uri="{FF2B5EF4-FFF2-40B4-BE49-F238E27FC236}">
                <a16:creationId xmlns:a16="http://schemas.microsoft.com/office/drawing/2014/main" id="{BE8EE5E2-CEA2-4FFB-BDED-582F5DEB3184}"/>
              </a:ext>
            </a:extLst>
          </p:cNvPr>
          <p:cNvSpPr>
            <a:spLocks noGrp="1"/>
          </p:cNvSpPr>
          <p:nvPr>
            <p:ph type="body" idx="1"/>
          </p:nvPr>
        </p:nvSpPr>
        <p:spPr/>
        <p:txBody>
          <a:bodyPr/>
          <a:lstStyle/>
          <a:p>
            <a:pPr marL="50800" indent="0">
              <a:buNone/>
            </a:pPr>
            <a:r>
              <a:rPr lang="en-US" sz="800" dirty="0"/>
              <a:t>0000   00 0c 00 0c 6e 61 73 2d 35 67 73 00 00 00 00 00   ....nas-5gs.....</a:t>
            </a:r>
          </a:p>
          <a:p>
            <a:pPr marL="50800" indent="0">
              <a:buNone/>
            </a:pPr>
            <a:r>
              <a:rPr lang="en-US" sz="800" dirty="0"/>
              <a:t>0010   00 1e 00 04 00 00 00 01 00 00 00 00 7e 00 3e 57   ..............&gt;A Message type last octet  0x57 Authentication response</a:t>
            </a:r>
          </a:p>
          <a:p>
            <a:pPr marL="50800" indent="0">
              <a:buNone/>
            </a:pPr>
            <a:r>
              <a:rPr lang="en-US" sz="800" dirty="0"/>
              <a:t>0020   78 00 57 0a 01 25 46 00 00 55 71 53 01 d6 10 04   ó....%F..</a:t>
            </a:r>
            <a:r>
              <a:rPr lang="en-US" sz="800" dirty="0" err="1"/>
              <a:t>UqS.Ö</a:t>
            </a:r>
            <a:r>
              <a:rPr lang="en-US" sz="800" dirty="0"/>
              <a:t>..</a:t>
            </a:r>
          </a:p>
          <a:p>
            <a:pPr marL="50800" indent="0">
              <a:buNone/>
            </a:pPr>
            <a:r>
              <a:rPr lang="en-US" sz="800" dirty="0"/>
              <a:t>0030   8e 42 20 10 00 04 20 63 </a:t>
            </a:r>
            <a:r>
              <a:rPr lang="en-US" sz="800" dirty="0" err="1"/>
              <a:t>db</a:t>
            </a:r>
            <a:r>
              <a:rPr lang="en-US" sz="800" dirty="0"/>
              <a:t> 24 2f 04 4d aa 62 67   .B n.. </a:t>
            </a:r>
            <a:r>
              <a:rPr lang="en-US" sz="800" dirty="0" err="1"/>
              <a:t>cÛ</a:t>
            </a:r>
            <a:r>
              <a:rPr lang="en-US" sz="800" dirty="0"/>
              <a:t>$/.</a:t>
            </a:r>
            <a:r>
              <a:rPr lang="en-US" sz="800" dirty="0" err="1"/>
              <a:t>Mªbg</a:t>
            </a:r>
            <a:endParaRPr lang="en-US" sz="800" dirty="0"/>
          </a:p>
          <a:p>
            <a:pPr marL="50800" indent="0">
              <a:buNone/>
            </a:pPr>
            <a:r>
              <a:rPr lang="en-US" sz="800" dirty="0"/>
              <a:t>0040   52 22 04 78 78 00 33 78 00 30 00 5e 7b 78 40 04   R"."..0.nf.^{x@.</a:t>
            </a:r>
          </a:p>
          <a:p>
            <a:pPr marL="50800" indent="0">
              <a:buNone/>
            </a:pPr>
            <a:r>
              <a:rPr lang="en-US" sz="800" dirty="0"/>
              <a:t>0050   75 9f 77 77 50 04 5a fa f6 6d b0 2b 03 3d ff </a:t>
            </a:r>
            <a:r>
              <a:rPr lang="en-US" sz="800" dirty="0" err="1"/>
              <a:t>ff</a:t>
            </a:r>
            <a:r>
              <a:rPr lang="en-US" sz="800" dirty="0"/>
              <a:t>   </a:t>
            </a:r>
            <a:r>
              <a:rPr lang="en-US" sz="800" dirty="0" err="1"/>
              <a:t>u.wwP.Zúöm</a:t>
            </a:r>
            <a:r>
              <a:rPr lang="en-US" sz="800" dirty="0"/>
              <a:t>°+.=</a:t>
            </a:r>
            <a:r>
              <a:rPr lang="en-US" sz="800" dirty="0" err="1"/>
              <a:t>ÿÿ</a:t>
            </a:r>
            <a:endParaRPr lang="en-US" sz="800" dirty="0"/>
          </a:p>
          <a:p>
            <a:pPr marL="50800" indent="0">
              <a:buNone/>
            </a:pPr>
            <a:r>
              <a:rPr lang="en-US" sz="800" dirty="0"/>
              <a:t>0060   2c 04 00 00 00 00 2d 06 00 00 00 00 00 00 c0 7c   ,.....-.......À|</a:t>
            </a:r>
          </a:p>
          <a:p>
            <a:pPr marL="50800" indent="0">
              <a:buNone/>
            </a:pPr>
            <a:r>
              <a:rPr lang="en-US" sz="800" dirty="0"/>
              <a:t>0070   00 08 07 00 c0 7c 00 02 00 00                     ....À|....</a:t>
            </a:r>
          </a:p>
          <a:p>
            <a:pPr marL="50800" indent="0">
              <a:buNone/>
            </a:pPr>
            <a:r>
              <a:rPr lang="en-US" sz="800" dirty="0"/>
              <a:t>text2pcap.exe -l 252 Manufacture_frames_exp_pdu.txt </a:t>
            </a:r>
            <a:r>
              <a:rPr lang="en-US" sz="800" dirty="0" err="1"/>
              <a:t>Manufacture_frames_exp_pdu.pcapng</a:t>
            </a:r>
            <a:endParaRPr lang="en-US" sz="800" dirty="0"/>
          </a:p>
          <a:p>
            <a:pPr marL="50800" indent="0">
              <a:buNone/>
            </a:pPr>
            <a:endParaRPr lang="en-US" sz="800" dirty="0"/>
          </a:p>
        </p:txBody>
      </p:sp>
    </p:spTree>
    <p:extLst>
      <p:ext uri="{BB962C8B-B14F-4D97-AF65-F5344CB8AC3E}">
        <p14:creationId xmlns:p14="http://schemas.microsoft.com/office/powerpoint/2010/main" val="209313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AE6DA-FB83-BA46-B9AB-C42DD1A51298}"/>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26A281EA-082A-6A4B-B547-9F615B5AC983}"/>
              </a:ext>
            </a:extLst>
          </p:cNvPr>
          <p:cNvSpPr>
            <a:spLocks noGrp="1"/>
          </p:cNvSpPr>
          <p:nvPr>
            <p:ph type="body" idx="1"/>
          </p:nvPr>
        </p:nvSpPr>
        <p:spPr/>
        <p:txBody>
          <a:bodyPr/>
          <a:lstStyle/>
          <a:p>
            <a:endParaRPr lang="de-AT" dirty="0"/>
          </a:p>
          <a:p>
            <a:endParaRPr lang="de-AT" dirty="0"/>
          </a:p>
          <a:p>
            <a:pPr marL="50800" indent="0" algn="ctr">
              <a:buNone/>
            </a:pPr>
            <a:r>
              <a:rPr lang="de-AT" b="1" dirty="0"/>
              <a:t>Traditional </a:t>
            </a:r>
            <a:r>
              <a:rPr lang="de-AT" b="1" dirty="0" err="1"/>
              <a:t>pipes</a:t>
            </a:r>
            <a:endParaRPr lang="de-DE" b="1" dirty="0"/>
          </a:p>
          <a:p>
            <a:endParaRPr lang="de-DE" dirty="0"/>
          </a:p>
        </p:txBody>
      </p:sp>
    </p:spTree>
    <p:extLst>
      <p:ext uri="{BB962C8B-B14F-4D97-AF65-F5344CB8AC3E}">
        <p14:creationId xmlns:p14="http://schemas.microsoft.com/office/powerpoint/2010/main" val="313813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895825" y="0"/>
            <a:ext cx="75615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sz="4400" b="0" i="0" u="none" strike="noStrike" cap="none">
                <a:solidFill>
                  <a:schemeClr val="lt1"/>
                </a:solidFill>
                <a:latin typeface="Tahoma"/>
                <a:ea typeface="Tahoma"/>
                <a:cs typeface="Tahoma"/>
                <a:sym typeface="Tahoma"/>
              </a:rPr>
              <a:t>About me?</a:t>
            </a:r>
            <a:endParaRPr sz="4400" b="0" i="0" u="none" strike="noStrike" cap="none">
              <a:solidFill>
                <a:schemeClr val="lt1"/>
              </a:solidFill>
              <a:latin typeface="Tahoma"/>
              <a:ea typeface="Tahoma"/>
              <a:cs typeface="Tahoma"/>
              <a:sym typeface="Tahoma"/>
            </a:endParaRPr>
          </a:p>
        </p:txBody>
      </p:sp>
      <p:sp>
        <p:nvSpPr>
          <p:cNvPr id="50" name="Shape 50"/>
          <p:cNvSpPr txBox="1">
            <a:spLocks noGrp="1"/>
          </p:cNvSpPr>
          <p:nvPr>
            <p:ph type="body" idx="1"/>
          </p:nvPr>
        </p:nvSpPr>
        <p:spPr>
          <a:xfrm>
            <a:off x="492952" y="1193801"/>
            <a:ext cx="5487224"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Work for Ericsson testing IMS systems.</a:t>
            </a:r>
            <a:endParaRPr dirty="0"/>
          </a:p>
          <a:p>
            <a:pPr marL="228600" marR="0" lvl="0" indent="-228600" algn="l" rtl="0">
              <a:lnSpc>
                <a:spcPct val="90000"/>
              </a:lnSpc>
              <a:spcBef>
                <a:spcPts val="100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Started with Wireshark(Ethereal) in 2003</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dirty="0"/>
              <a:t>Core developer since 2005</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dirty="0"/>
              <a:t>Made ~50 dissectors</a:t>
            </a:r>
          </a:p>
          <a:p>
            <a:pPr marL="685800" marR="0" lvl="1" indent="-228600" algn="l" rtl="0">
              <a:lnSpc>
                <a:spcPct val="90000"/>
              </a:lnSpc>
              <a:spcBef>
                <a:spcPts val="500"/>
              </a:spcBef>
              <a:spcAft>
                <a:spcPts val="0"/>
              </a:spcAft>
              <a:buClr>
                <a:srgbClr val="003399"/>
              </a:buClr>
              <a:buSzPts val="2400"/>
              <a:buFont typeface="Arial"/>
              <a:buChar char="•"/>
            </a:pPr>
            <a:r>
              <a:rPr lang="en-US"/>
              <a:t>GUI work on GTK2 and GTK3</a:t>
            </a:r>
            <a:endParaRPr dirty="0"/>
          </a:p>
        </p:txBody>
      </p:sp>
      <p:pic>
        <p:nvPicPr>
          <p:cNvPr id="51" name="Shape 51" descr="https://www.wireshark.org/assets/theme-2015/images/wireshark_logo.png"/>
          <p:cNvPicPr preferRelativeResize="0">
            <a:picLocks noGrp="1"/>
          </p:cNvPicPr>
          <p:nvPr>
            <p:ph type="pic" idx="2"/>
          </p:nvPr>
        </p:nvPicPr>
        <p:blipFill rotWithShape="1">
          <a:blip r:embed="rId3">
            <a:alphaModFix/>
          </a:blip>
          <a:srcRect l="39131" r="39132"/>
          <a:stretch/>
        </p:blipFill>
        <p:spPr>
          <a:xfrm>
            <a:off x="6062473" y="1193801"/>
            <a:ext cx="2638934" cy="33986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t>How does capture work</a:t>
            </a:r>
            <a:endParaRPr dirty="0"/>
          </a:p>
        </p:txBody>
      </p:sp>
      <p:sp>
        <p:nvSpPr>
          <p:cNvPr id="44" name="Shape 44"/>
          <p:cNvSpPr txBox="1">
            <a:spLocks noGrp="1"/>
          </p:cNvSpPr>
          <p:nvPr>
            <p:ph type="body" idx="1"/>
          </p:nvPr>
        </p:nvSpPr>
        <p:spPr>
          <a:xfrm>
            <a:off x="492952" y="1193801"/>
            <a:ext cx="4302568"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sz="2400" b="0" i="0" u="none" strike="noStrike" cap="none" dirty="0">
                <a:solidFill>
                  <a:srgbClr val="003399"/>
                </a:solidFill>
                <a:latin typeface="Tahoma"/>
                <a:ea typeface="Tahoma"/>
                <a:cs typeface="Tahoma"/>
                <a:sym typeface="Tahoma"/>
              </a:rPr>
              <a:t>All capture goes through </a:t>
            </a:r>
            <a:r>
              <a:rPr lang="en-US" sz="2400" b="0" i="0" u="none" strike="noStrike" cap="none" dirty="0" err="1">
                <a:solidFill>
                  <a:srgbClr val="003399"/>
                </a:solidFill>
                <a:latin typeface="Tahoma"/>
                <a:ea typeface="Tahoma"/>
                <a:cs typeface="Tahoma"/>
                <a:sym typeface="Tahoma"/>
              </a:rPr>
              <a:t>dumpcap</a:t>
            </a:r>
            <a:endParaRPr lang="en-US" sz="2400" b="0" i="0" u="none" strike="noStrike" cap="none" dirty="0">
              <a:solidFill>
                <a:srgbClr val="003399"/>
              </a:solidFill>
              <a:latin typeface="Tahoma"/>
              <a:ea typeface="Tahoma"/>
              <a:cs typeface="Tahoma"/>
              <a:sym typeface="Tahoma"/>
            </a:endParaRPr>
          </a:p>
          <a:p>
            <a:pPr marL="228600" marR="0" lvl="0" indent="-228600" algn="l" rtl="0">
              <a:lnSpc>
                <a:spcPct val="90000"/>
              </a:lnSpc>
              <a:spcBef>
                <a:spcPts val="0"/>
              </a:spcBef>
              <a:spcAft>
                <a:spcPts val="0"/>
              </a:spcAft>
              <a:buClr>
                <a:srgbClr val="003399"/>
              </a:buClr>
              <a:buSzPts val="2800"/>
              <a:buFont typeface="Arial"/>
              <a:buChar char="•"/>
            </a:pPr>
            <a:endParaRPr lang="en-US" sz="2400" dirty="0"/>
          </a:p>
          <a:p>
            <a:pPr marL="228600" marR="0" lvl="0" indent="-228600" algn="l" rtl="0">
              <a:lnSpc>
                <a:spcPct val="90000"/>
              </a:lnSpc>
              <a:spcBef>
                <a:spcPts val="0"/>
              </a:spcBef>
              <a:spcAft>
                <a:spcPts val="0"/>
              </a:spcAft>
              <a:buClr>
                <a:srgbClr val="003399"/>
              </a:buClr>
              <a:buSzPts val="2800"/>
              <a:buFont typeface="Arial"/>
              <a:buChar char="•"/>
            </a:pPr>
            <a:r>
              <a:rPr lang="en-US" sz="2400" dirty="0"/>
              <a:t>Interfaces use </a:t>
            </a:r>
            <a:r>
              <a:rPr lang="en-US" sz="2400" dirty="0" err="1"/>
              <a:t>pcap</a:t>
            </a:r>
            <a:r>
              <a:rPr lang="en-US" sz="2400" dirty="0"/>
              <a:t> / </a:t>
            </a:r>
            <a:r>
              <a:rPr lang="en-US" sz="2400" dirty="0" err="1"/>
              <a:t>pcapng</a:t>
            </a:r>
            <a:r>
              <a:rPr lang="en-US" sz="2400" dirty="0"/>
              <a:t> as capture utility</a:t>
            </a:r>
          </a:p>
          <a:p>
            <a:pPr marL="228600" marR="0" lvl="0" indent="-228600" algn="l" rtl="0">
              <a:lnSpc>
                <a:spcPct val="90000"/>
              </a:lnSpc>
              <a:spcBef>
                <a:spcPts val="0"/>
              </a:spcBef>
              <a:spcAft>
                <a:spcPts val="0"/>
              </a:spcAft>
              <a:buClr>
                <a:srgbClr val="003399"/>
              </a:buClr>
              <a:buSzPts val="2800"/>
              <a:buFont typeface="Arial"/>
              <a:buChar char="•"/>
            </a:pPr>
            <a:endParaRPr lang="en-US" sz="2400" dirty="0"/>
          </a:p>
          <a:p>
            <a:pPr marL="228600" marR="0" lvl="0" indent="-228600" algn="l" rtl="0">
              <a:lnSpc>
                <a:spcPct val="90000"/>
              </a:lnSpc>
              <a:spcBef>
                <a:spcPts val="0"/>
              </a:spcBef>
              <a:spcAft>
                <a:spcPts val="0"/>
              </a:spcAft>
              <a:buClr>
                <a:srgbClr val="003399"/>
              </a:buClr>
              <a:buSzPts val="2800"/>
              <a:buFont typeface="Arial"/>
              <a:buChar char="•"/>
            </a:pPr>
            <a:r>
              <a:rPr lang="en-US" sz="2400" dirty="0"/>
              <a:t>Close of pipe =&gt; end of capture</a:t>
            </a:r>
          </a:p>
          <a:p>
            <a:pPr marL="228600" marR="0" lvl="0" indent="-228600" algn="l" rtl="0">
              <a:lnSpc>
                <a:spcPct val="90000"/>
              </a:lnSpc>
              <a:spcBef>
                <a:spcPts val="0"/>
              </a:spcBef>
              <a:spcAft>
                <a:spcPts val="0"/>
              </a:spcAft>
              <a:buClr>
                <a:srgbClr val="003399"/>
              </a:buClr>
              <a:buSzPts val="2800"/>
              <a:buFont typeface="Arial"/>
              <a:buChar char="•"/>
            </a:pPr>
            <a:endParaRPr lang="en-US" sz="2800" b="0" i="0" u="none" strike="noStrike" cap="none" dirty="0">
              <a:solidFill>
                <a:srgbClr val="003399"/>
              </a:solidFill>
              <a:latin typeface="Tahoma"/>
              <a:ea typeface="Tahoma"/>
              <a:cs typeface="Tahoma"/>
              <a:sym typeface="Tahoma"/>
            </a:endParaRPr>
          </a:p>
        </p:txBody>
      </p:sp>
      <p:graphicFrame>
        <p:nvGraphicFramePr>
          <p:cNvPr id="2" name="Diagramm 1">
            <a:extLst>
              <a:ext uri="{FF2B5EF4-FFF2-40B4-BE49-F238E27FC236}">
                <a16:creationId xmlns:a16="http://schemas.microsoft.com/office/drawing/2014/main" id="{4FEBE99A-D0BE-6943-BDCF-FE6819CCDF06}"/>
              </a:ext>
            </a:extLst>
          </p:cNvPr>
          <p:cNvGraphicFramePr/>
          <p:nvPr>
            <p:extLst>
              <p:ext uri="{D42A27DB-BD31-4B8C-83A1-F6EECF244321}">
                <p14:modId xmlns:p14="http://schemas.microsoft.com/office/powerpoint/2010/main" val="2983794475"/>
              </p:ext>
            </p:extLst>
          </p:nvPr>
        </p:nvGraphicFramePr>
        <p:xfrm>
          <a:off x="4978400" y="1193801"/>
          <a:ext cx="4165600" cy="339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8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100B658-74F2-1740-A725-65596DB725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AC40B13-DB97-9045-8CB3-E5509ED4E3E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E57427F0-CCCB-4A44-9B5A-A445C3C97CA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97443D11-9410-2D4A-9F4D-A8FD58E5E61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08A1452-27A6-DD44-8718-BC9063C2A8B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3E53A5F9-137F-D847-A6F3-50C0132147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354E7D40-78ED-9549-B77C-E4531960A6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3ECB3C7-83D9-EA44-BB1E-E163A8F5323D}"/>
              </a:ext>
            </a:extLst>
          </p:cNvPr>
          <p:cNvPicPr>
            <a:picLocks noChangeAspect="1"/>
          </p:cNvPicPr>
          <p:nvPr/>
        </p:nvPicPr>
        <p:blipFill>
          <a:blip r:embed="rId2">
            <a:alphaModFix amt="20000"/>
          </a:blip>
          <a:stretch>
            <a:fillRect/>
          </a:stretch>
        </p:blipFill>
        <p:spPr>
          <a:xfrm>
            <a:off x="4845276" y="1097280"/>
            <a:ext cx="4171503" cy="3505642"/>
          </a:xfrm>
          <a:prstGeom prst="rect">
            <a:avLst/>
          </a:prstGeom>
        </p:spPr>
      </p:pic>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a:t>Pipes </a:t>
            </a:r>
            <a:r>
              <a:rPr lang="de-AT" dirty="0" err="1"/>
              <a:t>to</a:t>
            </a:r>
            <a:r>
              <a:rPr lang="de-AT" dirty="0"/>
              <a:t> </a:t>
            </a:r>
            <a:r>
              <a:rPr lang="de-AT" dirty="0" err="1"/>
              <a:t>the</a:t>
            </a:r>
            <a:r>
              <a:rPr lang="de-AT" dirty="0"/>
              <a:t> </a:t>
            </a:r>
            <a:r>
              <a:rPr lang="de-AT" dirty="0" err="1"/>
              <a:t>rescue</a:t>
            </a:r>
            <a:endParaRPr lang="de-DE" dirty="0"/>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dirty="0" err="1"/>
              <a:t>dumpcap</a:t>
            </a:r>
            <a:r>
              <a:rPr lang="de-AT" dirty="0"/>
              <a:t> </a:t>
            </a:r>
            <a:r>
              <a:rPr lang="de-AT" dirty="0" err="1"/>
              <a:t>understands</a:t>
            </a:r>
            <a:r>
              <a:rPr lang="de-AT" dirty="0"/>
              <a:t> </a:t>
            </a:r>
            <a:r>
              <a:rPr lang="de-AT" dirty="0" err="1"/>
              <a:t>pipes</a:t>
            </a:r>
            <a:endParaRPr lang="de-AT" dirty="0"/>
          </a:p>
          <a:p>
            <a:endParaRPr lang="de-AT" dirty="0"/>
          </a:p>
          <a:p>
            <a:endParaRPr lang="de-AT" dirty="0"/>
          </a:p>
          <a:p>
            <a:r>
              <a:rPr lang="de-AT" dirty="0"/>
              <a:t>Easy </a:t>
            </a:r>
            <a:r>
              <a:rPr lang="de-AT" dirty="0" err="1"/>
              <a:t>right</a:t>
            </a:r>
            <a:r>
              <a:rPr lang="de-AT" dirty="0"/>
              <a:t>?</a:t>
            </a:r>
          </a:p>
          <a:p>
            <a:endParaRPr lang="de-DE" dirty="0"/>
          </a:p>
        </p:txBody>
      </p:sp>
      <p:pic>
        <p:nvPicPr>
          <p:cNvPr id="4" name="Grafik 3">
            <a:extLst>
              <a:ext uri="{FF2B5EF4-FFF2-40B4-BE49-F238E27FC236}">
                <a16:creationId xmlns:a16="http://schemas.microsoft.com/office/drawing/2014/main" id="{230F301B-B570-3644-9CB2-0DF153ABE2C3}"/>
              </a:ext>
            </a:extLst>
          </p:cNvPr>
          <p:cNvPicPr>
            <a:picLocks noChangeAspect="1"/>
          </p:cNvPicPr>
          <p:nvPr/>
        </p:nvPicPr>
        <p:blipFill>
          <a:blip r:embed="rId3"/>
          <a:stretch>
            <a:fillRect/>
          </a:stretch>
        </p:blipFill>
        <p:spPr>
          <a:xfrm>
            <a:off x="492952" y="1938197"/>
            <a:ext cx="8447848" cy="779426"/>
          </a:xfrm>
          <a:prstGeom prst="rect">
            <a:avLst/>
          </a:prstGeom>
        </p:spPr>
      </p:pic>
    </p:spTree>
    <p:extLst>
      <p:ext uri="{BB962C8B-B14F-4D97-AF65-F5344CB8AC3E}">
        <p14:creationId xmlns:p14="http://schemas.microsoft.com/office/powerpoint/2010/main" val="31592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err="1"/>
              <a:t>What</a:t>
            </a:r>
            <a:r>
              <a:rPr lang="de-AT" dirty="0"/>
              <a:t> </a:t>
            </a:r>
            <a:r>
              <a:rPr lang="de-AT" dirty="0" err="1"/>
              <a:t>can</a:t>
            </a:r>
            <a:r>
              <a:rPr lang="de-AT" dirty="0"/>
              <a:t> </a:t>
            </a:r>
            <a:r>
              <a:rPr lang="de-AT" dirty="0" err="1"/>
              <a:t>go</a:t>
            </a:r>
            <a:r>
              <a:rPr lang="de-AT" dirty="0"/>
              <a:t> </a:t>
            </a:r>
            <a:r>
              <a:rPr lang="de-AT" dirty="0" err="1"/>
              <a:t>wrong</a:t>
            </a:r>
            <a:endParaRPr lang="de-DE" dirty="0"/>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dirty="0" err="1"/>
              <a:t>Restart</a:t>
            </a:r>
            <a:r>
              <a:rPr lang="de-AT" dirty="0"/>
              <a:t> / Start / </a:t>
            </a:r>
            <a:r>
              <a:rPr lang="de-AT" dirty="0" err="1"/>
              <a:t>Stop</a:t>
            </a:r>
            <a:r>
              <a:rPr lang="de-AT" dirty="0"/>
              <a:t> </a:t>
            </a:r>
          </a:p>
          <a:p>
            <a:r>
              <a:rPr lang="de-AT" dirty="0" err="1"/>
              <a:t>Broken</a:t>
            </a:r>
            <a:r>
              <a:rPr lang="de-AT" dirty="0"/>
              <a:t> </a:t>
            </a:r>
            <a:r>
              <a:rPr lang="de-AT" dirty="0" err="1"/>
              <a:t>pipe</a:t>
            </a:r>
            <a:r>
              <a:rPr lang="de-AT" dirty="0"/>
              <a:t> / </a:t>
            </a:r>
            <a:r>
              <a:rPr lang="de-AT" dirty="0" err="1"/>
              <a:t>Broken</a:t>
            </a:r>
            <a:r>
              <a:rPr lang="de-AT" dirty="0"/>
              <a:t> </a:t>
            </a:r>
            <a:r>
              <a:rPr lang="de-AT" dirty="0" err="1"/>
              <a:t>rights</a:t>
            </a:r>
            <a:endParaRPr lang="de-AT" dirty="0"/>
          </a:p>
          <a:p>
            <a:r>
              <a:rPr lang="de-AT" dirty="0"/>
              <a:t>Windows</a:t>
            </a:r>
          </a:p>
          <a:p>
            <a:r>
              <a:rPr lang="de-AT" dirty="0" err="1"/>
              <a:t>Configuration</a:t>
            </a:r>
            <a:r>
              <a:rPr lang="de-AT" dirty="0"/>
              <a:t> </a:t>
            </a:r>
            <a:r>
              <a:rPr lang="de-AT" dirty="0" err="1"/>
              <a:t>means</a:t>
            </a:r>
            <a:r>
              <a:rPr lang="de-AT" dirty="0"/>
              <a:t> </a:t>
            </a:r>
            <a:r>
              <a:rPr lang="de-AT" dirty="0" err="1"/>
              <a:t>restart</a:t>
            </a:r>
            <a:endParaRPr lang="de-AT" dirty="0"/>
          </a:p>
          <a:p>
            <a:endParaRPr lang="de-DE" dirty="0"/>
          </a:p>
        </p:txBody>
      </p:sp>
    </p:spTree>
    <p:extLst>
      <p:ext uri="{BB962C8B-B14F-4D97-AF65-F5344CB8AC3E}">
        <p14:creationId xmlns:p14="http://schemas.microsoft.com/office/powerpoint/2010/main" val="35357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t>Usage Scenarios</a:t>
            </a:r>
            <a:endParaRPr dirty="0"/>
          </a:p>
        </p:txBody>
      </p:sp>
      <p:sp>
        <p:nvSpPr>
          <p:cNvPr id="44" name="Shape 44"/>
          <p:cNvSpPr txBox="1">
            <a:spLocks noGrp="1"/>
          </p:cNvSpPr>
          <p:nvPr>
            <p:ph type="body" idx="1"/>
          </p:nvPr>
        </p:nvSpPr>
        <p:spPr>
          <a:xfrm>
            <a:off x="492952" y="1193801"/>
            <a:ext cx="8208454" cy="3398604"/>
          </a:xfrm>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de-AT" dirty="0"/>
              <a:t>Data </a:t>
            </a:r>
            <a:r>
              <a:rPr lang="de-AT" dirty="0" err="1"/>
              <a:t>residing</a:t>
            </a:r>
            <a:r>
              <a:rPr lang="de-AT" dirty="0"/>
              <a:t> on a different </a:t>
            </a:r>
            <a:r>
              <a:rPr lang="de-AT" dirty="0" err="1"/>
              <a:t>network</a:t>
            </a:r>
            <a:r>
              <a:rPr lang="de-AT" dirty="0"/>
              <a:t> </a:t>
            </a:r>
            <a:r>
              <a:rPr lang="de-AT" dirty="0" err="1"/>
              <a:t>environment</a:t>
            </a:r>
            <a:endParaRPr lang="de-AT" dirty="0"/>
          </a:p>
          <a:p>
            <a:pPr marL="228600" lvl="0" indent="-228600">
              <a:spcBef>
                <a:spcPts val="0"/>
              </a:spcBef>
            </a:pPr>
            <a:endParaRPr lang="de-AT" sz="2800" b="0" i="0" u="none" strike="noStrike" cap="none" dirty="0">
              <a:solidFill>
                <a:srgbClr val="003399"/>
              </a:solidFill>
              <a:latin typeface="Tahoma"/>
              <a:ea typeface="Tahoma"/>
              <a:cs typeface="Tahoma"/>
              <a:sym typeface="Tahoma"/>
            </a:endParaRPr>
          </a:p>
          <a:p>
            <a:pPr marL="228600" lvl="0" indent="-228600">
              <a:spcBef>
                <a:spcPts val="0"/>
              </a:spcBef>
            </a:pPr>
            <a:r>
              <a:rPr lang="de-AT" dirty="0"/>
              <a:t>Data not </a:t>
            </a:r>
            <a:r>
              <a:rPr lang="de-AT" dirty="0" err="1"/>
              <a:t>being</a:t>
            </a:r>
            <a:r>
              <a:rPr lang="de-AT" dirty="0"/>
              <a:t> „</a:t>
            </a:r>
            <a:r>
              <a:rPr lang="de-AT" dirty="0" err="1"/>
              <a:t>networky</a:t>
            </a:r>
            <a:r>
              <a:rPr lang="de-AT" dirty="0"/>
              <a:t>“ at all</a:t>
            </a:r>
          </a:p>
          <a:p>
            <a:pPr marL="228600" lvl="0" indent="-228600">
              <a:spcBef>
                <a:spcPts val="0"/>
              </a:spcBef>
            </a:pPr>
            <a:endParaRPr lang="de-AT" sz="2800" b="0" i="0" u="none" strike="noStrike" cap="none" dirty="0">
              <a:solidFill>
                <a:srgbClr val="003399"/>
              </a:solidFill>
              <a:latin typeface="Tahoma"/>
              <a:ea typeface="Tahoma"/>
              <a:cs typeface="Tahoma"/>
              <a:sym typeface="Tahoma"/>
            </a:endParaRPr>
          </a:p>
          <a:p>
            <a:pPr marL="228600" lvl="0" indent="-228600">
              <a:spcBef>
                <a:spcPts val="0"/>
              </a:spcBef>
            </a:pPr>
            <a:r>
              <a:rPr lang="de-AT" dirty="0"/>
              <a:t>System </a:t>
            </a:r>
            <a:r>
              <a:rPr lang="de-AT" dirty="0" err="1"/>
              <a:t>events</a:t>
            </a:r>
            <a:r>
              <a:rPr lang="de-AT" dirty="0"/>
              <a:t> </a:t>
            </a:r>
            <a:r>
              <a:rPr lang="de-AT" dirty="0" err="1"/>
              <a:t>and</a:t>
            </a:r>
            <a:r>
              <a:rPr lang="de-AT" dirty="0"/>
              <a:t> </a:t>
            </a:r>
            <a:r>
              <a:rPr lang="de-AT" dirty="0" err="1"/>
              <a:t>logs</a:t>
            </a:r>
            <a:endParaRPr lang="de-AT" dirty="0"/>
          </a:p>
          <a:p>
            <a:pPr marL="228600" lvl="0" indent="-228600">
              <a:spcBef>
                <a:spcPts val="0"/>
              </a:spcBef>
            </a:pPr>
            <a:endParaRPr lang="de-AT" sz="2800" b="0" i="0" u="none" strike="noStrike" cap="none" dirty="0">
              <a:solidFill>
                <a:srgbClr val="003399"/>
              </a:solidFill>
              <a:latin typeface="Tahoma"/>
              <a:ea typeface="Tahoma"/>
              <a:cs typeface="Tahoma"/>
              <a:sym typeface="Tahoma"/>
            </a:endParaRPr>
          </a:p>
          <a:p>
            <a:pPr marL="228600" lvl="0" indent="-228600">
              <a:spcBef>
                <a:spcPts val="0"/>
              </a:spcBef>
            </a:pPr>
            <a:r>
              <a:rPr lang="de-AT" dirty="0"/>
              <a:t>RF </a:t>
            </a:r>
            <a:r>
              <a:rPr lang="de-AT" dirty="0" err="1"/>
              <a:t>environments</a:t>
            </a:r>
            <a:endParaRPr lang="de-AT" sz="2800" b="0" i="0" u="none" strike="noStrike" cap="none" dirty="0">
              <a:solidFill>
                <a:srgbClr val="003399"/>
              </a:solidFill>
              <a:latin typeface="Tahoma"/>
              <a:ea typeface="Tahoma"/>
              <a:cs typeface="Tahoma"/>
              <a:sym typeface="Tahoma"/>
            </a:endParaRPr>
          </a:p>
          <a:p>
            <a:pPr marL="228600" lvl="0" indent="-228600">
              <a:spcBef>
                <a:spcPts val="0"/>
              </a:spcBef>
            </a:pPr>
            <a:endParaRPr sz="2800" b="0" i="0" u="none" strike="noStrike" cap="none" dirty="0">
              <a:solidFill>
                <a:srgbClr val="003399"/>
              </a:solidFill>
              <a:latin typeface="Tahoma"/>
              <a:ea typeface="Tahoma"/>
              <a:cs typeface="Tahoma"/>
              <a:sym typeface="Tahoma"/>
            </a:endParaRPr>
          </a:p>
        </p:txBody>
      </p:sp>
    </p:spTree>
    <p:extLst>
      <p:ext uri="{BB962C8B-B14F-4D97-AF65-F5344CB8AC3E}">
        <p14:creationId xmlns:p14="http://schemas.microsoft.com/office/powerpoint/2010/main" val="273387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73F23-EC45-AE43-B992-3C517B6FC4FE}"/>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0CFA08DF-9114-DE4C-8A5A-5762214E098F}"/>
              </a:ext>
            </a:extLst>
          </p:cNvPr>
          <p:cNvSpPr>
            <a:spLocks noGrp="1"/>
          </p:cNvSpPr>
          <p:nvPr>
            <p:ph type="body" idx="1"/>
          </p:nvPr>
        </p:nvSpPr>
        <p:spPr/>
        <p:txBody>
          <a:bodyPr/>
          <a:lstStyle/>
          <a:p>
            <a:endParaRPr lang="de-AT" dirty="0"/>
          </a:p>
          <a:p>
            <a:endParaRPr lang="de-AT" dirty="0"/>
          </a:p>
          <a:p>
            <a:pPr marL="50800" indent="0" algn="ctr">
              <a:buNone/>
            </a:pPr>
            <a:r>
              <a:rPr lang="de-AT" b="1" dirty="0" err="1"/>
              <a:t>extcap</a:t>
            </a:r>
            <a:endParaRPr lang="de-DE" b="1" dirty="0"/>
          </a:p>
        </p:txBody>
      </p:sp>
    </p:spTree>
    <p:extLst>
      <p:ext uri="{BB962C8B-B14F-4D97-AF65-F5344CB8AC3E}">
        <p14:creationId xmlns:p14="http://schemas.microsoft.com/office/powerpoint/2010/main" val="166725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49C9-EF2D-634A-9CAE-F8F64AC65F75}"/>
              </a:ext>
            </a:extLst>
          </p:cNvPr>
          <p:cNvSpPr>
            <a:spLocks noGrp="1"/>
          </p:cNvSpPr>
          <p:nvPr>
            <p:ph type="title"/>
          </p:nvPr>
        </p:nvSpPr>
        <p:spPr/>
        <p:txBody>
          <a:bodyPr/>
          <a:lstStyle/>
          <a:p>
            <a:r>
              <a:rPr lang="de-AT" dirty="0" err="1"/>
              <a:t>extcap</a:t>
            </a:r>
            <a:endParaRPr lang="de-DE" dirty="0"/>
          </a:p>
        </p:txBody>
      </p:sp>
      <p:sp>
        <p:nvSpPr>
          <p:cNvPr id="3" name="Textplatzhalter 2">
            <a:extLst>
              <a:ext uri="{FF2B5EF4-FFF2-40B4-BE49-F238E27FC236}">
                <a16:creationId xmlns:a16="http://schemas.microsoft.com/office/drawing/2014/main" id="{F6BE6F97-FAA4-444B-A8C7-7361B70B0919}"/>
              </a:ext>
            </a:extLst>
          </p:cNvPr>
          <p:cNvSpPr>
            <a:spLocks noGrp="1"/>
          </p:cNvSpPr>
          <p:nvPr>
            <p:ph type="body" idx="1"/>
          </p:nvPr>
        </p:nvSpPr>
        <p:spPr/>
        <p:txBody>
          <a:bodyPr/>
          <a:lstStyle/>
          <a:p>
            <a:r>
              <a:rPr lang="de-AT" sz="2400" b="1" dirty="0" err="1"/>
              <a:t>ext</a:t>
            </a:r>
            <a:r>
              <a:rPr lang="de-AT" sz="2400" dirty="0" err="1"/>
              <a:t>ernal</a:t>
            </a:r>
            <a:r>
              <a:rPr lang="de-AT" sz="2400" dirty="0"/>
              <a:t> </a:t>
            </a:r>
            <a:r>
              <a:rPr lang="de-AT" sz="2400" b="1" dirty="0" err="1"/>
              <a:t>cap</a:t>
            </a:r>
            <a:r>
              <a:rPr lang="de-AT" sz="2400" dirty="0" err="1"/>
              <a:t>ture</a:t>
            </a:r>
            <a:r>
              <a:rPr lang="de-AT" sz="2400" dirty="0"/>
              <a:t> </a:t>
            </a:r>
            <a:r>
              <a:rPr lang="de-AT" sz="2400" dirty="0" err="1"/>
              <a:t>interface</a:t>
            </a:r>
            <a:endParaRPr lang="de-AT" sz="2400" dirty="0"/>
          </a:p>
          <a:p>
            <a:r>
              <a:rPr lang="de-AT" sz="2400" dirty="0"/>
              <a:t>First </a:t>
            </a:r>
            <a:r>
              <a:rPr lang="de-AT" sz="2400" dirty="0" err="1"/>
              <a:t>presented</a:t>
            </a:r>
            <a:r>
              <a:rPr lang="de-AT" sz="2400" dirty="0"/>
              <a:t> at </a:t>
            </a:r>
            <a:r>
              <a:rPr lang="de-AT" sz="2400" dirty="0" err="1"/>
              <a:t>SharkFest</a:t>
            </a:r>
            <a:r>
              <a:rPr lang="de-AT" sz="2400" dirty="0"/>
              <a:t> US‘13 </a:t>
            </a:r>
            <a:r>
              <a:rPr lang="de-AT" sz="2400" dirty="0" err="1"/>
              <a:t>by</a:t>
            </a:r>
            <a:r>
              <a:rPr lang="de-AT" sz="2400" dirty="0"/>
              <a:t> Mike Kershaw </a:t>
            </a:r>
            <a:r>
              <a:rPr lang="de-AT" sz="2400" dirty="0" err="1"/>
              <a:t>and</a:t>
            </a:r>
            <a:r>
              <a:rPr lang="de-AT" sz="2400" dirty="0"/>
              <a:t> Mike Ryan</a:t>
            </a:r>
          </a:p>
          <a:p>
            <a:pPr lvl="1"/>
            <a:r>
              <a:rPr lang="de-AT" sz="1400" dirty="0"/>
              <a:t>https://</a:t>
            </a:r>
            <a:r>
              <a:rPr lang="de-AT" sz="1400" dirty="0" err="1"/>
              <a:t>sharkfestus.wireshark.org</a:t>
            </a:r>
            <a:r>
              <a:rPr lang="de-AT" sz="1400" dirty="0"/>
              <a:t>/sharkfest.13/</a:t>
            </a:r>
            <a:r>
              <a:rPr lang="de-AT" sz="1400" dirty="0" err="1"/>
              <a:t>presentations</a:t>
            </a:r>
            <a:r>
              <a:rPr lang="de-AT" sz="1400" dirty="0"/>
              <a:t>/NAP-11_Expanding-Wireshark-Beyond-Ethernet-and-Network-Interfaces_Kershaw-Ryan.pdf</a:t>
            </a:r>
          </a:p>
          <a:p>
            <a:r>
              <a:rPr lang="de-AT" sz="2400" dirty="0"/>
              <a:t>Part </a:t>
            </a:r>
            <a:r>
              <a:rPr lang="de-AT" sz="2400" dirty="0" err="1"/>
              <a:t>of</a:t>
            </a:r>
            <a:r>
              <a:rPr lang="de-AT" sz="2400" dirty="0"/>
              <a:t> </a:t>
            </a:r>
            <a:r>
              <a:rPr lang="de-AT" sz="2400" dirty="0" err="1"/>
              <a:t>Wireshark</a:t>
            </a:r>
            <a:r>
              <a:rPr lang="de-AT" sz="2400" dirty="0"/>
              <a:t> </a:t>
            </a:r>
            <a:r>
              <a:rPr lang="de-AT" sz="2400" dirty="0" err="1"/>
              <a:t>since</a:t>
            </a:r>
            <a:r>
              <a:rPr lang="de-AT" sz="2400" dirty="0"/>
              <a:t> 2.0</a:t>
            </a:r>
          </a:p>
          <a:p>
            <a:r>
              <a:rPr lang="de-AT" sz="2400" dirty="0"/>
              <a:t>Mission </a:t>
            </a:r>
            <a:r>
              <a:rPr lang="de-AT" sz="2400" dirty="0" err="1"/>
              <a:t>statement</a:t>
            </a:r>
            <a:r>
              <a:rPr lang="de-AT" sz="2400" dirty="0"/>
              <a:t>: </a:t>
            </a:r>
            <a:r>
              <a:rPr lang="de-AT" sz="2400" dirty="0" err="1"/>
              <a:t>Utilize</a:t>
            </a:r>
            <a:r>
              <a:rPr lang="de-AT" sz="2400" dirty="0"/>
              <a:t> </a:t>
            </a:r>
            <a:r>
              <a:rPr lang="de-AT" sz="2400" dirty="0" err="1"/>
              <a:t>the</a:t>
            </a:r>
            <a:r>
              <a:rPr lang="de-AT" sz="2400" dirty="0"/>
              <a:t> </a:t>
            </a:r>
            <a:r>
              <a:rPr lang="de-AT" sz="2400" dirty="0" err="1"/>
              <a:t>pipe</a:t>
            </a:r>
            <a:r>
              <a:rPr lang="de-AT" sz="2400" dirty="0"/>
              <a:t> </a:t>
            </a:r>
            <a:r>
              <a:rPr lang="de-AT" sz="2400" dirty="0" err="1"/>
              <a:t>interface</a:t>
            </a:r>
            <a:r>
              <a:rPr lang="de-AT" sz="2400" dirty="0"/>
              <a:t> </a:t>
            </a:r>
            <a:r>
              <a:rPr lang="de-AT" sz="2400" dirty="0" err="1"/>
              <a:t>and</a:t>
            </a:r>
            <a:r>
              <a:rPr lang="de-AT" sz="2400" dirty="0"/>
              <a:t> </a:t>
            </a:r>
            <a:r>
              <a:rPr lang="de-AT" sz="2400" dirty="0" err="1"/>
              <a:t>make</a:t>
            </a:r>
            <a:r>
              <a:rPr lang="de-AT" sz="2400" dirty="0"/>
              <a:t> a </a:t>
            </a:r>
            <a:r>
              <a:rPr lang="de-AT" sz="2400" dirty="0" err="1"/>
              <a:t>nice</a:t>
            </a:r>
            <a:r>
              <a:rPr lang="de-AT" sz="2400" dirty="0"/>
              <a:t> </a:t>
            </a:r>
            <a:r>
              <a:rPr lang="de-AT" sz="2400" dirty="0" err="1"/>
              <a:t>gui</a:t>
            </a:r>
            <a:r>
              <a:rPr lang="de-AT" sz="2400" dirty="0"/>
              <a:t> </a:t>
            </a:r>
            <a:r>
              <a:rPr lang="de-AT" sz="2400" dirty="0" err="1"/>
              <a:t>for</a:t>
            </a:r>
            <a:r>
              <a:rPr lang="de-AT" sz="2400" dirty="0"/>
              <a:t> </a:t>
            </a:r>
            <a:r>
              <a:rPr lang="de-AT" sz="2400" dirty="0" err="1"/>
              <a:t>it</a:t>
            </a:r>
            <a:endParaRPr lang="de-DE" sz="2400" dirty="0"/>
          </a:p>
        </p:txBody>
      </p:sp>
    </p:spTree>
    <p:extLst>
      <p:ext uri="{BB962C8B-B14F-4D97-AF65-F5344CB8AC3E}">
        <p14:creationId xmlns:p14="http://schemas.microsoft.com/office/powerpoint/2010/main" val="1475165025"/>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1255</Words>
  <Application>Microsoft Macintosh PowerPoint</Application>
  <PresentationFormat>Bildschirmpräsentation (16:9)</PresentationFormat>
  <Paragraphs>182</Paragraphs>
  <Slides>30</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Tahoma</vt:lpstr>
      <vt:lpstr>Oswald</vt:lpstr>
      <vt:lpstr>Courier</vt:lpstr>
      <vt:lpstr>Calibri</vt:lpstr>
      <vt:lpstr>Custom Design</vt:lpstr>
      <vt:lpstr>extcap – Packet Capture</vt:lpstr>
      <vt:lpstr>PowerPoint-Präsentation</vt:lpstr>
      <vt:lpstr>PowerPoint-Präsentation</vt:lpstr>
      <vt:lpstr>How does capture work</vt:lpstr>
      <vt:lpstr>Pipes to the rescue</vt:lpstr>
      <vt:lpstr>What can go wrong</vt:lpstr>
      <vt:lpstr>Usage Scenarios</vt:lpstr>
      <vt:lpstr>PowerPoint-Präsentation</vt:lpstr>
      <vt:lpstr>extcap</vt:lpstr>
      <vt:lpstr>extcap features</vt:lpstr>
      <vt:lpstr>Capture</vt:lpstr>
      <vt:lpstr>Interface Configuration</vt:lpstr>
      <vt:lpstr>Interface Configuration (2)</vt:lpstr>
      <vt:lpstr>Interface configuration (3)</vt:lpstr>
      <vt:lpstr>Interface configuration (4)</vt:lpstr>
      <vt:lpstr>Control while running</vt:lpstr>
      <vt:lpstr>PowerPoint-Präsentation</vt:lpstr>
      <vt:lpstr>extcap_example.py</vt:lpstr>
      <vt:lpstr>PowerPoint-Präsentation</vt:lpstr>
      <vt:lpstr>Windows Users</vt:lpstr>
      <vt:lpstr>Adapt the example</vt:lpstr>
      <vt:lpstr>C-Based extcap</vt:lpstr>
      <vt:lpstr>About me?</vt:lpstr>
      <vt:lpstr>Exported PDU</vt:lpstr>
      <vt:lpstr>Exported PDU</vt:lpstr>
      <vt:lpstr>Crating basic packet</vt:lpstr>
      <vt:lpstr>Crating basic packet</vt:lpstr>
      <vt:lpstr>Crating basic packet</vt:lpstr>
      <vt:lpstr>Test packet</vt:lpstr>
      <vt:lpstr>About me?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rule the world…</dc:title>
  <dc:creator>Anders Broman</dc:creator>
  <cp:lastModifiedBy/>
  <cp:revision>31</cp:revision>
  <dcterms:modified xsi:type="dcterms:W3CDTF">2018-06-27T14:30:44Z</dcterms:modified>
</cp:coreProperties>
</file>