
<file path=[Content_Types].xml><?xml version="1.0" encoding="utf-8"?>
<Types xmlns="http://schemas.openxmlformats.org/package/2006/content-types">
  <Default Extension="png" ContentType="image/png"/>
  <Default Extension="webm" ContentType="video/webm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38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92" r:id="rId9"/>
    <p:sldId id="281" r:id="rId10"/>
    <p:sldId id="268" r:id="rId11"/>
    <p:sldId id="282" r:id="rId12"/>
    <p:sldId id="271" r:id="rId13"/>
    <p:sldId id="269" r:id="rId14"/>
    <p:sldId id="274" r:id="rId15"/>
    <p:sldId id="275" r:id="rId16"/>
    <p:sldId id="278" r:id="rId17"/>
    <p:sldId id="279" r:id="rId18"/>
    <p:sldId id="280" r:id="rId19"/>
    <p:sldId id="283" r:id="rId20"/>
    <p:sldId id="284" r:id="rId21"/>
    <p:sldId id="285" r:id="rId22"/>
    <p:sldId id="293" r:id="rId23"/>
    <p:sldId id="288" r:id="rId24"/>
    <p:sldId id="289" r:id="rId25"/>
    <p:sldId id="290" r:id="rId26"/>
    <p:sldId id="294" r:id="rId27"/>
    <p:sldId id="291" r:id="rId28"/>
    <p:sldId id="295" r:id="rId29"/>
    <p:sldId id="296" r:id="rId30"/>
    <p:sldId id="301" r:id="rId31"/>
    <p:sldId id="297" r:id="rId32"/>
    <p:sldId id="298" r:id="rId33"/>
    <p:sldId id="299" r:id="rId34"/>
    <p:sldId id="300" r:id="rId35"/>
    <p:sldId id="287" r:id="rId36"/>
    <p:sldId id="286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swald" panose="02000503000000000000" pitchFamily="2" charset="0"/>
      <p:regular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Cambria Math" panose="02040503050406030204" pitchFamily="18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5" autoAdjust="0"/>
  </p:normalViewPr>
  <p:slideViewPr>
    <p:cSldViewPr snapToGrid="0">
      <p:cViewPr varScale="1">
        <p:scale>
          <a:sx n="136" d="100"/>
          <a:sy n="136" d="100"/>
        </p:scale>
        <p:origin x="8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hysics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55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Window size is regardless of packet size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Window Scaling RFC 1323, TCP Option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But I don’t edit my OS, am I Internet-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 wrong?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Not expecting 1Gbps per TCP session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957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US" baseline="0" dirty="0" smtClean="0"/>
              <a:t>MS Windows auto-scales to 16MB, Linux auto-scales to 4MB but </a:t>
            </a:r>
            <a:r>
              <a:rPr lang="en-US" baseline="0" dirty="0" err="1" smtClean="0"/>
              <a:t>wmem</a:t>
            </a:r>
            <a:r>
              <a:rPr lang="en-US" baseline="0" dirty="0" smtClean="0"/>
              <a:t> limit is 200kB?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871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100" b="1" i="0" u="sng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Dr James </a:t>
            </a:r>
            <a:r>
              <a:rPr lang="en-NZ" sz="1100" b="1" i="0" u="sng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O'Donoghue</a:t>
            </a:r>
            <a:r>
              <a:rPr lang="en-NZ" sz="11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NZ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@</a:t>
            </a:r>
            <a:r>
              <a:rPr lang="en-NZ" sz="11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physicsJ</a:t>
            </a:r>
            <a:endParaRPr lang="en-NZ" sz="1100" b="0" i="0" u="none" strike="noStrike" cap="none" dirty="0" smtClean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NZ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https://twitter.com/physicsJ/status/1085001643270303744</a:t>
            </a:r>
          </a:p>
          <a:p>
            <a:r>
              <a:rPr lang="en-NZ" dirty="0" smtClean="0"/>
              <a:t>https://youtu.be/_61SxDrdyhI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4129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Lunar Atmosphere and Dust Environment Explorer</a:t>
            </a:r>
          </a:p>
          <a:p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200MB Window &lt; 1GB max, would require manual tuning!</a:t>
            </a:r>
          </a:p>
          <a:p>
            <a:r>
              <a:rPr lang="en-US" sz="1100" b="0" i="0" u="none" strike="noStrike" cap="none" dirty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Max</a:t>
            </a:r>
            <a:r>
              <a:rPr lang="en-US" sz="1100" b="0" i="0" u="none" strike="noStrike" cap="none" baseline="0" dirty="0" smtClean="0">
                <a:solidFill>
                  <a:schemeClr val="dk1"/>
                </a:solidFill>
                <a:effectLst/>
                <a:latin typeface="Arial"/>
                <a:cs typeface="Arial"/>
                <a:sym typeface="Arial"/>
              </a:rPr>
              <a:t> window 1GB limits b/w to the moon to 3Gbps per TCP stream</a:t>
            </a:r>
          </a:p>
          <a:p>
            <a:r>
              <a:rPr lang="en-US" dirty="0" smtClean="0"/>
              <a:t>Mars is 56-401 Million km away, 3-23 minutes delay. Delay Tolerant Networking</a:t>
            </a:r>
            <a:r>
              <a:rPr lang="en-US" baseline="0" dirty="0" smtClean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565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tabLst/>
              <a:defRPr/>
            </a:pPr>
            <a:r>
              <a:rPr lang="en-NZ" dirty="0" smtClean="0"/>
              <a:t>Ethernet Payload is also called the MAC Client Data Field in IEEE 802.3</a:t>
            </a:r>
          </a:p>
          <a:p>
            <a:r>
              <a:rPr lang="en-NZ" dirty="0" smtClean="0"/>
              <a:t>802.3 doesn’t specify minimum of 46, will pad with zeros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534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Preamble nominally 7 bytes, can get reduced</a:t>
            </a:r>
          </a:p>
          <a:p>
            <a:r>
              <a:rPr lang="en-NZ" dirty="0" smtClean="0"/>
              <a:t>IFG nominally 12 byte</a:t>
            </a:r>
            <a:r>
              <a:rPr lang="en-NZ" baseline="0" dirty="0" smtClean="0"/>
              <a:t> times, can get reduced</a:t>
            </a:r>
            <a:endParaRPr lang="en-NZ" dirty="0" smtClean="0"/>
          </a:p>
          <a:p>
            <a:r>
              <a:rPr lang="en-NZ" dirty="0" smtClean="0"/>
              <a:t>Important</a:t>
            </a:r>
            <a:r>
              <a:rPr lang="en-NZ" baseline="0" dirty="0" smtClean="0"/>
              <a:t> number is 20 extra bytes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60917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IEEE 802.1q VLAN</a:t>
            </a:r>
          </a:p>
          <a:p>
            <a:r>
              <a:rPr lang="en-NZ" dirty="0" smtClean="0"/>
              <a:t>Frame was extended by 4 bytes</a:t>
            </a:r>
          </a:p>
          <a:p>
            <a:r>
              <a:rPr lang="en-NZ" dirty="0" smtClean="0"/>
              <a:t>Payload was not, still 1500 max</a:t>
            </a:r>
          </a:p>
          <a:p>
            <a:r>
              <a:rPr lang="en-NZ" dirty="0" smtClean="0"/>
              <a:t>Minimum payload</a:t>
            </a:r>
            <a:r>
              <a:rPr lang="en-NZ" baseline="0" dirty="0" smtClean="0"/>
              <a:t> can be smaller though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5659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Envelopes such as 802.1ad</a:t>
            </a:r>
            <a:r>
              <a:rPr lang="en-NZ" baseline="0" dirty="0" smtClean="0"/>
              <a:t> </a:t>
            </a:r>
            <a:r>
              <a:rPr lang="en-NZ" baseline="0" dirty="0" err="1" smtClean="0"/>
              <a:t>QinQ</a:t>
            </a:r>
            <a:r>
              <a:rPr lang="en-NZ" baseline="0" dirty="0" smtClean="0"/>
              <a:t>, Provider Bridges, Stacked VLANs, also MAC Security</a:t>
            </a:r>
          </a:p>
          <a:p>
            <a:r>
              <a:rPr lang="en-NZ" baseline="0" dirty="0" smtClean="0"/>
              <a:t>We finally know how large Ethernet frames can be!</a:t>
            </a:r>
          </a:p>
          <a:p>
            <a:r>
              <a:rPr lang="en-NZ" baseline="0" dirty="0" smtClean="0"/>
              <a:t>But what about…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193911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Why not longer? Isn’t there like 9000B packets?</a:t>
            </a:r>
          </a:p>
          <a:p>
            <a:r>
              <a:rPr lang="en-NZ" dirty="0" smtClean="0"/>
              <a:t>Interoperability</a:t>
            </a:r>
            <a:r>
              <a:rPr lang="en-NZ" baseline="0" dirty="0" smtClean="0"/>
              <a:t> – no way to signal too long back to sender, no fragmentation</a:t>
            </a:r>
          </a:p>
          <a:p>
            <a:r>
              <a:rPr lang="en-NZ" baseline="0" dirty="0" smtClean="0"/>
              <a:t>FCS protection weakens as packets get longer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2642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Hint:</a:t>
            </a:r>
            <a:r>
              <a:rPr lang="en-NZ" baseline="0" dirty="0" smtClean="0"/>
              <a:t> not in inches!</a:t>
            </a:r>
          </a:p>
          <a:p>
            <a:r>
              <a:rPr lang="en-NZ" baseline="0" dirty="0" smtClean="0"/>
              <a:t>File 1: 1-interface.pcap, sort by length, note packets &lt;64B! No FCS, No Pad</a:t>
            </a:r>
          </a:p>
          <a:p>
            <a:r>
              <a:rPr lang="en-NZ" baseline="0" dirty="0" smtClean="0"/>
              <a:t>File 2: fcs-</a:t>
            </a:r>
            <a:r>
              <a:rPr lang="en-NZ" baseline="0" dirty="0" err="1" smtClean="0"/>
              <a:t>capture.pcap</a:t>
            </a:r>
            <a:r>
              <a:rPr lang="en-NZ" baseline="0" dirty="0" smtClean="0"/>
              <a:t>, sort by length, note smallest is 64B, FCS and padding captured. Enable Ethernet Assume FCS option and reload initial file, show problems.</a:t>
            </a:r>
          </a:p>
          <a:p>
            <a:r>
              <a:rPr lang="en-NZ" baseline="0" dirty="0" smtClean="0"/>
              <a:t>File 3: </a:t>
            </a:r>
            <a:r>
              <a:rPr lang="en-NZ" baseline="0" dirty="0" err="1" smtClean="0"/>
              <a:t>superpackets.pcap</a:t>
            </a:r>
            <a:r>
              <a:rPr lang="en-NZ" baseline="0" dirty="0" smtClean="0"/>
              <a:t>, sort by length descending. 23kB packets! Show Frame and IP dissectors. Length due to NIC accelerations. Unleash Networks blog</a:t>
            </a:r>
          </a:p>
          <a:p>
            <a:r>
              <a:rPr lang="en-NZ" baseline="0" dirty="0" smtClean="0"/>
              <a:t>File 4: </a:t>
            </a:r>
            <a:r>
              <a:rPr lang="en-NZ" baseline="0" dirty="0" err="1" smtClean="0"/>
              <a:t>fusion_hpt_example.pcap</a:t>
            </a:r>
            <a:r>
              <a:rPr lang="en-NZ" baseline="0" dirty="0" smtClean="0"/>
              <a:t>, sort by length, show pseudo-trailer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22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Evan-Amos - Own work, Public Domain, https://commons.wikimedia.org/w/index.php?curid=11294046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126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Packet traces from PC NICs generally don’t capture link</a:t>
            </a:r>
            <a:r>
              <a:rPr lang="en-NZ" baseline="0" dirty="0" smtClean="0"/>
              <a:t> errors, so check interface and switch statistics. SNMP is good for something!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936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Work around is Port Mirror/SPAN/TAP</a:t>
            </a:r>
          </a:p>
          <a:p>
            <a:r>
              <a:rPr lang="en-NZ" dirty="0" smtClean="0"/>
              <a:t>Disabling accelerations may affect performance,</a:t>
            </a:r>
            <a:r>
              <a:rPr lang="en-NZ" baseline="0" dirty="0" smtClean="0"/>
              <a:t> or even the issue you are trying to fix!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0829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Do these</a:t>
            </a:r>
            <a:r>
              <a:rPr lang="en-NZ" baseline="0" dirty="0" smtClean="0"/>
              <a:t> extra bytes matter? Calculating utilisation/bandwidth</a:t>
            </a:r>
          </a:p>
        </p:txBody>
      </p:sp>
    </p:spTree>
    <p:extLst>
      <p:ext uri="{BB962C8B-B14F-4D97-AF65-F5344CB8AC3E}">
        <p14:creationId xmlns:p14="http://schemas.microsoft.com/office/powerpoint/2010/main" val="966377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1GB/hour is a throughput, 2.2Mbps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3680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L2 loses 28%</a:t>
            </a:r>
          </a:p>
          <a:p>
            <a:r>
              <a:rPr lang="en-NZ" dirty="0" smtClean="0"/>
              <a:t>L3 loses 45%</a:t>
            </a:r>
          </a:p>
          <a:p>
            <a:r>
              <a:rPr lang="en-NZ" dirty="0" smtClean="0"/>
              <a:t>L4 loses 69%</a:t>
            </a:r>
          </a:p>
          <a:p>
            <a:r>
              <a:rPr lang="en-NZ" dirty="0" smtClean="0"/>
              <a:t>L5 loses 93%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0856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L2 loses only 1.4%</a:t>
            </a:r>
          </a:p>
          <a:p>
            <a:r>
              <a:rPr lang="en-NZ" dirty="0" smtClean="0"/>
              <a:t>L3 loses 2.5%</a:t>
            </a:r>
          </a:p>
          <a:p>
            <a:r>
              <a:rPr lang="en-NZ" dirty="0" smtClean="0"/>
              <a:t>L4 loses 3.8%</a:t>
            </a:r>
          </a:p>
          <a:p>
            <a:r>
              <a:rPr lang="en-NZ" dirty="0" smtClean="0"/>
              <a:t>L5 loses 5.1%</a:t>
            </a:r>
          </a:p>
          <a:p>
            <a:r>
              <a:rPr lang="en-NZ" dirty="0" smtClean="0"/>
              <a:t>Jumbo frames only increase efficiency</a:t>
            </a:r>
            <a:r>
              <a:rPr lang="en-NZ" baseline="0" dirty="0" smtClean="0"/>
              <a:t> a few percent, but greatly lower the effective packet rate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10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 difference in packet count between interface stats</a:t>
            </a:r>
            <a:r>
              <a:rPr lang="en-NZ" baseline="0" dirty="0" smtClean="0"/>
              <a:t> and packet trace could be packet loss, or could be offloads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2007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Also IP Fragments don’t contain L4 information, so</a:t>
            </a:r>
            <a:r>
              <a:rPr lang="en-NZ" baseline="0" dirty="0" smtClean="0"/>
              <a:t> may not be handled correctly by firewalls and load balancers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1429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There is no DF bit in IPv6, it’s always implied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9791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Early Internet</a:t>
            </a:r>
          </a:p>
          <a:p>
            <a:r>
              <a:rPr lang="en-NZ" dirty="0" smtClean="0"/>
              <a:t>Browsing Bank</a:t>
            </a:r>
            <a:r>
              <a:rPr lang="en-NZ" baseline="0" dirty="0" smtClean="0"/>
              <a:t> website worked fine</a:t>
            </a:r>
          </a:p>
          <a:p>
            <a:r>
              <a:rPr lang="en-NZ" baseline="0" dirty="0" smtClean="0"/>
              <a:t>Secure banking Log In failed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328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Length is time to send multiplied by the</a:t>
            </a:r>
            <a:r>
              <a:rPr lang="en-NZ" baseline="0" dirty="0" smtClean="0"/>
              <a:t> speed of the signal in the media in the media</a:t>
            </a:r>
          </a:p>
          <a:p>
            <a:r>
              <a:rPr lang="en-NZ" baseline="0" dirty="0" smtClean="0"/>
              <a:t>Units cancel to leave metres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6414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Show MTUs</a:t>
            </a:r>
          </a:p>
          <a:p>
            <a:r>
              <a:rPr lang="en-NZ" dirty="0" smtClean="0"/>
              <a:t>ADSL operates</a:t>
            </a:r>
            <a:r>
              <a:rPr lang="en-NZ" baseline="0" dirty="0" smtClean="0"/>
              <a:t> on </a:t>
            </a:r>
            <a:r>
              <a:rPr lang="en-NZ" baseline="0" dirty="0" err="1" smtClean="0"/>
              <a:t>PPPoE</a:t>
            </a:r>
            <a:r>
              <a:rPr lang="en-NZ" baseline="0" dirty="0" smtClean="0"/>
              <a:t>(</a:t>
            </a:r>
            <a:r>
              <a:rPr lang="en-NZ" baseline="0" dirty="0" err="1" smtClean="0"/>
              <a:t>oA</a:t>
            </a:r>
            <a:r>
              <a:rPr lang="en-NZ" baseline="0" dirty="0" smtClean="0"/>
              <a:t>), so MTU is smaller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3873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Bank was blocking all</a:t>
            </a:r>
            <a:r>
              <a:rPr lang="en-NZ" baseline="0" dirty="0" smtClean="0"/>
              <a:t> </a:t>
            </a:r>
            <a:r>
              <a:rPr lang="en-NZ" dirty="0" smtClean="0"/>
              <a:t>ICMP bi-directionally</a:t>
            </a:r>
          </a:p>
          <a:p>
            <a:r>
              <a:rPr lang="en-NZ" dirty="0" smtClean="0"/>
              <a:t>SSL/TLS traffic has DF set, Home ISP returning ICMP DU was dropped at Bank Firewall, connection stalled at first large packet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89068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Solution: Don’t block outgoing ICMP, and don’t block ICMP DU incoming, it’s not a security issue!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871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70390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Velocity factor: Speed of light in fibre is ~2/3c. c = 3*10^8m/s</a:t>
            </a:r>
          </a:p>
          <a:p>
            <a:r>
              <a:rPr lang="en-NZ" dirty="0" smtClean="0"/>
              <a:t>Each bit at 1Gbps is 20cm in fibre, 7.9</a:t>
            </a:r>
            <a:r>
              <a:rPr lang="en-NZ" dirty="0" smtClean="0"/>
              <a:t>”</a:t>
            </a:r>
          </a:p>
          <a:p>
            <a:r>
              <a:rPr lang="en-NZ" dirty="0" smtClean="0"/>
              <a:t>Refer to slide 2 image for 8” </a:t>
            </a:r>
            <a:r>
              <a:rPr lang="en-NZ" dirty="0" err="1" smtClean="0"/>
              <a:t>visyalisation</a:t>
            </a:r>
            <a:r>
              <a:rPr lang="en-NZ" dirty="0" smtClean="0"/>
              <a:t>!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510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Fibre &gt; 160m, packet is stored as light pulses. Copy in sending PC.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504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 to previous Sharkfest EU’18 in Vienna, Austria</a:t>
            </a:r>
          </a:p>
          <a:p>
            <a:r>
              <a:rPr lang="en-US" dirty="0" smtClean="0"/>
              <a:t>9,677km = 6,013mi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132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r>
              <a:rPr lang="en-US" dirty="0" smtClean="0"/>
              <a:t>One-way-delay</a:t>
            </a:r>
            <a:r>
              <a:rPr lang="en-US" baseline="0" dirty="0" smtClean="0"/>
              <a:t> is 48ms, about 1/20s</a:t>
            </a:r>
          </a:p>
          <a:p>
            <a:pPr marL="457200" indent="-298450"/>
            <a:r>
              <a:rPr lang="en-US" baseline="0" dirty="0" smtClean="0"/>
              <a:t>Why is Bandwidth Delay Product important?</a:t>
            </a:r>
          </a:p>
        </p:txBody>
      </p:sp>
    </p:spTree>
    <p:extLst>
      <p:ext uri="{BB962C8B-B14F-4D97-AF65-F5344CB8AC3E}">
        <p14:creationId xmlns:p14="http://schemas.microsoft.com/office/powerpoint/2010/main" val="405571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QUIC proposed by Google, used for google.com, Gmail </a:t>
            </a:r>
            <a:r>
              <a:rPr lang="en-NZ" dirty="0" err="1" smtClean="0"/>
              <a:t>etc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686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SF-Vienna: 100B in 2 * 48ms is only 17kb/s</a:t>
            </a:r>
          </a:p>
          <a:p>
            <a:r>
              <a:rPr lang="en-NZ" dirty="0" smtClean="0"/>
              <a:t>Larger packet: 1000B packet only 170kb/s</a:t>
            </a:r>
          </a:p>
          <a:p>
            <a:r>
              <a:rPr lang="en-NZ" dirty="0" smtClean="0"/>
              <a:t>What Window size should be choose?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0008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 dirty="0" err="1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Dr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Stephen Donnelly</a:t>
            </a:r>
            <a:endParaRPr sz="2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 dirty="0" err="1" smtClean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Endace</a:t>
            </a:r>
            <a:endParaRPr sz="18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2952" y="1193801"/>
            <a:ext cx="8208454" cy="33986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7">
            <a:alphaModFix/>
          </a:blip>
          <a:srcRect l="169" r="169"/>
          <a:stretch/>
        </p:blipFill>
        <p:spPr>
          <a:xfrm>
            <a:off x="8250775" y="132812"/>
            <a:ext cx="732626" cy="73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donnelly@endace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How </a:t>
            </a:r>
            <a:r>
              <a:rPr lang="en-US" dirty="0" smtClean="0"/>
              <a:t>long is a packet?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(And does it matter?)</a:t>
            </a: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55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Window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Rule of thumb: 2 * bandwidth-delay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∗ 2 = 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TCP Window field is 16-bits</a:t>
                </a:r>
              </a:p>
              <a:p>
                <a:pPr lvl="1"/>
                <a:r>
                  <a:rPr lang="en-US" dirty="0" smtClean="0"/>
                  <a:t>Maximum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64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TCP Window Scaling multiples Window size</a:t>
                </a:r>
              </a:p>
              <a:p>
                <a:pPr lvl="1"/>
                <a:r>
                  <a:rPr lang="en-US" dirty="0" smtClean="0"/>
                  <a:t>Maximum scale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Our 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∗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 lvl="1"/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0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TCP </a:t>
            </a:r>
            <a:r>
              <a:rPr lang="en-NZ" dirty="0" err="1" smtClean="0"/>
              <a:t>Autotuning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Modern OS support </a:t>
            </a:r>
            <a:r>
              <a:rPr lang="en-NZ" dirty="0" err="1" smtClean="0"/>
              <a:t>Autotuning</a:t>
            </a:r>
            <a:endParaRPr lang="en-NZ" dirty="0" smtClean="0"/>
          </a:p>
          <a:p>
            <a:pPr lvl="1"/>
            <a:r>
              <a:rPr lang="en-NZ" dirty="0" smtClean="0"/>
              <a:t>Don’t pre-allocate large buffers to save memory</a:t>
            </a:r>
          </a:p>
          <a:p>
            <a:pPr lvl="1"/>
            <a:r>
              <a:rPr lang="en-NZ" dirty="0" smtClean="0"/>
              <a:t>Dynamically increase Window if needed (to a limit)</a:t>
            </a:r>
          </a:p>
          <a:p>
            <a:r>
              <a:rPr lang="en-NZ" dirty="0" smtClean="0"/>
              <a:t>Not all devices on Internet run modern OS</a:t>
            </a:r>
          </a:p>
          <a:p>
            <a:r>
              <a:rPr lang="en-NZ" dirty="0" smtClean="0"/>
              <a:t>Is </a:t>
            </a:r>
            <a:r>
              <a:rPr lang="en-NZ" dirty="0" err="1" smtClean="0"/>
              <a:t>Autotuning</a:t>
            </a:r>
            <a:r>
              <a:rPr lang="en-NZ" dirty="0" smtClean="0"/>
              <a:t> enough?</a:t>
            </a:r>
          </a:p>
          <a:p>
            <a:pPr lvl="1"/>
            <a:r>
              <a:rPr lang="en-NZ" dirty="0" smtClean="0"/>
              <a:t>TCP over very high BDP?</a:t>
            </a:r>
          </a:p>
          <a:p>
            <a:pPr lvl="1"/>
            <a:r>
              <a:rPr lang="en-NZ" dirty="0" smtClean="0"/>
              <a:t>Really long path and/or really high bandwidth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308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 long paths</a:t>
            </a:r>
            <a:endParaRPr lang="en-NZ" dirty="0"/>
          </a:p>
        </p:txBody>
      </p:sp>
      <p:pic>
        <p:nvPicPr>
          <p:cNvPr id="4" name="DimMatureJunc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94" y="920977"/>
            <a:ext cx="693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🌙</a:t>
            </a:r>
            <a:r>
              <a:rPr lang="en-US" dirty="0" smtClean="0"/>
              <a:t> to </a:t>
            </a:r>
            <a:r>
              <a:rPr lang="en-NZ" dirty="0" smtClean="0"/>
              <a:t>🌎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LADEE satellite orbited the moon in 2013</a:t>
            </a:r>
          </a:p>
          <a:p>
            <a:pPr lvl="1"/>
            <a:r>
              <a:rPr lang="en-US" dirty="0" smtClean="0"/>
              <a:t>Lunar Laser Communications Demonstration (LLCD)</a:t>
            </a:r>
          </a:p>
          <a:p>
            <a:pPr lvl="1"/>
            <a:r>
              <a:rPr lang="en-US" dirty="0" smtClean="0"/>
              <a:t>622Mb/s over 384400km (1.28 light seconds)</a:t>
            </a:r>
          </a:p>
          <a:p>
            <a:pPr lvl="1"/>
            <a:r>
              <a:rPr lang="en-US" dirty="0" smtClean="0"/>
              <a:t>Bandwidth-delay product = 99.6MB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83" y="3028121"/>
            <a:ext cx="5652138" cy="17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</a:t>
            </a:r>
            <a:r>
              <a:rPr lang="en-US" i="1" dirty="0" smtClean="0"/>
              <a:t>Ethernet</a:t>
            </a:r>
            <a:r>
              <a:rPr lang="en-US" i="1" dirty="0"/>
              <a:t> </a:t>
            </a:r>
            <a:r>
              <a:rPr lang="en-US" i="1" dirty="0" smtClean="0"/>
              <a:t>frame</a:t>
            </a:r>
            <a:r>
              <a:rPr lang="en-US" dirty="0" smtClean="0"/>
              <a:t>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Earth</a:t>
            </a:r>
            <a:endParaRPr lang="en-NZ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0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DST MAC</a:t>
            </a:r>
            <a:endParaRPr lang="en-NZ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11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SRC MAC</a:t>
            </a:r>
            <a:endParaRPr lang="en-NZ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922179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812179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FCS</a:t>
            </a:r>
            <a:endParaRPr lang="en-NZ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4192179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Ethernet Payload</a:t>
            </a:r>
            <a:endParaRPr lang="en-NZ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615232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Type/Length</a:t>
            </a:r>
            <a:endParaRPr lang="en-NZ" dirty="0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/>
        </p:nvCxnSpPr>
        <p:spPr>
          <a:xfrm flipH="1">
            <a:off x="4054286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2309264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60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31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341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>
            <a:off x="392174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419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392760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2</a:t>
            </a:r>
            <a:endParaRPr lang="en-NZ" dirty="0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58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6351998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5975570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endParaRPr lang="en-NZ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768764" y="318399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46-1500</a:t>
            </a:r>
            <a:endParaRPr lang="en-NZ" dirty="0"/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2313489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6351998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2309264" y="3528234"/>
            <a:ext cx="4042735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64-1518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4386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Ethernet</a:t>
            </a:r>
            <a:r>
              <a:rPr lang="en-US" dirty="0"/>
              <a:t> </a:t>
            </a:r>
            <a:r>
              <a:rPr lang="en-US" dirty="0" smtClean="0"/>
              <a:t>frame </a:t>
            </a:r>
            <a:r>
              <a:rPr lang="en-US" i="1" dirty="0" smtClean="0"/>
              <a:t>on the wire</a:t>
            </a:r>
            <a:r>
              <a:rPr lang="en-US" dirty="0" smtClean="0"/>
              <a:t>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Length</a:t>
            </a:r>
            <a:endParaRPr lang="en-NZ" dirty="0"/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222179" y="2252682"/>
            <a:ext cx="6750000" cy="1674576"/>
            <a:chOff x="78969" y="2156650"/>
            <a:chExt cx="9000000" cy="2232768"/>
          </a:xfrm>
        </p:grpSpPr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1338969" y="2651197"/>
              <a:ext cx="18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78969" y="2651197"/>
              <a:ext cx="1260000" cy="72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Preamble</a:t>
              </a:r>
              <a:endParaRPr lang="en-NZ" dirty="0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518969" y="2651197"/>
              <a:ext cx="108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DST MAC</a:t>
              </a:r>
              <a:endParaRPr lang="en-NZ" dirty="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2598969" y="2651197"/>
              <a:ext cx="108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SRC MAC</a:t>
              </a:r>
              <a:endParaRPr lang="en-NZ" dirty="0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678969" y="2651197"/>
              <a:ext cx="36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198969" y="2651197"/>
              <a:ext cx="720000" cy="72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FCS</a:t>
              </a:r>
              <a:endParaRPr lang="en-NZ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4038969" y="2651197"/>
              <a:ext cx="2160000" cy="720000"/>
            </a:xfrm>
            <a:prstGeom prst="rect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Ethernet Payload</a:t>
              </a:r>
              <a:endParaRPr lang="en-NZ" dirty="0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6918969" y="2651197"/>
              <a:ext cx="2160000" cy="720000"/>
            </a:xfrm>
            <a:prstGeom prst="rect">
              <a:avLst/>
            </a:prstGeom>
            <a:ln>
              <a:prstDash val="soli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Inter-Frame Gap</a:t>
              </a:r>
              <a:endParaRPr lang="en-NZ" dirty="0"/>
            </a:p>
          </p:txBody>
        </p:sp>
        <p:sp>
          <p:nvSpPr>
            <p:cNvPr id="41" name="TextBox 40"/>
            <p:cNvSpPr txBox="1">
              <a:spLocks noChangeAspect="1"/>
            </p:cNvSpPr>
            <p:nvPr/>
          </p:nvSpPr>
          <p:spPr>
            <a:xfrm>
              <a:off x="3269706" y="2156650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Z" dirty="0" smtClean="0"/>
                <a:t>Type/Length</a:t>
              </a:r>
              <a:endParaRPr lang="en-NZ" dirty="0"/>
            </a:p>
          </p:txBody>
        </p:sp>
        <p:cxnSp>
          <p:nvCxnSpPr>
            <p:cNvPr id="42" name="Straight Connector 41"/>
            <p:cNvCxnSpPr>
              <a:cxnSpLocks noChangeAspect="1"/>
              <a:stCxn id="41" idx="2"/>
            </p:cNvCxnSpPr>
            <p:nvPr/>
          </p:nvCxnSpPr>
          <p:spPr>
            <a:xfrm flipH="1">
              <a:off x="3855112" y="2464427"/>
              <a:ext cx="3858" cy="322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 noChangeAspect="1"/>
            </p:cNvCxnSpPr>
            <p:nvPr/>
          </p:nvCxnSpPr>
          <p:spPr>
            <a:xfrm>
              <a:off x="1528415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spect="1"/>
            </p:cNvSpPr>
            <p:nvPr/>
          </p:nvSpPr>
          <p:spPr>
            <a:xfrm>
              <a:off x="1916944" y="339764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6</a:t>
              </a:r>
              <a:endParaRPr lang="en-NZ" dirty="0"/>
            </a:p>
          </p:txBody>
        </p:sp>
        <p:cxnSp>
          <p:nvCxnSpPr>
            <p:cNvPr id="45" name="Straight Connector 44"/>
            <p:cNvCxnSpPr>
              <a:cxnSpLocks noChangeAspect="1"/>
            </p:cNvCxnSpPr>
            <p:nvPr/>
          </p:nvCxnSpPr>
          <p:spPr>
            <a:xfrm>
              <a:off x="259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>
              <a:spLocks noChangeAspect="1"/>
            </p:cNvSpPr>
            <p:nvPr/>
          </p:nvSpPr>
          <p:spPr>
            <a:xfrm>
              <a:off x="2996944" y="339764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6</a:t>
              </a:r>
              <a:endParaRPr lang="en-NZ" dirty="0"/>
            </a:p>
          </p:txBody>
        </p:sp>
        <p:cxnSp>
          <p:nvCxnSpPr>
            <p:cNvPr id="48" name="Straight Connector 47"/>
            <p:cNvCxnSpPr>
              <a:cxnSpLocks noChangeAspect="1"/>
            </p:cNvCxnSpPr>
            <p:nvPr/>
          </p:nvCxnSpPr>
          <p:spPr>
            <a:xfrm>
              <a:off x="3678392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 noChangeAspect="1"/>
            </p:cNvCxnSpPr>
            <p:nvPr/>
          </p:nvCxnSpPr>
          <p:spPr>
            <a:xfrm>
              <a:off x="403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3687684" y="3397641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/>
                <a:t>2</a:t>
              </a:r>
              <a:endParaRPr lang="en-NZ" dirty="0"/>
            </a:p>
          </p:txBody>
        </p: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>
              <a:off x="619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>
              <a:off x="6918728" y="3420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>
              <a:spLocks noChangeAspect="1"/>
            </p:cNvSpPr>
            <p:nvPr/>
          </p:nvSpPr>
          <p:spPr>
            <a:xfrm>
              <a:off x="6416824" y="3397639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4</a:t>
              </a:r>
              <a:endParaRPr lang="en-NZ" dirty="0"/>
            </a:p>
          </p:txBody>
        </p:sp>
        <p:sp>
          <p:nvSpPr>
            <p:cNvPr id="54" name="TextBox 53"/>
            <p:cNvSpPr txBox="1">
              <a:spLocks noChangeAspect="1"/>
            </p:cNvSpPr>
            <p:nvPr/>
          </p:nvSpPr>
          <p:spPr>
            <a:xfrm>
              <a:off x="4807749" y="3398400"/>
              <a:ext cx="994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46-1500</a:t>
              </a:r>
              <a:endParaRPr lang="en-NZ" sz="1200" dirty="0"/>
            </a:p>
          </p:txBody>
        </p:sp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>
              <a:off x="1534049" y="3744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>
              <a:off x="6918728" y="3744000"/>
              <a:ext cx="0" cy="22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flipH="1">
              <a:off x="1425111" y="2464427"/>
              <a:ext cx="3858" cy="32266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382998" y="2156898"/>
              <a:ext cx="20842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/>
                <a:t>Start of Frame Delimiter</a:t>
              </a:r>
              <a:endParaRPr lang="en-NZ" dirty="0"/>
            </a:p>
          </p:txBody>
        </p: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>
              <a:off x="133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>
              <a:off x="85352" y="3420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615302" y="339840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7</a:t>
              </a:r>
              <a:endParaRPr lang="en-NZ" dirty="0"/>
            </a:p>
          </p:txBody>
        </p:sp>
        <p:cxnSp>
          <p:nvCxnSpPr>
            <p:cNvPr id="63" name="Straight Connector 62"/>
            <p:cNvCxnSpPr>
              <a:cxnSpLocks noChangeAspect="1"/>
            </p:cNvCxnSpPr>
            <p:nvPr/>
          </p:nvCxnSpPr>
          <p:spPr>
            <a:xfrm>
              <a:off x="9078969" y="3420000"/>
              <a:ext cx="0" cy="2267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7856824" y="3398400"/>
              <a:ext cx="472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12</a:t>
              </a:r>
              <a:endParaRPr lang="en-NZ" dirty="0"/>
            </a:p>
          </p:txBody>
        </p: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>
              <a:off x="95871" y="4068000"/>
              <a:ext cx="0" cy="22677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 noChangeAspect="1"/>
            </p:cNvCxnSpPr>
            <p:nvPr/>
          </p:nvCxnSpPr>
          <p:spPr>
            <a:xfrm>
              <a:off x="9078556" y="4068000"/>
              <a:ext cx="0" cy="22677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 noChangeAspect="1"/>
            </p:cNvCxnSpPr>
            <p:nvPr/>
          </p:nvCxnSpPr>
          <p:spPr>
            <a:xfrm>
              <a:off x="95871" y="4181386"/>
              <a:ext cx="8982685" cy="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>
              <a:spLocks noChangeAspect="1"/>
            </p:cNvSpPr>
            <p:nvPr/>
          </p:nvSpPr>
          <p:spPr>
            <a:xfrm>
              <a:off x="3806240" y="4020086"/>
              <a:ext cx="994289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84-1538</a:t>
              </a:r>
              <a:endParaRPr lang="en-NZ" sz="1200" dirty="0"/>
            </a:p>
          </p:txBody>
        </p:sp>
        <p:cxnSp>
          <p:nvCxnSpPr>
            <p:cNvPr id="69" name="Straight Connector 68"/>
            <p:cNvCxnSpPr>
              <a:cxnSpLocks noChangeAspect="1"/>
            </p:cNvCxnSpPr>
            <p:nvPr/>
          </p:nvCxnSpPr>
          <p:spPr>
            <a:xfrm>
              <a:off x="1528415" y="3857386"/>
              <a:ext cx="5390313" cy="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>
              <a:spLocks noChangeAspect="1"/>
            </p:cNvSpPr>
            <p:nvPr/>
          </p:nvSpPr>
          <p:spPr>
            <a:xfrm>
              <a:off x="3806241" y="3695620"/>
              <a:ext cx="994289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64-1518</a:t>
              </a:r>
              <a:endParaRPr lang="en-NZ" sz="1200" dirty="0"/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1287004" y="3398400"/>
              <a:ext cx="35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/>
                <a:t>1</a:t>
              </a:r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val="39383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Ethernet</a:t>
            </a:r>
            <a:r>
              <a:rPr lang="en-US" dirty="0"/>
              <a:t> </a:t>
            </a:r>
            <a:r>
              <a:rPr lang="en-US" dirty="0" smtClean="0"/>
              <a:t>frame </a:t>
            </a:r>
            <a:r>
              <a:rPr lang="en-US" i="1" dirty="0" smtClean="0"/>
              <a:t>with VLAN</a:t>
            </a:r>
            <a:r>
              <a:rPr lang="en-US" dirty="0" smtClean="0"/>
              <a:t>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VLAN Tag</a:t>
            </a:r>
            <a:endParaRPr lang="en-NZ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167179" y="2623592"/>
            <a:ext cx="13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1222179" y="2623592"/>
            <a:ext cx="94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Preamble</a:t>
            </a:r>
            <a:endParaRPr lang="en-NZ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230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DST MAC</a:t>
            </a:r>
            <a:endParaRPr lang="en-NZ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3112179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SRC MAC</a:t>
            </a:r>
            <a:endParaRPr lang="en-NZ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923691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6349287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FCS</a:t>
            </a:r>
            <a:endParaRPr lang="en-NZ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4729287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Ethernet Payload</a:t>
            </a:r>
            <a:endParaRPr lang="en-NZ" dirty="0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6889287" y="2623592"/>
            <a:ext cx="1620000" cy="540000"/>
          </a:xfrm>
          <a:prstGeom prst="rect">
            <a:avLst/>
          </a:prstGeom>
          <a:ln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Inter-Frame Gap</a:t>
            </a:r>
            <a:endParaRPr lang="en-NZ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623810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Type/Length</a:t>
            </a:r>
            <a:endParaRPr lang="en-NZ" dirty="0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/>
        </p:nvCxnSpPr>
        <p:spPr>
          <a:xfrm flipH="1">
            <a:off x="4062864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2309264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60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3112179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3410660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>
            <a:off x="392174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41891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432484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4</a:t>
            </a:r>
            <a:endParaRPr lang="en-NZ" dirty="0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634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688910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651267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endParaRPr lang="en-NZ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5305872" y="318399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r>
              <a:rPr lang="en-NZ" sz="1200" dirty="0" smtClean="0">
                <a:solidFill>
                  <a:srgbClr val="FF0000"/>
                </a:solidFill>
              </a:rPr>
              <a:t>2</a:t>
            </a:r>
            <a:r>
              <a:rPr lang="en-NZ" sz="1200" dirty="0" smtClean="0"/>
              <a:t>-1500</a:t>
            </a:r>
            <a:endParaRPr lang="en-NZ" sz="1200" dirty="0"/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2313489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6889106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2231786" y="2483515"/>
            <a:ext cx="2894" cy="241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1450201" y="2252868"/>
            <a:ext cx="1563169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Start of Frame Delimiter</a:t>
            </a:r>
            <a:endParaRPr lang="en-NZ" dirty="0"/>
          </a:p>
        </p:txBody>
      </p:sp>
      <p:cxnSp>
        <p:nvCxnSpPr>
          <p:cNvPr id="59" name="Straight Connector 58"/>
          <p:cNvCxnSpPr>
            <a:cxnSpLocks noChangeAspect="1"/>
          </p:cNvCxnSpPr>
          <p:nvPr/>
        </p:nvCxnSpPr>
        <p:spPr>
          <a:xfrm>
            <a:off x="2167179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/>
        </p:nvCxnSpPr>
        <p:spPr>
          <a:xfrm>
            <a:off x="1226966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1624429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7</a:t>
            </a:r>
            <a:endParaRPr lang="en-NZ" dirty="0"/>
          </a:p>
        </p:txBody>
      </p:sp>
      <p:cxnSp>
        <p:nvCxnSpPr>
          <p:cNvPr id="63" name="Straight Connector 62"/>
          <p:cNvCxnSpPr>
            <a:cxnSpLocks noChangeAspect="1"/>
          </p:cNvCxnSpPr>
          <p:nvPr/>
        </p:nvCxnSpPr>
        <p:spPr>
          <a:xfrm>
            <a:off x="8509287" y="3200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spect="1"/>
          </p:cNvSpPr>
          <p:nvPr/>
        </p:nvSpPr>
        <p:spPr>
          <a:xfrm>
            <a:off x="7592678" y="31839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12</a:t>
            </a:r>
            <a:endParaRPr lang="en-NZ" dirty="0"/>
          </a:p>
        </p:txBody>
      </p:sp>
      <p:cxnSp>
        <p:nvCxnSpPr>
          <p:cNvPr id="65" name="Straight Connector 64"/>
          <p:cNvCxnSpPr>
            <a:cxnSpLocks noChangeAspect="1"/>
          </p:cNvCxnSpPr>
          <p:nvPr/>
        </p:nvCxnSpPr>
        <p:spPr>
          <a:xfrm>
            <a:off x="1234856" y="3686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/>
        </p:nvCxnSpPr>
        <p:spPr>
          <a:xfrm>
            <a:off x="8508977" y="3686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>
            <a:off x="1234856" y="3771234"/>
            <a:ext cx="7274121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4017632" y="3650259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84-15</a:t>
            </a:r>
            <a:r>
              <a:rPr lang="en-NZ" sz="1200" dirty="0" smtClean="0">
                <a:solidFill>
                  <a:srgbClr val="FF0000"/>
                </a:solidFill>
              </a:rPr>
              <a:t>42</a:t>
            </a:r>
            <a:endParaRPr lang="en-NZ" sz="1200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2309264" y="3528234"/>
            <a:ext cx="457984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64-15</a:t>
            </a:r>
            <a:r>
              <a:rPr lang="en-NZ" sz="1200" dirty="0" smtClean="0">
                <a:solidFill>
                  <a:srgbClr val="FF0000"/>
                </a:solidFill>
              </a:rPr>
              <a:t>22</a:t>
            </a:r>
            <a:endParaRPr lang="en-NZ" sz="1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2128205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1</a:t>
            </a:r>
            <a:endParaRPr lang="en-NZ" dirty="0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4193691" y="2623592"/>
            <a:ext cx="540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sz="1050" dirty="0" smtClean="0"/>
              <a:t>VLAN</a:t>
            </a:r>
            <a:endParaRPr lang="en-NZ" sz="1050" dirty="0"/>
          </a:p>
        </p:txBody>
      </p:sp>
      <p:cxnSp>
        <p:nvCxnSpPr>
          <p:cNvPr id="71" name="Straight Connector 70"/>
          <p:cNvCxnSpPr>
            <a:cxnSpLocks noChangeAspect="1"/>
          </p:cNvCxnSpPr>
          <p:nvPr/>
        </p:nvCxnSpPr>
        <p:spPr>
          <a:xfrm>
            <a:off x="472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3927600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71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193801"/>
            <a:ext cx="8208454" cy="854455"/>
          </a:xfrm>
        </p:spPr>
        <p:txBody>
          <a:bodyPr/>
          <a:lstStyle/>
          <a:p>
            <a:r>
              <a:rPr lang="en-US" dirty="0" smtClean="0"/>
              <a:t>How long is an Ethernet</a:t>
            </a:r>
            <a:r>
              <a:rPr lang="en-US" dirty="0"/>
              <a:t> </a:t>
            </a:r>
            <a:r>
              <a:rPr lang="en-US" i="1" dirty="0" smtClean="0"/>
              <a:t>Envelope</a:t>
            </a:r>
            <a:r>
              <a:rPr lang="en-US" dirty="0" smtClean="0"/>
              <a:t> frame?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Envelopes</a:t>
            </a:r>
            <a:endParaRPr lang="en-NZ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1757533" y="2623592"/>
            <a:ext cx="13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812533" y="2623592"/>
            <a:ext cx="945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Preamble</a:t>
            </a:r>
            <a:endParaRPr lang="en-NZ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1892533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DST MAC</a:t>
            </a:r>
            <a:endParaRPr lang="en-NZ" dirty="0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2702533" y="2623592"/>
            <a:ext cx="81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SRC MAC</a:t>
            </a:r>
            <a:endParaRPr lang="en-NZ" dirty="0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512533" y="2623592"/>
            <a:ext cx="27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6349287" y="2623592"/>
            <a:ext cx="54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FCS</a:t>
            </a:r>
            <a:endParaRPr lang="en-NZ" dirty="0"/>
          </a:p>
        </p:txBody>
      </p:sp>
      <p:sp>
        <p:nvSpPr>
          <p:cNvPr id="39" name="Rectangle 38"/>
          <p:cNvSpPr>
            <a:spLocks noChangeAspect="1"/>
          </p:cNvSpPr>
          <p:nvPr/>
        </p:nvSpPr>
        <p:spPr>
          <a:xfrm>
            <a:off x="4729287" y="2623592"/>
            <a:ext cx="1620000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Ethernet Payload</a:t>
            </a:r>
            <a:endParaRPr lang="en-NZ" dirty="0"/>
          </a:p>
        </p:txBody>
      </p:sp>
      <p:sp>
        <p:nvSpPr>
          <p:cNvPr id="40" name="Rectangle 39"/>
          <p:cNvSpPr>
            <a:spLocks noChangeAspect="1"/>
          </p:cNvSpPr>
          <p:nvPr/>
        </p:nvSpPr>
        <p:spPr>
          <a:xfrm>
            <a:off x="6889287" y="2623592"/>
            <a:ext cx="1620000" cy="540000"/>
          </a:xfrm>
          <a:prstGeom prst="rect">
            <a:avLst/>
          </a:prstGeom>
          <a:ln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Inter-Frame Gap</a:t>
            </a:r>
            <a:endParaRPr lang="en-NZ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>
            <a:off x="3205586" y="2252682"/>
            <a:ext cx="883896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Type/Length</a:t>
            </a:r>
            <a:endParaRPr lang="en-NZ" dirty="0"/>
          </a:p>
        </p:txBody>
      </p:sp>
      <p:cxnSp>
        <p:nvCxnSpPr>
          <p:cNvPr id="42" name="Straight Connector 41"/>
          <p:cNvCxnSpPr>
            <a:cxnSpLocks noChangeAspect="1"/>
            <a:stCxn id="41" idx="2"/>
          </p:cNvCxnSpPr>
          <p:nvPr/>
        </p:nvCxnSpPr>
        <p:spPr>
          <a:xfrm flipH="1">
            <a:off x="3644640" y="2483515"/>
            <a:ext cx="2894" cy="24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 noChangeAspect="1"/>
          </p:cNvCxnSpPr>
          <p:nvPr/>
        </p:nvCxnSpPr>
        <p:spPr>
          <a:xfrm>
            <a:off x="1899618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219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2702533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 noChangeAspect="1"/>
          </p:cNvSpPr>
          <p:nvPr/>
        </p:nvSpPr>
        <p:spPr>
          <a:xfrm>
            <a:off x="300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6</a:t>
            </a:r>
            <a:endParaRPr lang="en-NZ" dirty="0"/>
          </a:p>
        </p:txBody>
      </p:sp>
      <p:cxnSp>
        <p:nvCxnSpPr>
          <p:cNvPr id="48" name="Straight Connector 47"/>
          <p:cNvCxnSpPr>
            <a:cxnSpLocks noChangeAspect="1"/>
          </p:cNvCxnSpPr>
          <p:nvPr/>
        </p:nvCxnSpPr>
        <p:spPr>
          <a:xfrm>
            <a:off x="3512100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3782533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3541014" y="31834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2</a:t>
            </a:r>
            <a:endParaRPr lang="en-NZ" dirty="0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>
            <a:off x="634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6889106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spect="1"/>
          </p:cNvSpPr>
          <p:nvPr/>
        </p:nvSpPr>
        <p:spPr>
          <a:xfrm>
            <a:off x="6512678" y="318342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4</a:t>
            </a:r>
            <a:endParaRPr lang="en-NZ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5305872" y="318399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0</a:t>
            </a:r>
            <a:r>
              <a:rPr lang="en-NZ" sz="1200" dirty="0" smtClean="0"/>
              <a:t>-1500</a:t>
            </a:r>
            <a:endParaRPr lang="en-NZ" sz="1200" dirty="0"/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1903843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6889106" y="3443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H="1">
            <a:off x="1822140" y="2483515"/>
            <a:ext cx="2894" cy="2419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spect="1"/>
          </p:cNvSpPr>
          <p:nvPr/>
        </p:nvSpPr>
        <p:spPr>
          <a:xfrm>
            <a:off x="1040555" y="2252868"/>
            <a:ext cx="1563169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Start of Frame Delimiter</a:t>
            </a:r>
            <a:endParaRPr lang="en-NZ" dirty="0"/>
          </a:p>
        </p:txBody>
      </p:sp>
      <p:cxnSp>
        <p:nvCxnSpPr>
          <p:cNvPr id="59" name="Straight Connector 58"/>
          <p:cNvCxnSpPr>
            <a:cxnSpLocks noChangeAspect="1"/>
          </p:cNvCxnSpPr>
          <p:nvPr/>
        </p:nvCxnSpPr>
        <p:spPr>
          <a:xfrm>
            <a:off x="1757533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 noChangeAspect="1"/>
          </p:cNvCxnSpPr>
          <p:nvPr/>
        </p:nvCxnSpPr>
        <p:spPr>
          <a:xfrm>
            <a:off x="817320" y="3200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spect="1"/>
          </p:cNvSpPr>
          <p:nvPr/>
        </p:nvSpPr>
        <p:spPr>
          <a:xfrm>
            <a:off x="1214783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7</a:t>
            </a:r>
            <a:endParaRPr lang="en-NZ" dirty="0"/>
          </a:p>
        </p:txBody>
      </p:sp>
      <p:cxnSp>
        <p:nvCxnSpPr>
          <p:cNvPr id="63" name="Straight Connector 62"/>
          <p:cNvCxnSpPr>
            <a:cxnSpLocks noChangeAspect="1"/>
          </p:cNvCxnSpPr>
          <p:nvPr/>
        </p:nvCxnSpPr>
        <p:spPr>
          <a:xfrm>
            <a:off x="8509287" y="3200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/>
          <p:cNvSpPr txBox="1">
            <a:spLocks noChangeAspect="1"/>
          </p:cNvSpPr>
          <p:nvPr/>
        </p:nvSpPr>
        <p:spPr>
          <a:xfrm>
            <a:off x="7592678" y="318399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12</a:t>
            </a:r>
            <a:endParaRPr lang="en-NZ" dirty="0"/>
          </a:p>
        </p:txBody>
      </p:sp>
      <p:cxnSp>
        <p:nvCxnSpPr>
          <p:cNvPr id="65" name="Straight Connector 64"/>
          <p:cNvCxnSpPr>
            <a:cxnSpLocks noChangeAspect="1"/>
          </p:cNvCxnSpPr>
          <p:nvPr/>
        </p:nvCxnSpPr>
        <p:spPr>
          <a:xfrm>
            <a:off x="825210" y="3686195"/>
            <a:ext cx="0" cy="1700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 noChangeAspect="1"/>
          </p:cNvCxnSpPr>
          <p:nvPr/>
        </p:nvCxnSpPr>
        <p:spPr>
          <a:xfrm>
            <a:off x="8508977" y="3686195"/>
            <a:ext cx="0" cy="17007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>
            <a:off x="825210" y="3771234"/>
            <a:ext cx="768376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4017632" y="3650259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84-2020</a:t>
            </a:r>
            <a:endParaRPr lang="en-NZ" sz="1200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>
            <a:cxnSpLocks noChangeAspect="1"/>
          </p:cNvCxnSpPr>
          <p:nvPr/>
        </p:nvCxnSpPr>
        <p:spPr>
          <a:xfrm>
            <a:off x="1899618" y="3528234"/>
            <a:ext cx="498948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4017633" y="3406910"/>
            <a:ext cx="745717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NZ" sz="1200" dirty="0" smtClean="0"/>
              <a:t>64-2000</a:t>
            </a:r>
            <a:endParaRPr lang="en-NZ" sz="1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1718559" y="318399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/>
              <a:t>1</a:t>
            </a:r>
            <a:endParaRPr lang="en-NZ" dirty="0"/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3787179" y="2624400"/>
            <a:ext cx="942108" cy="540000"/>
          </a:xfrm>
          <a:prstGeom prst="rect">
            <a:avLst/>
          </a:prstGeom>
          <a:ln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Envelope</a:t>
            </a:r>
            <a:endParaRPr lang="en-NZ" sz="1050" dirty="0"/>
          </a:p>
        </p:txBody>
      </p:sp>
      <p:cxnSp>
        <p:nvCxnSpPr>
          <p:cNvPr id="71" name="Straight Connector 70"/>
          <p:cNvCxnSpPr>
            <a:cxnSpLocks noChangeAspect="1"/>
          </p:cNvCxnSpPr>
          <p:nvPr/>
        </p:nvCxnSpPr>
        <p:spPr>
          <a:xfrm>
            <a:off x="4729287" y="3200195"/>
            <a:ext cx="0" cy="170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3971817" y="318108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200" dirty="0" smtClean="0"/>
              <a:t>0-482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99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Jumbo Packets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r>
              <a:rPr lang="en-US" dirty="0" smtClean="0"/>
              <a:t> </a:t>
            </a:r>
            <a:r>
              <a:rPr lang="en-US" dirty="0" smtClean="0"/>
              <a:t>&gt;2000B are not standards compliant</a:t>
            </a:r>
          </a:p>
          <a:p>
            <a:pPr lvl="1"/>
            <a:r>
              <a:rPr lang="en-US" dirty="0" smtClean="0"/>
              <a:t>Non-standard extensions</a:t>
            </a:r>
          </a:p>
          <a:p>
            <a:pPr lvl="1"/>
            <a:r>
              <a:rPr lang="en-US" dirty="0" smtClean="0"/>
              <a:t>Interoperability problems</a:t>
            </a:r>
          </a:p>
          <a:p>
            <a:pPr lvl="1"/>
            <a:r>
              <a:rPr lang="en-US" dirty="0" smtClean="0"/>
              <a:t>FCS weakness</a:t>
            </a:r>
          </a:p>
          <a:p>
            <a:r>
              <a:rPr lang="en-US" dirty="0" smtClean="0"/>
              <a:t>Session 12: Jumbo </a:t>
            </a:r>
            <a:r>
              <a:rPr lang="en-US" dirty="0"/>
              <a:t>frames &amp; how to catch </a:t>
            </a:r>
            <a:r>
              <a:rPr lang="en-US" dirty="0" smtClean="0"/>
              <a:t>them</a:t>
            </a:r>
          </a:p>
          <a:p>
            <a:pPr lvl="1"/>
            <a:r>
              <a:rPr lang="en-US" dirty="0"/>
              <a:t>Patrick </a:t>
            </a:r>
            <a:r>
              <a:rPr lang="en-US" dirty="0" smtClean="0"/>
              <a:t>Kinnison</a:t>
            </a:r>
          </a:p>
          <a:p>
            <a:pPr lvl="1"/>
            <a:r>
              <a:rPr lang="en-US" dirty="0" smtClean="0"/>
              <a:t>3:15pm Krutch Room 104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61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Wireshark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mtClean="0"/>
              <a:t>How does Wireshark report packet length?</a:t>
            </a:r>
          </a:p>
          <a:p>
            <a:r>
              <a:rPr lang="en-NZ" smtClean="0"/>
              <a:t>Inevitable Wireshark live demo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484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a packet?</a:t>
            </a:r>
            <a:endParaRPr lang="en-NZ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1274352"/>
            <a:ext cx="5151120" cy="3291840"/>
          </a:xfrm>
        </p:spPr>
      </p:pic>
    </p:spTree>
    <p:extLst>
      <p:ext uri="{BB962C8B-B14F-4D97-AF65-F5344CB8AC3E}">
        <p14:creationId xmlns:p14="http://schemas.microsoft.com/office/powerpoint/2010/main" val="2101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Captured Length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Wireshark reports </a:t>
            </a:r>
            <a:r>
              <a:rPr lang="en-NZ" i="1" dirty="0" err="1" smtClean="0"/>
              <a:t>len</a:t>
            </a:r>
            <a:r>
              <a:rPr lang="en-NZ" dirty="0" smtClean="0"/>
              <a:t> and </a:t>
            </a:r>
            <a:r>
              <a:rPr lang="en-NZ" i="1" dirty="0" err="1" smtClean="0"/>
              <a:t>caplen</a:t>
            </a:r>
            <a:r>
              <a:rPr lang="en-NZ" dirty="0" smtClean="0"/>
              <a:t> from </a:t>
            </a:r>
            <a:r>
              <a:rPr lang="en-NZ" dirty="0" err="1" smtClean="0"/>
              <a:t>libpcap</a:t>
            </a:r>
            <a:endParaRPr lang="en-NZ" dirty="0" smtClean="0"/>
          </a:p>
          <a:p>
            <a:r>
              <a:rPr lang="en-NZ" dirty="0" err="1" smtClean="0"/>
              <a:t>Libpcap</a:t>
            </a:r>
            <a:r>
              <a:rPr lang="en-NZ" dirty="0" smtClean="0"/>
              <a:t> gets length from the OS</a:t>
            </a:r>
          </a:p>
          <a:p>
            <a:r>
              <a:rPr lang="en-NZ" dirty="0" smtClean="0"/>
              <a:t>The OS gets length from the NIC driver</a:t>
            </a:r>
          </a:p>
          <a:p>
            <a:r>
              <a:rPr lang="en-NZ" dirty="0" smtClean="0"/>
              <a:t>The NIC driver gets length from the hardware</a:t>
            </a:r>
          </a:p>
          <a:p>
            <a:r>
              <a:rPr lang="en-NZ" dirty="0" smtClean="0"/>
              <a:t>The hardware/driver/OS often truncate FCS and padding, and drop </a:t>
            </a:r>
            <a:r>
              <a:rPr lang="en-NZ" dirty="0" err="1" smtClean="0"/>
              <a:t>errored</a:t>
            </a:r>
            <a:r>
              <a:rPr lang="en-NZ" dirty="0" smtClean="0"/>
              <a:t>/short/long frames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4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NIC Accelerations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NIC acceleration features such as RSO/TSO/GSO/GRO happen below </a:t>
            </a:r>
            <a:r>
              <a:rPr lang="en-NZ" dirty="0" err="1" smtClean="0"/>
              <a:t>libpcap</a:t>
            </a:r>
            <a:endParaRPr lang="en-NZ" dirty="0" smtClean="0"/>
          </a:p>
          <a:p>
            <a:r>
              <a:rPr lang="en-NZ" dirty="0" smtClean="0"/>
              <a:t>Reduce effective packet rate for the OS</a:t>
            </a:r>
          </a:p>
          <a:p>
            <a:r>
              <a:rPr lang="en-NZ" dirty="0" smtClean="0"/>
              <a:t>Reported RX/TX packet lengths can be much larger than MTU</a:t>
            </a:r>
          </a:p>
          <a:p>
            <a:r>
              <a:rPr lang="en-NZ" dirty="0" smtClean="0"/>
              <a:t>TX Checksums not filled in</a:t>
            </a:r>
          </a:p>
          <a:p>
            <a:r>
              <a:rPr lang="en-NZ" dirty="0" smtClean="0"/>
              <a:t>Not seeing what is really on the wire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96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Pseudo-headers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Metadata not on the wire can be counted in </a:t>
            </a:r>
            <a:r>
              <a:rPr lang="en-NZ" i="1" dirty="0" err="1" smtClean="0"/>
              <a:t>len</a:t>
            </a:r>
            <a:endParaRPr lang="en-NZ" i="1" dirty="0" smtClean="0"/>
          </a:p>
          <a:p>
            <a:r>
              <a:rPr lang="en-NZ" dirty="0" smtClean="0"/>
              <a:t>RSPAN and ERSPAN add/remove headers</a:t>
            </a:r>
          </a:p>
          <a:p>
            <a:r>
              <a:rPr lang="en-NZ" dirty="0" smtClean="0"/>
              <a:t>Some link types get pseudo-headers (USB, PPP)</a:t>
            </a:r>
          </a:p>
          <a:p>
            <a:r>
              <a:rPr lang="en-NZ" dirty="0" smtClean="0"/>
              <a:t>Packet Brokers tap multiple links and direct traffic to capture systems</a:t>
            </a:r>
          </a:p>
          <a:p>
            <a:pPr lvl="1"/>
            <a:r>
              <a:rPr lang="en-NZ" dirty="0" smtClean="0"/>
              <a:t>Pseudo-header or pseudo-trailer (with/without FCS)</a:t>
            </a:r>
          </a:p>
          <a:p>
            <a:pPr lvl="1"/>
            <a:r>
              <a:rPr lang="en-NZ" dirty="0" smtClean="0"/>
              <a:t>VLAN tagging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42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Speed?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Instantaneously a point in a network link is either carrying packet or not</a:t>
            </a:r>
          </a:p>
          <a:p>
            <a:r>
              <a:rPr lang="en-NZ" dirty="0" smtClean="0"/>
              <a:t>Throughput: amount of data transferred over a time period</a:t>
            </a:r>
          </a:p>
          <a:p>
            <a:pPr lvl="1"/>
            <a:r>
              <a:rPr lang="en-NZ" dirty="0" smtClean="0"/>
              <a:t>Often normalised to bits per second</a:t>
            </a:r>
          </a:p>
          <a:p>
            <a:r>
              <a:rPr lang="en-NZ" dirty="0" smtClean="0"/>
              <a:t>Bandwidth: the maximum link throughput</a:t>
            </a:r>
          </a:p>
          <a:p>
            <a:r>
              <a:rPr lang="en-NZ" dirty="0" err="1" smtClean="0"/>
              <a:t>Goodput</a:t>
            </a:r>
            <a:r>
              <a:rPr lang="en-NZ" dirty="0"/>
              <a:t>:</a:t>
            </a:r>
            <a:r>
              <a:rPr lang="en-NZ" dirty="0" smtClean="0"/>
              <a:t> achieved transfer rate</a:t>
            </a:r>
          </a:p>
        </p:txBody>
      </p:sp>
    </p:spTree>
    <p:extLst>
      <p:ext uri="{BB962C8B-B14F-4D97-AF65-F5344CB8AC3E}">
        <p14:creationId xmlns:p14="http://schemas.microsoft.com/office/powerpoint/2010/main" val="13467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Minimum size packets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L1: 84B @ 1Gbps, 100% load = 1,488,095.2 </a:t>
            </a:r>
            <a:r>
              <a:rPr lang="en-NZ" dirty="0" err="1" smtClean="0"/>
              <a:t>pps</a:t>
            </a:r>
            <a:endParaRPr lang="en-NZ" dirty="0" smtClean="0"/>
          </a:p>
          <a:p>
            <a:r>
              <a:rPr lang="en-NZ" dirty="0"/>
              <a:t>L2: Ethernet 64B = </a:t>
            </a:r>
            <a:r>
              <a:rPr lang="en-NZ" dirty="0" smtClean="0"/>
              <a:t>761,904,761.9 bps</a:t>
            </a:r>
          </a:p>
          <a:p>
            <a:r>
              <a:rPr lang="en-NZ" dirty="0" smtClean="0"/>
              <a:t>L3</a:t>
            </a:r>
            <a:r>
              <a:rPr lang="en-NZ" dirty="0"/>
              <a:t>: IPv4 46B = </a:t>
            </a:r>
            <a:r>
              <a:rPr lang="en-NZ" dirty="0" smtClean="0"/>
              <a:t>547,619,047.6 bps</a:t>
            </a:r>
          </a:p>
          <a:p>
            <a:r>
              <a:rPr lang="en-NZ" dirty="0"/>
              <a:t>L4: TCP 26B = </a:t>
            </a:r>
            <a:r>
              <a:rPr lang="en-NZ" dirty="0" smtClean="0"/>
              <a:t>309,523,809.5 bps</a:t>
            </a:r>
          </a:p>
          <a:p>
            <a:r>
              <a:rPr lang="en-NZ" dirty="0"/>
              <a:t>L5-7: App 6B = </a:t>
            </a:r>
            <a:r>
              <a:rPr lang="en-NZ" dirty="0" smtClean="0"/>
              <a:t>71,428,571.4 bps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962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1500B packets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L1: 1538B @ 1Gbps, 100% load = 81,274.4 </a:t>
            </a:r>
            <a:r>
              <a:rPr lang="en-NZ" dirty="0" err="1" smtClean="0"/>
              <a:t>pps</a:t>
            </a:r>
            <a:endParaRPr lang="en-NZ" dirty="0" smtClean="0"/>
          </a:p>
          <a:p>
            <a:r>
              <a:rPr lang="en-NZ" dirty="0"/>
              <a:t>L2: Ethernet </a:t>
            </a:r>
            <a:r>
              <a:rPr lang="en-NZ" dirty="0" smtClean="0"/>
              <a:t>1518B </a:t>
            </a:r>
            <a:r>
              <a:rPr lang="en-NZ" dirty="0"/>
              <a:t>= 986,996,098.8 </a:t>
            </a:r>
            <a:r>
              <a:rPr lang="en-NZ" dirty="0" smtClean="0"/>
              <a:t>bps</a:t>
            </a:r>
          </a:p>
          <a:p>
            <a:r>
              <a:rPr lang="en-NZ" dirty="0" smtClean="0"/>
              <a:t>L3</a:t>
            </a:r>
            <a:r>
              <a:rPr lang="en-NZ" dirty="0"/>
              <a:t>: IPv4 </a:t>
            </a:r>
            <a:r>
              <a:rPr lang="en-NZ" dirty="0" smtClean="0"/>
              <a:t>1500B </a:t>
            </a:r>
            <a:r>
              <a:rPr lang="en-NZ" dirty="0"/>
              <a:t>= </a:t>
            </a:r>
            <a:r>
              <a:rPr lang="en-NZ" dirty="0" smtClean="0"/>
              <a:t>975,292,587.8 bps</a:t>
            </a:r>
          </a:p>
          <a:p>
            <a:r>
              <a:rPr lang="en-NZ" dirty="0"/>
              <a:t>L4: TCP </a:t>
            </a:r>
            <a:r>
              <a:rPr lang="en-NZ" dirty="0" smtClean="0"/>
              <a:t>1480B </a:t>
            </a:r>
            <a:r>
              <a:rPr lang="en-NZ" dirty="0"/>
              <a:t>= 962,288,686.6 </a:t>
            </a:r>
            <a:r>
              <a:rPr lang="en-NZ" dirty="0" smtClean="0"/>
              <a:t>bps</a:t>
            </a:r>
          </a:p>
          <a:p>
            <a:r>
              <a:rPr lang="en-NZ" dirty="0"/>
              <a:t>L5-7: App </a:t>
            </a:r>
            <a:r>
              <a:rPr lang="en-NZ" dirty="0" smtClean="0"/>
              <a:t>1460B </a:t>
            </a:r>
            <a:r>
              <a:rPr lang="en-NZ" dirty="0"/>
              <a:t>= 949,284,785.4 </a:t>
            </a:r>
            <a:r>
              <a:rPr lang="en-NZ" dirty="0" smtClean="0"/>
              <a:t>bps</a:t>
            </a:r>
          </a:p>
          <a:p>
            <a:r>
              <a:rPr lang="en-NZ" dirty="0"/>
              <a:t>Jumbo frames </a:t>
            </a:r>
            <a:r>
              <a:rPr lang="en-NZ" dirty="0" smtClean="0"/>
              <a:t>only slightly more efficient, </a:t>
            </a:r>
            <a:r>
              <a:rPr lang="en-NZ" dirty="0"/>
              <a:t>but </a:t>
            </a:r>
            <a:r>
              <a:rPr lang="en-NZ" dirty="0" smtClean="0"/>
              <a:t>lower </a:t>
            </a:r>
            <a:r>
              <a:rPr lang="en-NZ" dirty="0"/>
              <a:t>the effective packet </a:t>
            </a:r>
            <a:r>
              <a:rPr lang="en-NZ" dirty="0" smtClean="0"/>
              <a:t>rate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22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Capture effects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952" y="1041009"/>
            <a:ext cx="8208454" cy="3551396"/>
          </a:xfrm>
        </p:spPr>
        <p:txBody>
          <a:bodyPr/>
          <a:lstStyle/>
          <a:p>
            <a:r>
              <a:rPr lang="en-NZ" dirty="0" smtClean="0"/>
              <a:t>Always use </a:t>
            </a:r>
            <a:r>
              <a:rPr lang="en-NZ" i="1" dirty="0" err="1" smtClean="0"/>
              <a:t>len</a:t>
            </a:r>
            <a:r>
              <a:rPr lang="en-NZ" dirty="0" smtClean="0"/>
              <a:t> (not </a:t>
            </a:r>
            <a:r>
              <a:rPr lang="en-NZ" i="1" dirty="0" err="1" smtClean="0"/>
              <a:t>caplen</a:t>
            </a:r>
            <a:r>
              <a:rPr lang="en-NZ" dirty="0"/>
              <a:t>)</a:t>
            </a:r>
            <a:r>
              <a:rPr lang="en-NZ" dirty="0" smtClean="0"/>
              <a:t> to avoid </a:t>
            </a:r>
            <a:r>
              <a:rPr lang="en-NZ" i="1" dirty="0" smtClean="0"/>
              <a:t>underestimating</a:t>
            </a:r>
            <a:r>
              <a:rPr lang="en-NZ" dirty="0" smtClean="0"/>
              <a:t> throughput and utilisation</a:t>
            </a:r>
          </a:p>
          <a:p>
            <a:r>
              <a:rPr lang="en-NZ" dirty="0" smtClean="0"/>
              <a:t>Not capturing FCS and padding </a:t>
            </a:r>
            <a:r>
              <a:rPr lang="en-NZ" i="1" dirty="0" smtClean="0"/>
              <a:t>underestimates</a:t>
            </a:r>
            <a:r>
              <a:rPr lang="en-NZ" dirty="0" smtClean="0"/>
              <a:t> throughput and utilisation</a:t>
            </a:r>
          </a:p>
          <a:p>
            <a:r>
              <a:rPr lang="en-NZ" dirty="0" smtClean="0"/>
              <a:t>Including </a:t>
            </a:r>
            <a:r>
              <a:rPr lang="en-NZ" dirty="0"/>
              <a:t>p</a:t>
            </a:r>
            <a:r>
              <a:rPr lang="en-NZ" dirty="0" smtClean="0"/>
              <a:t>seudo-headers and trailers </a:t>
            </a:r>
            <a:r>
              <a:rPr lang="en-NZ" i="1" dirty="0" smtClean="0"/>
              <a:t>overestimates</a:t>
            </a:r>
            <a:r>
              <a:rPr lang="en-NZ" dirty="0" smtClean="0"/>
              <a:t> throughput and utilisation</a:t>
            </a:r>
          </a:p>
          <a:p>
            <a:r>
              <a:rPr lang="en-NZ" dirty="0" smtClean="0"/>
              <a:t>NIC offloads can </a:t>
            </a:r>
            <a:r>
              <a:rPr lang="en-NZ" i="1" dirty="0" smtClean="0"/>
              <a:t>underestimate</a:t>
            </a:r>
            <a:r>
              <a:rPr lang="en-NZ" dirty="0" smtClean="0"/>
              <a:t> packet rate/count and throughput/utilisation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Provisioning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Consider link utilisation as well as throughput</a:t>
            </a:r>
          </a:p>
          <a:p>
            <a:r>
              <a:rPr lang="en-NZ" dirty="0" smtClean="0"/>
              <a:t>Real networks have a mix of packet sizes</a:t>
            </a:r>
          </a:p>
          <a:p>
            <a:r>
              <a:rPr lang="en-NZ" dirty="0" smtClean="0"/>
              <a:t>Bulk file transfer uses the MTU for efficiency</a:t>
            </a:r>
          </a:p>
          <a:p>
            <a:r>
              <a:rPr lang="en-NZ" dirty="0" smtClean="0"/>
              <a:t>Streaming media/VOIP/Financial/Gaming may not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3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Unstoppable Force meets Immovable Barrier</a:t>
            </a:r>
            <a:endParaRPr lang="en-NZ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Different links may have different MTUs</a:t>
            </a:r>
          </a:p>
          <a:p>
            <a:pPr lvl="1"/>
            <a:r>
              <a:rPr lang="en-NZ" dirty="0" smtClean="0"/>
              <a:t>Not everything is Ethernet!</a:t>
            </a:r>
          </a:p>
          <a:p>
            <a:pPr lvl="1"/>
            <a:r>
              <a:rPr lang="en-NZ" dirty="0" smtClean="0"/>
              <a:t>Jumbo packets</a:t>
            </a:r>
          </a:p>
          <a:p>
            <a:pPr lvl="1"/>
            <a:r>
              <a:rPr lang="en-NZ" dirty="0" smtClean="0"/>
              <a:t>Encapsulation: Tunnels, Security, Virtualisation</a:t>
            </a:r>
          </a:p>
          <a:p>
            <a:r>
              <a:rPr lang="en-NZ" dirty="0" smtClean="0"/>
              <a:t>Ethernet switch drops oversize frames</a:t>
            </a:r>
          </a:p>
          <a:p>
            <a:r>
              <a:rPr lang="en-NZ" dirty="0" smtClean="0"/>
              <a:t>Routers can be smarter</a:t>
            </a:r>
          </a:p>
        </p:txBody>
      </p:sp>
    </p:spTree>
    <p:extLst>
      <p:ext uri="{BB962C8B-B14F-4D97-AF65-F5344CB8AC3E}">
        <p14:creationId xmlns:p14="http://schemas.microsoft.com/office/powerpoint/2010/main" val="844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IPv4 Fragmentation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IPv4 packets can be fragmented mid-path</a:t>
            </a:r>
          </a:p>
          <a:p>
            <a:pPr lvl="1"/>
            <a:r>
              <a:rPr lang="en-NZ" dirty="0" smtClean="0"/>
              <a:t>Receiver reassembles fragments</a:t>
            </a:r>
          </a:p>
          <a:p>
            <a:pPr lvl="1"/>
            <a:r>
              <a:rPr lang="en-NZ" dirty="0" smtClean="0"/>
              <a:t>Transparent to sender</a:t>
            </a:r>
          </a:p>
          <a:p>
            <a:pPr lvl="1"/>
            <a:r>
              <a:rPr lang="en-NZ" dirty="0" smtClean="0"/>
              <a:t>Inefficient: CPU load, Fragment loss/re-ordering</a:t>
            </a:r>
          </a:p>
          <a:p>
            <a:r>
              <a:rPr lang="en-NZ" dirty="0" smtClean="0"/>
              <a:t>IPv4 has a Don’t Fragment (DF) bit</a:t>
            </a:r>
          </a:p>
          <a:p>
            <a:pPr lvl="1"/>
            <a:r>
              <a:rPr lang="en-NZ" dirty="0" smtClean="0"/>
              <a:t>ICMP “Destination Unreachable: Fragmentation needed &amp; DF set” message sent back to Sender</a:t>
            </a:r>
          </a:p>
          <a:p>
            <a:pPr lvl="1"/>
            <a:r>
              <a:rPr lang="en-NZ" dirty="0" smtClean="0"/>
              <a:t>Used in </a:t>
            </a:r>
            <a:r>
              <a:rPr lang="en-NZ" dirty="0"/>
              <a:t>P</a:t>
            </a:r>
            <a:r>
              <a:rPr lang="en-NZ" dirty="0" smtClean="0"/>
              <a:t>MTU discovery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0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</a:rPr>
              <a:t>100 Byte packet at </a:t>
            </a:r>
            <a:r>
              <a:rPr lang="en-US" dirty="0" smtClean="0">
                <a:latin typeface="Cambria Math" panose="02040503050406030204" pitchFamily="18" charset="0"/>
              </a:rPr>
              <a:t>1Gbps</a:t>
            </a:r>
            <a:endParaRPr 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IPv6 Fragmentation?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IPv6 does not support mid-path fragmentation</a:t>
            </a:r>
          </a:p>
          <a:p>
            <a:r>
              <a:rPr lang="en-NZ" dirty="0" smtClean="0"/>
              <a:t>If a packet is too large for the outgoing link, router must return ICMPv6 </a:t>
            </a:r>
            <a:r>
              <a:rPr lang="en-NZ" i="1" dirty="0" smtClean="0"/>
              <a:t>Packet too Big</a:t>
            </a:r>
          </a:p>
          <a:p>
            <a:r>
              <a:rPr lang="en-NZ" dirty="0" smtClean="0"/>
              <a:t>Endpoints are expected to perform </a:t>
            </a:r>
            <a:r>
              <a:rPr lang="en-NZ" dirty="0" err="1" smtClean="0"/>
              <a:t>PMTUd</a:t>
            </a:r>
            <a:endParaRPr lang="en-NZ" dirty="0" smtClean="0"/>
          </a:p>
          <a:p>
            <a:r>
              <a:rPr lang="en-NZ" dirty="0" smtClean="0"/>
              <a:t>If higher level protocol can’t reduce message size, the IPv6 Fragment extension header can be used for end-to-end fragmentation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99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88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  <p:sp>
        <p:nvSpPr>
          <p:cNvPr id="30" name="TextBox 29"/>
          <p:cNvSpPr txBox="1"/>
          <p:nvPr/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1492</a:t>
            </a: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3" name="TextBox 32"/>
          <p:cNvSpPr txBox="1"/>
          <p:nvPr/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00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  <p:sp>
        <p:nvSpPr>
          <p:cNvPr id="30" name="TextBox 29"/>
          <p:cNvSpPr txBox="1"/>
          <p:nvPr/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1492</a:t>
            </a: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3" name="TextBox 32"/>
          <p:cNvSpPr txBox="1"/>
          <p:nvPr/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6" name="TextBox 35"/>
          <p:cNvSpPr txBox="1"/>
          <p:nvPr/>
        </p:nvSpPr>
        <p:spPr>
          <a:xfrm>
            <a:off x="6883304" y="293270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>
                <a:solidFill>
                  <a:srgbClr val="FF0000"/>
                </a:solidFill>
              </a:rPr>
              <a:t>Block</a:t>
            </a:r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ICMP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659070" y="1701412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6" name="Rounded Rectangle 15"/>
          <p:cNvSpPr/>
          <p:nvPr/>
        </p:nvSpPr>
        <p:spPr>
          <a:xfrm>
            <a:off x="2940672" y="1693989"/>
            <a:ext cx="541779" cy="19632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ISP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5" name="Rounded Rectangle 14"/>
          <p:cNvSpPr/>
          <p:nvPr/>
        </p:nvSpPr>
        <p:spPr>
          <a:xfrm>
            <a:off x="6911823" y="1701412"/>
            <a:ext cx="1822526" cy="1963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Bank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13" name="Rounded Rectangle 12"/>
          <p:cNvSpPr/>
          <p:nvPr/>
        </p:nvSpPr>
        <p:spPr>
          <a:xfrm>
            <a:off x="395021" y="1701412"/>
            <a:ext cx="1808180" cy="1963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</a:t>
            </a:r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Connectivity Problem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444794"/>
            <a:ext cx="461627" cy="46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311" y="2577470"/>
            <a:ext cx="461627" cy="196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196" y="2577474"/>
            <a:ext cx="461627" cy="196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834" y="2444794"/>
            <a:ext cx="447806" cy="461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015" y="2444794"/>
            <a:ext cx="461627" cy="461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49" y="2429268"/>
            <a:ext cx="635055" cy="3988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130" y="2577471"/>
            <a:ext cx="461627" cy="1962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969649" y="2675600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12055" y="2683023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14008" y="2690446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45992" y="2697869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4548" y="2705292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90893" y="2712715"/>
            <a:ext cx="698216" cy="7423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87649" y="226969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5" name="TextBox 24"/>
          <p:cNvSpPr txBox="1"/>
          <p:nvPr/>
        </p:nvSpPr>
        <p:spPr>
          <a:xfrm>
            <a:off x="3432549" y="2269692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6" name="TextBox 25"/>
          <p:cNvSpPr txBox="1"/>
          <p:nvPr/>
        </p:nvSpPr>
        <p:spPr>
          <a:xfrm>
            <a:off x="4867018" y="226462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6118636" y="2264625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8" name="TextBox 27"/>
          <p:cNvSpPr txBox="1"/>
          <p:nvPr/>
        </p:nvSpPr>
        <p:spPr>
          <a:xfrm>
            <a:off x="7409434" y="2275379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Ethernet</a:t>
            </a:r>
            <a:endParaRPr lang="en-NZ" dirty="0"/>
          </a:p>
        </p:txBody>
      </p:sp>
      <p:sp>
        <p:nvSpPr>
          <p:cNvPr id="29" name="TextBox 28"/>
          <p:cNvSpPr txBox="1"/>
          <p:nvPr/>
        </p:nvSpPr>
        <p:spPr>
          <a:xfrm>
            <a:off x="2247926" y="2275379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ADSL</a:t>
            </a:r>
            <a:endParaRPr lang="en-NZ" dirty="0"/>
          </a:p>
        </p:txBody>
      </p:sp>
      <p:sp>
        <p:nvSpPr>
          <p:cNvPr id="30" name="TextBox 29"/>
          <p:cNvSpPr txBox="1"/>
          <p:nvPr/>
        </p:nvSpPr>
        <p:spPr>
          <a:xfrm>
            <a:off x="1027109" y="26756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1" name="TextBox 30"/>
          <p:cNvSpPr txBox="1"/>
          <p:nvPr/>
        </p:nvSpPr>
        <p:spPr>
          <a:xfrm>
            <a:off x="2277159" y="268765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1492</a:t>
            </a: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3563734" y="269497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3" name="TextBox 32"/>
          <p:cNvSpPr txBox="1"/>
          <p:nvPr/>
        </p:nvSpPr>
        <p:spPr>
          <a:xfrm>
            <a:off x="4980714" y="270217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4" name="TextBox 33"/>
          <p:cNvSpPr txBox="1"/>
          <p:nvPr/>
        </p:nvSpPr>
        <p:spPr>
          <a:xfrm>
            <a:off x="6267080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5" name="TextBox 34"/>
          <p:cNvSpPr txBox="1"/>
          <p:nvPr/>
        </p:nvSpPr>
        <p:spPr>
          <a:xfrm>
            <a:off x="7548894" y="270981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1500</a:t>
            </a:r>
            <a:endParaRPr lang="en-NZ" dirty="0"/>
          </a:p>
        </p:txBody>
      </p:sp>
      <p:sp>
        <p:nvSpPr>
          <p:cNvPr id="36" name="TextBox 35"/>
          <p:cNvSpPr txBox="1"/>
          <p:nvPr/>
        </p:nvSpPr>
        <p:spPr>
          <a:xfrm>
            <a:off x="6883304" y="293270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>
                <a:solidFill>
                  <a:srgbClr val="FF0000"/>
                </a:solidFill>
              </a:rPr>
              <a:t>Block</a:t>
            </a:r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ICMP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145" y="4098047"/>
            <a:ext cx="610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>
                <a:solidFill>
                  <a:srgbClr val="FF0000"/>
                </a:solidFill>
              </a:rPr>
              <a:t>Don’t block ICMP Destination Unreachable!</a:t>
            </a:r>
            <a:endParaRPr lang="en-N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Recap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Physical packet lengths</a:t>
            </a:r>
          </a:p>
          <a:p>
            <a:r>
              <a:rPr lang="en-NZ" dirty="0" smtClean="0"/>
              <a:t>Bandwidth Delay Product – Long Fat Networks</a:t>
            </a:r>
          </a:p>
          <a:p>
            <a:r>
              <a:rPr lang="en-NZ" dirty="0" smtClean="0"/>
              <a:t>Ethernet </a:t>
            </a:r>
            <a:r>
              <a:rPr lang="en-NZ" dirty="0"/>
              <a:t>f</a:t>
            </a:r>
            <a:r>
              <a:rPr lang="en-NZ" dirty="0" smtClean="0"/>
              <a:t>rame length</a:t>
            </a:r>
          </a:p>
          <a:p>
            <a:r>
              <a:rPr lang="en-NZ" dirty="0" smtClean="0"/>
              <a:t>Wireshark and </a:t>
            </a:r>
            <a:r>
              <a:rPr lang="en-NZ" dirty="0" err="1" smtClean="0"/>
              <a:t>libpcap</a:t>
            </a:r>
            <a:r>
              <a:rPr lang="en-NZ" dirty="0" smtClean="0"/>
              <a:t> – Packet capture</a:t>
            </a:r>
          </a:p>
          <a:p>
            <a:r>
              <a:rPr lang="en-NZ" dirty="0" smtClean="0"/>
              <a:t>Throughput calculation</a:t>
            </a:r>
          </a:p>
          <a:p>
            <a:r>
              <a:rPr lang="en-NZ" dirty="0" smtClean="0"/>
              <a:t>Fragmentation/PMTU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8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Please fill in your Survey on the App!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Any </a:t>
            </a:r>
            <a:r>
              <a:rPr lang="en-US" b="1" dirty="0"/>
              <a:t>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You can contact me by email at 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stephen.donnelly@endace.com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14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</a:rPr>
              <a:t>100 Byte packet at </a:t>
            </a:r>
            <a:r>
              <a:rPr lang="en-US" dirty="0" smtClean="0">
                <a:latin typeface="Cambria Math" panose="02040503050406030204" pitchFamily="18" charset="0"/>
              </a:rPr>
              <a:t>1Gbps</a:t>
            </a:r>
            <a:endParaRPr 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NZ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∗0.67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NZ" dirty="0"/>
              </a:p>
              <a:p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 Math" panose="02040503050406030204" pitchFamily="18" charset="0"/>
              </a:rPr>
              <a:t>100 Byte packet at </a:t>
            </a:r>
            <a:r>
              <a:rPr lang="en-US" dirty="0" smtClean="0">
                <a:latin typeface="Cambria Math" panose="02040503050406030204" pitchFamily="18" charset="0"/>
              </a:rPr>
              <a:t>1Gbps</a:t>
            </a:r>
            <a:endParaRPr 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𝑏𝑖𝑡𝑟𝑎𝑡𝑒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∗0.67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160(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100∗8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0.67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/>
              </a:p>
              <a:p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</a:rPr>
                      <m:t>160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=525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𝑓𝑡</m:t>
                    </m:r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Circle Paths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" y="999451"/>
            <a:ext cx="7273648" cy="38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Delay Product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Example: 1Gbps over 9677km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𝑣𝑒𝑙𝑜𝑐𝑖𝑡𝑦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</m:t>
                        </m:r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77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0.67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N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48.4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=6.05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𝑀𝐵</m:t>
                    </m:r>
                  </m:oMath>
                </a14:m>
                <a:endParaRPr lang="en-NZ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UDP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Not a reliable transport</a:t>
            </a:r>
          </a:p>
          <a:p>
            <a:r>
              <a:rPr lang="en-NZ" dirty="0"/>
              <a:t>No </a:t>
            </a:r>
            <a:r>
              <a:rPr lang="en-NZ" dirty="0" smtClean="0"/>
              <a:t>feedback</a:t>
            </a:r>
          </a:p>
          <a:p>
            <a:r>
              <a:rPr lang="en-NZ" dirty="0" smtClean="0"/>
              <a:t>Sender chooses the rate: “Fire and forget”</a:t>
            </a:r>
          </a:p>
          <a:p>
            <a:r>
              <a:rPr lang="en-NZ" dirty="0" smtClean="0"/>
              <a:t>Excess packets are dropped</a:t>
            </a:r>
          </a:p>
          <a:p>
            <a:r>
              <a:rPr lang="en-NZ" dirty="0" smtClean="0"/>
              <a:t>Can build feedback on top, E.g. QUIC</a:t>
            </a:r>
          </a:p>
        </p:txBody>
      </p:sp>
    </p:spTree>
    <p:extLst>
      <p:ext uri="{BB962C8B-B14F-4D97-AF65-F5344CB8AC3E}">
        <p14:creationId xmlns:p14="http://schemas.microsoft.com/office/powerpoint/2010/main" val="3270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TCP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Send data, wait for acknowledgement</a:t>
            </a:r>
          </a:p>
          <a:p>
            <a:r>
              <a:rPr lang="en-NZ" dirty="0" smtClean="0"/>
              <a:t>TCP receiver advertises a Receive Window</a:t>
            </a:r>
          </a:p>
          <a:p>
            <a:pPr lvl="1"/>
            <a:r>
              <a:rPr lang="en-NZ" dirty="0"/>
              <a:t>T</a:t>
            </a:r>
            <a:r>
              <a:rPr lang="en-NZ" dirty="0" smtClean="0"/>
              <a:t>he maximum amount of unacknowledged data</a:t>
            </a:r>
          </a:p>
          <a:p>
            <a:r>
              <a:rPr lang="en-NZ" dirty="0" smtClean="0"/>
              <a:t>Sender must retain all data in the Window</a:t>
            </a:r>
          </a:p>
          <a:p>
            <a:r>
              <a:rPr lang="en-NZ" dirty="0" smtClean="0"/>
              <a:t>If the Window is too small, transfer is inefficient</a:t>
            </a:r>
          </a:p>
          <a:p>
            <a:r>
              <a:rPr lang="en-NZ" dirty="0" smtClean="0"/>
              <a:t>Sender cannot influence the Receive Window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96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10290</TotalTime>
  <Words>1716</Words>
  <Application>Microsoft Office PowerPoint</Application>
  <PresentationFormat>On-screen Show (16:9)</PresentationFormat>
  <Paragraphs>443</Paragraphs>
  <Slides>36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Oswald</vt:lpstr>
      <vt:lpstr>Tahoma</vt:lpstr>
      <vt:lpstr>Cambria Math</vt:lpstr>
      <vt:lpstr>Arial</vt:lpstr>
      <vt:lpstr>Custom Design</vt:lpstr>
      <vt:lpstr>How long is a packet?</vt:lpstr>
      <vt:lpstr>How long is a packet?</vt:lpstr>
      <vt:lpstr>100 Byte packet at 1Gbps</vt:lpstr>
      <vt:lpstr>100 Byte packet at 1Gbps</vt:lpstr>
      <vt:lpstr>100 Byte packet at 1Gbps</vt:lpstr>
      <vt:lpstr>Great Circle Paths</vt:lpstr>
      <vt:lpstr>Bandwidth Delay Product</vt:lpstr>
      <vt:lpstr>UDP</vt:lpstr>
      <vt:lpstr>TCP</vt:lpstr>
      <vt:lpstr>TCP Window</vt:lpstr>
      <vt:lpstr>TCP Autotuning</vt:lpstr>
      <vt:lpstr>Really long paths</vt:lpstr>
      <vt:lpstr>🌙 to 🌎</vt:lpstr>
      <vt:lpstr>Back to Earth</vt:lpstr>
      <vt:lpstr>Wire Length</vt:lpstr>
      <vt:lpstr>VLAN Tag</vt:lpstr>
      <vt:lpstr>Envelopes</vt:lpstr>
      <vt:lpstr>Jumbo Packets</vt:lpstr>
      <vt:lpstr>Wireshark</vt:lpstr>
      <vt:lpstr>Captured Length</vt:lpstr>
      <vt:lpstr>NIC Accelerations</vt:lpstr>
      <vt:lpstr>Pseudo-headers</vt:lpstr>
      <vt:lpstr>Speed?</vt:lpstr>
      <vt:lpstr>Minimum size packets</vt:lpstr>
      <vt:lpstr>1500B packets</vt:lpstr>
      <vt:lpstr>Capture effects</vt:lpstr>
      <vt:lpstr>Provisioning</vt:lpstr>
      <vt:lpstr>Unstoppable Force meets Immovable Barrier</vt:lpstr>
      <vt:lpstr>IPv4 Fragmentation</vt:lpstr>
      <vt:lpstr>IPv6 Fragmentation?</vt:lpstr>
      <vt:lpstr>Connectivity Problem</vt:lpstr>
      <vt:lpstr>Connectivity Problem</vt:lpstr>
      <vt:lpstr>Connectivity Problem</vt:lpstr>
      <vt:lpstr>Connectivity Problem</vt:lpstr>
      <vt:lpstr>Recap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rule the world…</dc:title>
  <dc:creator>Stephen Donnelly</dc:creator>
  <cp:lastModifiedBy>Stephen Donnelly</cp:lastModifiedBy>
  <cp:revision>85</cp:revision>
  <dcterms:modified xsi:type="dcterms:W3CDTF">2019-06-17T22:47:56Z</dcterms:modified>
</cp:coreProperties>
</file>