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59" r:id="rId2"/>
    <p:sldId id="260" r:id="rId3"/>
    <p:sldId id="268" r:id="rId4"/>
    <p:sldId id="269" r:id="rId5"/>
    <p:sldId id="270" r:id="rId6"/>
    <p:sldId id="275" r:id="rId7"/>
    <p:sldId id="271" r:id="rId8"/>
    <p:sldId id="272" r:id="rId9"/>
    <p:sldId id="273" r:id="rId10"/>
    <p:sldId id="277" r:id="rId11"/>
    <p:sldId id="266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>
      <p:cViewPr varScale="1">
        <p:scale>
          <a:sx n="156" d="100"/>
          <a:sy n="156" d="100"/>
        </p:scale>
        <p:origin x="3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2885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24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7280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1743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6909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3989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4716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0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51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6305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86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/>
          <p:nvPr/>
        </p:nvSpPr>
        <p:spPr>
          <a:xfrm>
            <a:off x="0" y="1001267"/>
            <a:ext cx="9144000" cy="4142100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259257" y="2491384"/>
            <a:ext cx="2621761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9D9D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9D9D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5558084" y="3384445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ahoma"/>
              <a:buNone/>
            </a:pPr>
            <a:endParaRPr sz="2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010363" y="-5"/>
            <a:ext cx="7286700" cy="9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ahoma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SharkFest</a:t>
            </a:r>
            <a:r>
              <a:rPr lang="en-US" sz="48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’19 US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34684" y="4835723"/>
            <a:ext cx="767463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" name="Google Shape;21;p2"/>
          <p:cNvSpPr txBox="1"/>
          <p:nvPr/>
        </p:nvSpPr>
        <p:spPr>
          <a:xfrm>
            <a:off x="5558084" y="3848412"/>
            <a:ext cx="3393288" cy="446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B01"/>
              </a:buClr>
              <a:buSzPts val="1800"/>
              <a:buFont typeface="Tahoma"/>
              <a:buNone/>
            </a:pPr>
            <a:endParaRPr sz="1800">
              <a:solidFill>
                <a:srgbClr val="D9D9D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" name="Google Shape;22;p2"/>
          <p:cNvSpPr txBox="1"/>
          <p:nvPr/>
        </p:nvSpPr>
        <p:spPr>
          <a:xfrm>
            <a:off x="259257" y="3832503"/>
            <a:ext cx="184708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layout">
  <p:cSld name="Default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 plus picture">
  <p:cSld name="Bullets plus pictur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only">
  <p:cSld name="Pictur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  <a:defRPr sz="44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492953" y="1193802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" y="0"/>
            <a:ext cx="9152524" cy="996156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 descr="sf logo-whit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6600" y="139198"/>
            <a:ext cx="719049" cy="71307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  <a:defRPr sz="36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92953" y="1193801"/>
            <a:ext cx="8208453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39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1" y="4809667"/>
            <a:ext cx="9144000" cy="354000"/>
          </a:xfrm>
          <a:prstGeom prst="rect">
            <a:avLst/>
          </a:prstGeom>
          <a:solidFill>
            <a:srgbClr val="0D43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60925" y="4836075"/>
            <a:ext cx="82725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r>
              <a:rPr lang="en-US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#sf19us  •  UC Berkeley  •  June 8-13</a:t>
            </a: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8330987" y="4796825"/>
            <a:ext cx="4523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ahoma"/>
              <a:buNone/>
            </a:pPr>
            <a:endParaRPr sz="1400" b="0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" name="Google Shape;13;p1"/>
          <p:cNvPicPr preferRelativeResize="0"/>
          <p:nvPr/>
        </p:nvPicPr>
        <p:blipFill rotWithShape="1">
          <a:blip r:embed="rId7">
            <a:alphaModFix/>
          </a:blip>
          <a:srcRect l="169" r="169"/>
          <a:stretch/>
        </p:blipFill>
        <p:spPr>
          <a:xfrm>
            <a:off x="8250775" y="132812"/>
            <a:ext cx="732626" cy="7351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ary@packetbomb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hando.guibert@gmail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ctrTitle"/>
          </p:nvPr>
        </p:nvSpPr>
        <p:spPr>
          <a:xfrm>
            <a:off x="259257" y="1236191"/>
            <a:ext cx="4557717" cy="125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ahoma"/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Real World Packet</a:t>
            </a:r>
            <a:b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36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Analysis Case Studies</a:t>
            </a:r>
            <a:endParaRPr sz="36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59257" y="2876395"/>
            <a:ext cx="2813127" cy="964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1"/>
              </a:buClr>
              <a:buSzPts val="2000"/>
              <a:buFont typeface="Arial"/>
              <a:buNone/>
            </a:pPr>
            <a:r>
              <a:rPr lang="en-US" dirty="0"/>
              <a:t>Solving Real Problems for Real People</a:t>
            </a:r>
            <a:endParaRPr sz="2000" b="0" i="0" u="none" strike="noStrike" cap="none" dirty="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392136-9D47-5E4B-9E7C-AFEB86400BD3}"/>
              </a:ext>
            </a:extLst>
          </p:cNvPr>
          <p:cNvSpPr/>
          <p:nvPr/>
        </p:nvSpPr>
        <p:spPr>
          <a:xfrm>
            <a:off x="6026575" y="3266948"/>
            <a:ext cx="1826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4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Kary Rogers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8574C4-D880-6A45-B1CF-2E9C705463A7}"/>
              </a:ext>
            </a:extLst>
          </p:cNvPr>
          <p:cNvSpPr/>
          <p:nvPr/>
        </p:nvSpPr>
        <p:spPr>
          <a:xfrm>
            <a:off x="6008943" y="3728613"/>
            <a:ext cx="18437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rPr>
              <a:t>Riverbed Technology</a:t>
            </a:r>
          </a:p>
        </p:txBody>
      </p:sp>
    </p:spTree>
    <p:extLst>
      <p:ext uri="{BB962C8B-B14F-4D97-AF65-F5344CB8AC3E}">
        <p14:creationId xmlns:p14="http://schemas.microsoft.com/office/powerpoint/2010/main" val="4268091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Q &amp; A</a:t>
            </a:r>
            <a:endParaRPr sz="4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BCB572-79F1-994F-A33B-6509B1922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840" y="1082273"/>
            <a:ext cx="5278855" cy="3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4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895825" y="0"/>
            <a:ext cx="75615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Contact</a:t>
            </a:r>
            <a:endParaRPr sz="44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548722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Fill out the survey!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>
                <a:hlinkClick r:id="rId3"/>
              </a:rPr>
              <a:t>kary@packetbomb.com</a:t>
            </a: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@</a:t>
            </a:r>
            <a:r>
              <a:rPr lang="en-US" dirty="0" err="1"/>
              <a:t>packetbomb</a:t>
            </a: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/>
              <a:t>Packetbomb.com</a:t>
            </a:r>
            <a:endParaRPr dirty="0"/>
          </a:p>
        </p:txBody>
      </p:sp>
      <p:pic>
        <p:nvPicPr>
          <p:cNvPr id="51" name="Shape 51" descr="https://www.wireshark.org/assets/theme-2015/images/wireshark_logo.png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39131" r="39132"/>
          <a:stretch/>
        </p:blipFill>
        <p:spPr>
          <a:xfrm>
            <a:off x="6062473" y="1193801"/>
            <a:ext cx="2638934" cy="33986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72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1150050" y="0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Packet A(</a:t>
            </a:r>
            <a:r>
              <a:rPr lang="en-US" dirty="0" err="1"/>
              <a:t>nalysis</a:t>
            </a:r>
            <a:r>
              <a:rPr lang="en-US" dirty="0"/>
              <a:t>)-Team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600" cy="3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b="0" i="0" u="none" strike="noStrike" cap="none" dirty="0">
                <a:solidFill>
                  <a:srgbClr val="003399"/>
                </a:solidFill>
                <a:latin typeface="Tahoma"/>
                <a:ea typeface="Tahoma"/>
                <a:cs typeface="Tahoma"/>
                <a:sym typeface="Tahoma"/>
              </a:rPr>
              <a:t>Helping Strangers on the Internet via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None/>
            </a:pPr>
            <a:r>
              <a:rPr lang="en-US" dirty="0" err="1"/>
              <a:t>PacketBomb.com</a:t>
            </a:r>
            <a:endParaRPr sz="2800" b="0" i="0" u="none" strike="noStrike" cap="none" dirty="0">
              <a:solidFill>
                <a:srgbClr val="00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9306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Before We Get Started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Add delta column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Look at Statistics -&gt; Conversations to identify connection of interest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Review 3-way handshake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 err="1"/>
              <a:t>iRTT</a:t>
            </a:r>
            <a:endParaRPr lang="en-US" dirty="0"/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MSS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Window scale</a:t>
            </a:r>
          </a:p>
          <a:p>
            <a:pPr marL="228600" indent="-228600">
              <a:spcBef>
                <a:spcPts val="0"/>
              </a:spcBef>
            </a:pPr>
            <a:r>
              <a:rPr lang="en-US" dirty="0"/>
              <a:t>Adjust columns / </a:t>
            </a:r>
            <a:r>
              <a:rPr lang="en-US" dirty="0" err="1"/>
              <a:t>config</a:t>
            </a:r>
            <a:r>
              <a:rPr lang="en-US" dirty="0"/>
              <a:t> as needed</a:t>
            </a:r>
          </a:p>
        </p:txBody>
      </p:sp>
    </p:spTree>
    <p:extLst>
      <p:ext uri="{BB962C8B-B14F-4D97-AF65-F5344CB8AC3E}">
        <p14:creationId xmlns:p14="http://schemas.microsoft.com/office/powerpoint/2010/main" val="312385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err="1"/>
              <a:t>iPerf</a:t>
            </a:r>
            <a:r>
              <a:rPr lang="en-US" dirty="0"/>
              <a:t> Throughput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Data center new 1G connection to AWS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Low throughput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Help?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Show me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pcap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07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 err="1"/>
              <a:t>iPerf</a:t>
            </a:r>
            <a:r>
              <a:rPr lang="en-US" dirty="0"/>
              <a:t> T-put Takeaway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Know the basics! </a:t>
            </a:r>
            <a:r>
              <a:rPr lang="en-US" dirty="0" err="1"/>
              <a:t>iRTT</a:t>
            </a:r>
            <a:r>
              <a:rPr lang="en-US" dirty="0"/>
              <a:t>, MSS, Window size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Think about behavior perspective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en-US" dirty="0"/>
              <a:t>Client side vs server side</a:t>
            </a:r>
          </a:p>
          <a:p>
            <a:pPr marL="228600" indent="-228600">
              <a:spcBef>
                <a:spcPts val="0"/>
              </a:spcBef>
            </a:pPr>
            <a:endParaRPr lang="en-US" dirty="0"/>
          </a:p>
          <a:p>
            <a:pPr marL="228600" indent="-228600">
              <a:spcBef>
                <a:spcPts val="0"/>
              </a:spcBef>
            </a:pPr>
            <a:r>
              <a:rPr lang="en-US" dirty="0"/>
              <a:t>Know a little about expected application behavior</a:t>
            </a:r>
          </a:p>
          <a:p>
            <a:pPr marL="685800" lvl="1" indent="-228600">
              <a:spcBef>
                <a:spcPts val="0"/>
              </a:spcBef>
            </a:pPr>
            <a:r>
              <a:rPr lang="en-US" dirty="0"/>
              <a:t>Have a baseline to compare to</a:t>
            </a:r>
          </a:p>
        </p:txBody>
      </p:sp>
    </p:spTree>
    <p:extLst>
      <p:ext uri="{BB962C8B-B14F-4D97-AF65-F5344CB8AC3E}">
        <p14:creationId xmlns:p14="http://schemas.microsoft.com/office/powerpoint/2010/main" val="15697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NFS Hang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SLES12 bare metal to NetApp NFS server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SUSE11 and RHEL7 do not see the issue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ICMP still works – have IP connectivity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To the </a:t>
            </a:r>
            <a:r>
              <a:rPr lang="en-US" dirty="0" err="1"/>
              <a:t>pcap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123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NFS Hang Takeaway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Don’t disable default settings unless you know what you’re doing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Capture the 3-way handshake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Offloading can make things difficult, don’t capture on the device if possible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Blank Web Page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Blank page or very slow loading – unusable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Telco did make a change but blame the </a:t>
            </a:r>
            <a:r>
              <a:rPr lang="en-US" dirty="0" err="1"/>
              <a:t>webapp</a:t>
            </a: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Can’t find any LAN issues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Let’s look at a </a:t>
            </a:r>
            <a:r>
              <a:rPr lang="en-US" dirty="0" err="1"/>
              <a:t>pcap</a:t>
            </a:r>
            <a:r>
              <a:rPr lang="en-US" dirty="0"/>
              <a:t>!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2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28525" y="11375"/>
            <a:ext cx="68439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ahoma"/>
              <a:buNone/>
            </a:pPr>
            <a:r>
              <a:rPr lang="en-US" dirty="0"/>
              <a:t>Blank Web Page Takeaway</a:t>
            </a:r>
            <a:endParaRPr dirty="0"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92952" y="1193801"/>
            <a:ext cx="8208454" cy="33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Know the basics: IP ID, TCP </a:t>
            </a:r>
            <a:r>
              <a:rPr lang="en-US" dirty="0" err="1"/>
              <a:t>Seq</a:t>
            </a:r>
            <a:r>
              <a:rPr lang="en-US" dirty="0"/>
              <a:t> number analysis, MSS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Get captures from both ends if possible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r>
              <a:rPr lang="en-US" dirty="0"/>
              <a:t>Lean on your provider when you have the data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Char char="•"/>
            </a:pPr>
            <a:endParaRPr lang="en-US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600" dirty="0"/>
              <a:t>Case study from </a:t>
            </a:r>
            <a:r>
              <a:rPr lang="en-US" sz="1600" dirty="0">
                <a:hlinkClick r:id="rId3"/>
              </a:rPr>
              <a:t>hando.guibert@gmail.com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15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Macintosh PowerPoint</Application>
  <PresentationFormat>On-screen Show (16:9)</PresentationFormat>
  <Paragraphs>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Oswald</vt:lpstr>
      <vt:lpstr>Calibri</vt:lpstr>
      <vt:lpstr>Arial</vt:lpstr>
      <vt:lpstr>Tahoma</vt:lpstr>
      <vt:lpstr>Custom Design</vt:lpstr>
      <vt:lpstr>Real World Packet Analysis Case Studies</vt:lpstr>
      <vt:lpstr>Packet A(nalysis)-Team</vt:lpstr>
      <vt:lpstr>Before We Get Started</vt:lpstr>
      <vt:lpstr>iPerf Throughput</vt:lpstr>
      <vt:lpstr>iPerf T-put Takeaway</vt:lpstr>
      <vt:lpstr>NFS Hang</vt:lpstr>
      <vt:lpstr>NFS Hang Takeaway</vt:lpstr>
      <vt:lpstr>Blank Web Page</vt:lpstr>
      <vt:lpstr>Blank Web Page Takeaway</vt:lpstr>
      <vt:lpstr>Q &amp; A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Packet Analysis Case Studies</dc:title>
  <cp:lastModifiedBy>Kary Rogers</cp:lastModifiedBy>
  <cp:revision>1</cp:revision>
  <dcterms:modified xsi:type="dcterms:W3CDTF">2019-06-02T21:01:35Z</dcterms:modified>
</cp:coreProperties>
</file>