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3" r:id="rId1"/>
  </p:sldMasterIdLst>
  <p:notesMasterIdLst>
    <p:notesMasterId r:id="rId109"/>
  </p:notesMasterIdLst>
  <p:sldIdLst>
    <p:sldId id="256" r:id="rId2"/>
    <p:sldId id="259" r:id="rId3"/>
    <p:sldId id="1047" r:id="rId4"/>
    <p:sldId id="387" r:id="rId5"/>
    <p:sldId id="971" r:id="rId6"/>
    <p:sldId id="972" r:id="rId7"/>
    <p:sldId id="973" r:id="rId8"/>
    <p:sldId id="996" r:id="rId9"/>
    <p:sldId id="998" r:id="rId10"/>
    <p:sldId id="999" r:id="rId11"/>
    <p:sldId id="1002" r:id="rId12"/>
    <p:sldId id="1003" r:id="rId13"/>
    <p:sldId id="1004" r:id="rId14"/>
    <p:sldId id="1005" r:id="rId15"/>
    <p:sldId id="1006" r:id="rId16"/>
    <p:sldId id="1007" r:id="rId17"/>
    <p:sldId id="958" r:id="rId18"/>
    <p:sldId id="974" r:id="rId19"/>
    <p:sldId id="334" r:id="rId20"/>
    <p:sldId id="33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331" r:id="rId31"/>
    <p:sldId id="475" r:id="rId32"/>
    <p:sldId id="346" r:id="rId33"/>
    <p:sldId id="477" r:id="rId34"/>
    <p:sldId id="347" r:id="rId35"/>
    <p:sldId id="348" r:id="rId36"/>
    <p:sldId id="464" r:id="rId37"/>
    <p:sldId id="350" r:id="rId38"/>
    <p:sldId id="351" r:id="rId39"/>
    <p:sldId id="404" r:id="rId40"/>
    <p:sldId id="353" r:id="rId41"/>
    <p:sldId id="355" r:id="rId42"/>
    <p:sldId id="354" r:id="rId43"/>
    <p:sldId id="356" r:id="rId44"/>
    <p:sldId id="357" r:id="rId45"/>
    <p:sldId id="361" r:id="rId46"/>
    <p:sldId id="358" r:id="rId47"/>
    <p:sldId id="359" r:id="rId48"/>
    <p:sldId id="360" r:id="rId49"/>
    <p:sldId id="362" r:id="rId50"/>
    <p:sldId id="363" r:id="rId51"/>
    <p:sldId id="364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7" r:id="rId63"/>
    <p:sldId id="378" r:id="rId64"/>
    <p:sldId id="379" r:id="rId65"/>
    <p:sldId id="380" r:id="rId66"/>
    <p:sldId id="381" r:id="rId67"/>
    <p:sldId id="382" r:id="rId68"/>
    <p:sldId id="383" r:id="rId69"/>
    <p:sldId id="384" r:id="rId70"/>
    <p:sldId id="962" r:id="rId71"/>
    <p:sldId id="484" r:id="rId72"/>
    <p:sldId id="481" r:id="rId73"/>
    <p:sldId id="485" r:id="rId74"/>
    <p:sldId id="483" r:id="rId75"/>
    <p:sldId id="992" r:id="rId76"/>
    <p:sldId id="478" r:id="rId77"/>
    <p:sldId id="965" r:id="rId78"/>
    <p:sldId id="959" r:id="rId79"/>
    <p:sldId id="985" r:id="rId80"/>
    <p:sldId id="1030" r:id="rId81"/>
    <p:sldId id="1031" r:id="rId82"/>
    <p:sldId id="1032" r:id="rId83"/>
    <p:sldId id="1033" r:id="rId84"/>
    <p:sldId id="1034" r:id="rId85"/>
    <p:sldId id="479" r:id="rId86"/>
    <p:sldId id="1036" r:id="rId87"/>
    <p:sldId id="1037" r:id="rId88"/>
    <p:sldId id="1038" r:id="rId89"/>
    <p:sldId id="1039" r:id="rId90"/>
    <p:sldId id="1040" r:id="rId91"/>
    <p:sldId id="1041" r:id="rId92"/>
    <p:sldId id="1042" r:id="rId93"/>
    <p:sldId id="1043" r:id="rId94"/>
    <p:sldId id="1044" r:id="rId95"/>
    <p:sldId id="1045" r:id="rId96"/>
    <p:sldId id="963" r:id="rId97"/>
    <p:sldId id="332" r:id="rId98"/>
    <p:sldId id="964" r:id="rId99"/>
    <p:sldId id="344" r:id="rId100"/>
    <p:sldId id="385" r:id="rId101"/>
    <p:sldId id="493" r:id="rId102"/>
    <p:sldId id="494" r:id="rId103"/>
    <p:sldId id="386" r:id="rId104"/>
    <p:sldId id="388" r:id="rId105"/>
    <p:sldId id="1048" r:id="rId106"/>
    <p:sldId id="1049" r:id="rId107"/>
    <p:sldId id="1046" r:id="rId10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0"/>
      <p:bold r:id="rId111"/>
      <p:italic r:id="rId112"/>
      <p:boldItalic r:id="rId113"/>
    </p:embeddedFont>
    <p:embeddedFont>
      <p:font typeface="Lora" pitchFamily="2" charset="77"/>
      <p:regular r:id="rId114"/>
      <p:bold r:id="rId115"/>
      <p:italic r:id="rId116"/>
      <p:boldItalic r:id="rId117"/>
    </p:embeddedFont>
    <p:embeddedFont>
      <p:font typeface="Lucida Console" panose="020B0609040504020204" pitchFamily="49" charset="0"/>
      <p:regular r:id="rId118"/>
    </p:embeddedFont>
    <p:embeddedFont>
      <p:font typeface="Roboto Mono" pitchFamily="2" charset="0"/>
      <p:regular r:id="rId119"/>
      <p:bold r:id="rId120"/>
      <p:italic r:id="rId121"/>
      <p:boldItalic r:id="rId122"/>
    </p:embeddedFont>
    <p:embeddedFont>
      <p:font typeface="Tahoma" panose="020B0604030504040204" pitchFamily="34" charset="0"/>
      <p:regular r:id="rId123"/>
      <p:bold r:id="rId124"/>
    </p:embeddedFont>
    <p:embeddedFont>
      <p:font typeface="Trebuchet MS" panose="020B0703020202090204" pitchFamily="34" charset="0"/>
      <p:regular r:id="rId125"/>
      <p:bold r:id="rId126"/>
      <p:italic r:id="rId127"/>
    </p:embeddedFont>
    <p:embeddedFont>
      <p:font typeface="Verdana" panose="020B0604030504040204" pitchFamily="34" charset="0"/>
      <p:regular r:id="rId128"/>
      <p:bold r:id="rId129"/>
      <p:italic r:id="rId130"/>
      <p:boldItalic r:id="rId1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A0BC"/>
    <a:srgbClr val="675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2"/>
    <p:restoredTop sz="94696"/>
  </p:normalViewPr>
  <p:slideViewPr>
    <p:cSldViewPr snapToGrid="0" snapToObjects="1">
      <p:cViewPr varScale="1">
        <p:scale>
          <a:sx n="210" d="100"/>
          <a:sy n="210" d="100"/>
        </p:scale>
        <p:origin x="19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8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4.fntdata"/><Relationship Id="rId128" Type="http://schemas.openxmlformats.org/officeDocument/2006/relationships/font" Target="fonts/font1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4.fntdata"/><Relationship Id="rId118" Type="http://schemas.openxmlformats.org/officeDocument/2006/relationships/font" Target="fonts/font9.fntdata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5.fntdata"/><Relationship Id="rId129" Type="http://schemas.openxmlformats.org/officeDocument/2006/relationships/font" Target="fonts/font20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5.fntdata"/><Relationship Id="rId119" Type="http://schemas.openxmlformats.org/officeDocument/2006/relationships/font" Target="fonts/font10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21.fntdata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1.fntdata"/><Relationship Id="rId125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.fntdata"/><Relationship Id="rId115" Type="http://schemas.openxmlformats.org/officeDocument/2006/relationships/font" Target="fonts/font6.fntdata"/><Relationship Id="rId131" Type="http://schemas.openxmlformats.org/officeDocument/2006/relationships/font" Target="fonts/font2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.fntdata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font" Target="fonts/font3.fntdata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Google Shape;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45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31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88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31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3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25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00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27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98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2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06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4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77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53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8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36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96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71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68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230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8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99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13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06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04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18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76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014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004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217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817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29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12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180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601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884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786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575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284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434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796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205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1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64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865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932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042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60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338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029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366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571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730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744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659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736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899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153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845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915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312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212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824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3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413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824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651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33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063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929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0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4986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406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5186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64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606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938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433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116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513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179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133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05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411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75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2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20430" y="16990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84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283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00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65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52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5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04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48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38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3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3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◉"/>
              <a:defRPr sz="24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705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28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44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336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82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92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10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39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640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36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FFFFFF"/>
            </a:gs>
            <a:gs pos="100000">
              <a:srgbClr val="EEF4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381250" y="937125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28" name="Google Shape;28;p5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" name="Google Shape;30;p5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6038480" y="1633938"/>
            <a:ext cx="2571750" cy="2622550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18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3282240" y="1633938"/>
            <a:ext cx="2571750" cy="2622550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18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26001" y="1633938"/>
            <a:ext cx="2571750" cy="2622550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18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22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682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92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2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40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3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0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02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layout">
  <p:cSld name="Default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50050" y="0"/>
            <a:ext cx="68439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sz="4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92952" y="1193801"/>
            <a:ext cx="8208600" cy="3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0" lvl="0" indent="-406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378" marR="0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566" marR="0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754" marR="0" lvl="3" indent="-3428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5943" marR="0" lvl="4" indent="-3428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132" marR="0" lvl="5" indent="-3428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28515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Imag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778024" y="320028"/>
            <a:ext cx="5082266" cy="4492819"/>
          </a:xfrm>
        </p:spPr>
        <p:txBody>
          <a:bodyPr anchor="ctr"/>
          <a:lstStyle>
            <a:lvl1pPr algn="l">
              <a:lnSpc>
                <a:spcPct val="100000"/>
              </a:lnSpc>
              <a:defRPr sz="1800">
                <a:solidFill>
                  <a:schemeClr val="accent1"/>
                </a:solidFill>
                <a:latin typeface="+mn-lt"/>
              </a:defRPr>
            </a:lvl1pPr>
            <a:lvl2pPr algn="l">
              <a:defRPr sz="18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18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18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18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 marL="1070372" indent="0">
              <a:buNone/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 marL="1714500" indent="0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Click to add longer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438525" y="320028"/>
            <a:ext cx="0" cy="4492819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269111" y="1199178"/>
            <a:ext cx="2829917" cy="2734519"/>
          </a:xfrm>
        </p:spPr>
        <p:txBody>
          <a:bodyPr anchor="ctr"/>
          <a:lstStyle>
            <a:lvl1pPr algn="r">
              <a:lnSpc>
                <a:spcPct val="100000"/>
              </a:lnSpc>
              <a:defRPr sz="2700" b="0" i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pPr lvl="0"/>
            <a:r>
              <a:rPr lang="en-US" dirty="0"/>
              <a:t>Click to Add Title or Click Icon to Add Graphic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097281" y="0"/>
            <a:ext cx="109728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b="0" dirty="0">
                <a:latin typeface="Gotham Medium" panose="02000604030000020004" pitchFamily="50" charset="0"/>
              </a:rPr>
              <a:t>This slide is </a:t>
            </a:r>
            <a:r>
              <a:rPr lang="en-US" sz="1050" b="1" dirty="0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050" b="0" dirty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050" b="0" dirty="0">
                <a:latin typeface="Gotham Medium" panose="02000604030000020004" pitchFamily="50" charset="0"/>
              </a:rPr>
              <a:t>with </a:t>
            </a:r>
            <a:r>
              <a:rPr lang="en-US" sz="1050" b="1" dirty="0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</p:spTree>
    <p:extLst>
      <p:ext uri="{BB962C8B-B14F-4D97-AF65-F5344CB8AC3E}">
        <p14:creationId xmlns:p14="http://schemas.microsoft.com/office/powerpoint/2010/main" val="14343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6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7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8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9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98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136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16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75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3464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48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868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489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20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4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1057555" y="406401"/>
            <a:ext cx="7552678" cy="2100470"/>
          </a:xfrm>
        </p:spPr>
        <p:txBody>
          <a:bodyPr anchor="b"/>
          <a:lstStyle>
            <a:lvl1pPr algn="r">
              <a:defRPr b="0" i="0">
                <a:solidFill>
                  <a:schemeClr val="tx1">
                    <a:lumMod val="50000"/>
                  </a:schemeClr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r>
              <a:rPr lang="en-US" dirty="0"/>
              <a:t>Click to Add Section Header in </a:t>
            </a:r>
            <a:r>
              <a:rPr lang="en-US" dirty="0" err="1"/>
              <a:t>Titlecase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33772" y="2571750"/>
            <a:ext cx="8076461" cy="0"/>
          </a:xfrm>
          <a:prstGeom prst="line">
            <a:avLst/>
          </a:prstGeom>
          <a:ln w="38100">
            <a:gradFill>
              <a:gsLst>
                <a:gs pos="0">
                  <a:schemeClr val="accent1"/>
                </a:gs>
                <a:gs pos="100000">
                  <a:srgbClr val="EC0D7D"/>
                </a:gs>
              </a:gsLst>
              <a:lin ang="4800000" scaled="0"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831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01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07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1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93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41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ortan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/>
          <p:cNvSpPr>
            <a:spLocks noGrp="1"/>
          </p:cNvSpPr>
          <p:nvPr>
            <p:ph type="title" hasCustomPrompt="1"/>
          </p:nvPr>
        </p:nvSpPr>
        <p:spPr>
          <a:xfrm>
            <a:off x="1511301" y="835503"/>
            <a:ext cx="6127750" cy="3472494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3599" spc="-84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This is a short, important statement to bring attention to something.</a:t>
            </a:r>
          </a:p>
        </p:txBody>
      </p:sp>
    </p:spTree>
    <p:extLst>
      <p:ext uri="{BB962C8B-B14F-4D97-AF65-F5344CB8AC3E}">
        <p14:creationId xmlns:p14="http://schemas.microsoft.com/office/powerpoint/2010/main" val="200505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01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70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8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48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544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itle/Imag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89" y="437386"/>
            <a:ext cx="8084228" cy="327848"/>
          </a:xfrm>
        </p:spPr>
        <p:txBody>
          <a:bodyPr/>
          <a:lstStyle/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  <p:sp>
        <p:nvSpPr>
          <p:cNvPr id="3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778024" y="1177962"/>
            <a:ext cx="5082266" cy="3098204"/>
          </a:xfrm>
        </p:spPr>
        <p:txBody>
          <a:bodyPr anchor="ctr"/>
          <a:lstStyle>
            <a:lvl1pPr algn="l">
              <a:lnSpc>
                <a:spcPct val="100000"/>
              </a:lnSpc>
              <a:defRPr sz="1800">
                <a:solidFill>
                  <a:schemeClr val="accent1"/>
                </a:solidFill>
                <a:latin typeface="+mn-lt"/>
              </a:defRPr>
            </a:lvl1pPr>
            <a:lvl2pPr algn="l">
              <a:defRPr sz="18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18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18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18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 marL="1070372" indent="0">
              <a:buNone/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 marL="1714500" indent="0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Click to add longer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438525" y="1177962"/>
            <a:ext cx="0" cy="3098204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269111" y="1359804"/>
            <a:ext cx="2829917" cy="2734519"/>
          </a:xfrm>
        </p:spPr>
        <p:txBody>
          <a:bodyPr anchor="ctr"/>
          <a:lstStyle>
            <a:lvl1pPr algn="r">
              <a:lnSpc>
                <a:spcPct val="100000"/>
              </a:lnSpc>
              <a:defRPr sz="2100" b="0" i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pPr lvl="0"/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or Click Icon </a:t>
            </a:r>
            <a:br>
              <a:rPr lang="en-US" dirty="0"/>
            </a:br>
            <a:r>
              <a:rPr lang="en-US" dirty="0"/>
              <a:t>to Add Graphic</a:t>
            </a:r>
          </a:p>
        </p:txBody>
      </p:sp>
    </p:spTree>
    <p:extLst>
      <p:ext uri="{BB962C8B-B14F-4D97-AF65-F5344CB8AC3E}">
        <p14:creationId xmlns:p14="http://schemas.microsoft.com/office/powerpoint/2010/main" val="14277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6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7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8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9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6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4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9889" y="441294"/>
            <a:ext cx="8084228" cy="327848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="0" i="0" baseline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69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FFFFFF"/>
            </a:gs>
            <a:gs pos="100000">
              <a:srgbClr val="EEF4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4A86E8"/>
              </a:buClr>
              <a:buSzPts val="2400"/>
              <a:buFont typeface="Trebuchet MS"/>
              <a:buChar char="◉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Font typeface="Trebuchet MS"/>
              <a:buChar char="○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Font typeface="Trebuchet MS"/>
              <a:buChar char="■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Trebuchet MS"/>
              <a:buChar char="●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  <a:defRPr sz="2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8123992" y="1075056"/>
            <a:ext cx="10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Trebuchet MS"/>
                <a:ea typeface="Trebuchet MS"/>
                <a:cs typeface="Trebuchet MS"/>
                <a:sym typeface="Trebuchet MS"/>
              </a:rPr>
              <a:t>#sf21vus</a:t>
            </a:r>
            <a:endParaRPr sz="11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8089475" y="140275"/>
            <a:ext cx="876125" cy="8761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9" r:id="rId59"/>
    <p:sldLayoutId id="2147483710" r:id="rId60"/>
    <p:sldLayoutId id="2147483723" r:id="rId6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1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12.tiff"/><Relationship Id="rId9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1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12.tiff"/><Relationship Id="rId9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1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12.tiff"/><Relationship Id="rId9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8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1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12.tiff"/><Relationship Id="rId9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1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12.tiff"/><Relationship Id="rId9" Type="http://schemas.openxmlformats.org/officeDocument/2006/relationships/image" Target="../media/image14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1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12.tiff"/><Relationship Id="rId9" Type="http://schemas.openxmlformats.org/officeDocument/2006/relationships/image" Target="../media/image1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y388zy8r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tiff"/><Relationship Id="rId5" Type="http://schemas.openxmlformats.org/officeDocument/2006/relationships/image" Target="../media/image14.tiff"/><Relationship Id="rId4" Type="http://schemas.openxmlformats.org/officeDocument/2006/relationships/image" Target="../media/image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tiff"/><Relationship Id="rId5" Type="http://schemas.openxmlformats.org/officeDocument/2006/relationships/image" Target="../media/image14.tiff"/><Relationship Id="rId4" Type="http://schemas.openxmlformats.org/officeDocument/2006/relationships/image" Target="../media/image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tiff"/><Relationship Id="rId5" Type="http://schemas.openxmlformats.org/officeDocument/2006/relationships/image" Target="../media/image14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8.png"/><Relationship Id="rId5" Type="http://schemas.openxmlformats.org/officeDocument/2006/relationships/image" Target="../media/image10.tiff"/><Relationship Id="rId10" Type="http://schemas.openxmlformats.org/officeDocument/2006/relationships/image" Target="../media/image14.tiff"/><Relationship Id="rId4" Type="http://schemas.openxmlformats.org/officeDocument/2006/relationships/image" Target="../media/image9.tiff"/><Relationship Id="rId9" Type="http://schemas.openxmlformats.org/officeDocument/2006/relationships/image" Target="../media/image21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8.png"/><Relationship Id="rId5" Type="http://schemas.openxmlformats.org/officeDocument/2006/relationships/image" Target="../media/image10.tiff"/><Relationship Id="rId10" Type="http://schemas.openxmlformats.org/officeDocument/2006/relationships/image" Target="../media/image14.tiff"/><Relationship Id="rId4" Type="http://schemas.openxmlformats.org/officeDocument/2006/relationships/image" Target="../media/image9.tiff"/><Relationship Id="rId9" Type="http://schemas.openxmlformats.org/officeDocument/2006/relationships/image" Target="../media/image2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ctrTitle"/>
          </p:nvPr>
        </p:nvSpPr>
        <p:spPr>
          <a:xfrm>
            <a:off x="920429" y="1546688"/>
            <a:ext cx="597335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Visualizing TLS Encryption</a:t>
            </a:r>
            <a:endParaRPr dirty="0"/>
          </a:p>
        </p:txBody>
      </p:sp>
      <p:pic>
        <p:nvPicPr>
          <p:cNvPr id="37" name="Google Shape;3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309" y="3140679"/>
            <a:ext cx="1041443" cy="104144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/>
          <p:nvPr/>
        </p:nvSpPr>
        <p:spPr>
          <a:xfrm>
            <a:off x="6501575" y="3958922"/>
            <a:ext cx="2424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latin typeface="Trebuchet MS"/>
                <a:ea typeface="Trebuchet MS"/>
                <a:cs typeface="Trebuchet MS"/>
                <a:sym typeface="Trebuchet MS"/>
              </a:rPr>
              <a:t>Ross Bagurdes</a:t>
            </a:r>
            <a:endParaRPr sz="17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" name="Google Shape;39;p7"/>
          <p:cNvSpPr txBox="1"/>
          <p:nvPr/>
        </p:nvSpPr>
        <p:spPr>
          <a:xfrm>
            <a:off x="6511771" y="4237535"/>
            <a:ext cx="242399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/>
                <a:ea typeface="Trebuchet MS"/>
                <a:cs typeface="Trebuchet MS"/>
                <a:sym typeface="Trebuchet MS"/>
              </a:rPr>
              <a:t>Bagurdes Technology LLC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" name="Picture Placeholder 2" descr="IMG_3680.JPG">
            <a:extLst>
              <a:ext uri="{FF2B5EF4-FFF2-40B4-BE49-F238E27FC236}">
                <a16:creationId xmlns:a16="http://schemas.microsoft.com/office/drawing/2014/main" id="{E46BA375-FEC8-9045-873B-E28C80087B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28"/>
          <a:stretch>
            <a:fillRect/>
          </a:stretch>
        </p:blipFill>
        <p:spPr>
          <a:xfrm>
            <a:off x="5358092" y="3866787"/>
            <a:ext cx="1041443" cy="1041443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8333-A8F8-104B-A0C6-96BC1F67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1995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E41EF-D9C8-8649-AED1-9200961E1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64" y="2028510"/>
            <a:ext cx="911678" cy="911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AAFBF-EA54-1E47-BBB0-A3B30FA33321}"/>
              </a:ext>
            </a:extLst>
          </p:cNvPr>
          <p:cNvSpPr txBox="1"/>
          <p:nvPr/>
        </p:nvSpPr>
        <p:spPr>
          <a:xfrm>
            <a:off x="1394208" y="2995474"/>
            <a:ext cx="32239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Netscape Navigator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A8B4FB-B94E-4F49-AC67-C355CCCFAA92}"/>
              </a:ext>
            </a:extLst>
          </p:cNvPr>
          <p:cNvSpPr txBox="1"/>
          <p:nvPr/>
        </p:nvSpPr>
        <p:spPr>
          <a:xfrm>
            <a:off x="5328851" y="2156252"/>
            <a:ext cx="21686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SSL</a:t>
            </a:r>
            <a:r>
              <a:rPr lang="en-US" sz="3000" b="1" dirty="0">
                <a:latin typeface="Lucida Console" panose="020B0609040504020204" pitchFamily="49" charset="0"/>
                <a:ea typeface="Krungthep" panose="02000400000000000000" pitchFamily="2" charset="-34"/>
                <a:cs typeface="Krungthep" panose="02000400000000000000" pitchFamily="2" charset="-34"/>
              </a:rPr>
              <a:t>v3</a:t>
            </a:r>
            <a:endParaRPr lang="en-US" sz="4950" b="1" dirty="0">
              <a:latin typeface="Lucida Console" panose="020B0609040504020204" pitchFamily="49" charset="0"/>
              <a:ea typeface="Krungthep" panose="02000400000000000000" pitchFamily="2" charset="-34"/>
              <a:cs typeface="Krungthep" panose="02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17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Handshake Integrity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03039" y="2012752"/>
            <a:ext cx="2362200" cy="142875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FACA3F-2D6D-384E-AA59-093DF9340F48}"/>
              </a:ext>
            </a:extLst>
          </p:cNvPr>
          <p:cNvSpPr/>
          <p:nvPr/>
        </p:nvSpPr>
        <p:spPr>
          <a:xfrm>
            <a:off x="4181475" y="2295153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SHA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SHA-256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SHA-384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4A53C5A-6049-5349-AC8C-43A412FFE863}"/>
              </a:ext>
            </a:extLst>
          </p:cNvPr>
          <p:cNvSpPr txBox="1">
            <a:spLocks/>
          </p:cNvSpPr>
          <p:nvPr/>
        </p:nvSpPr>
        <p:spPr>
          <a:xfrm>
            <a:off x="4024996" y="1684904"/>
            <a:ext cx="8084228" cy="32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  <a:defRPr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/>
              <a:t>Secure Hash Algorithm</a:t>
            </a:r>
          </a:p>
        </p:txBody>
      </p:sp>
    </p:spTree>
    <p:extLst>
      <p:ext uri="{BB962C8B-B14F-4D97-AF65-F5344CB8AC3E}">
        <p14:creationId xmlns:p14="http://schemas.microsoft.com/office/powerpoint/2010/main" val="15027820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solidFill>
            <a:schemeClr val="accent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1C89C-C46C-D846-8E5F-19CC121E94FC}"/>
              </a:ext>
            </a:extLst>
          </p:cNvPr>
          <p:cNvSpPr txBox="1"/>
          <p:nvPr/>
        </p:nvSpPr>
        <p:spPr>
          <a:xfrm>
            <a:off x="1610931" y="5445028"/>
            <a:ext cx="5922139" cy="8462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Server Authenticity</a:t>
            </a:r>
          </a:p>
        </p:txBody>
      </p:sp>
    </p:spTree>
    <p:extLst>
      <p:ext uri="{BB962C8B-B14F-4D97-AF65-F5344CB8AC3E}">
        <p14:creationId xmlns:p14="http://schemas.microsoft.com/office/powerpoint/2010/main" val="4010496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solidFill>
            <a:schemeClr val="accent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674A1-6C54-BF46-8328-2556F28088A4}"/>
              </a:ext>
            </a:extLst>
          </p:cNvPr>
          <p:cNvSpPr txBox="1"/>
          <p:nvPr/>
        </p:nvSpPr>
        <p:spPr>
          <a:xfrm>
            <a:off x="1610931" y="2571750"/>
            <a:ext cx="5922139" cy="8462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Server Authenticity</a:t>
            </a:r>
          </a:p>
        </p:txBody>
      </p:sp>
    </p:spTree>
    <p:extLst>
      <p:ext uri="{BB962C8B-B14F-4D97-AF65-F5344CB8AC3E}">
        <p14:creationId xmlns:p14="http://schemas.microsoft.com/office/powerpoint/2010/main" val="864264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Certificates</a:t>
            </a:r>
          </a:p>
        </p:txBody>
      </p:sp>
    </p:spTree>
    <p:extLst>
      <p:ext uri="{BB962C8B-B14F-4D97-AF65-F5344CB8AC3E}">
        <p14:creationId xmlns:p14="http://schemas.microsoft.com/office/powerpoint/2010/main" val="9781672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Certificates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6389" y="1927027"/>
            <a:ext cx="2095500" cy="16002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4CDADF-74EB-FC46-A6D3-8DB450CEF647}"/>
              </a:ext>
            </a:extLst>
          </p:cNvPr>
          <p:cNvSpPr/>
          <p:nvPr/>
        </p:nvSpPr>
        <p:spPr>
          <a:xfrm>
            <a:off x="3840361" y="159105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dirty="0"/>
              <a:t>RSA Encryption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dirty="0"/>
              <a:t>Public Key (DH)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700" dirty="0"/>
              <a:t>p and 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dirty="0"/>
              <a:t>Verification information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700" dirty="0"/>
              <a:t>Certificate Chain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700" dirty="0"/>
              <a:t>”Signed” certificates</a:t>
            </a:r>
          </a:p>
        </p:txBody>
      </p:sp>
    </p:spTree>
    <p:extLst>
      <p:ext uri="{BB962C8B-B14F-4D97-AF65-F5344CB8AC3E}">
        <p14:creationId xmlns:p14="http://schemas.microsoft.com/office/powerpoint/2010/main" val="9239633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solidFill>
            <a:schemeClr val="accent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1C89C-C46C-D846-8E5F-19CC121E94FC}"/>
              </a:ext>
            </a:extLst>
          </p:cNvPr>
          <p:cNvSpPr txBox="1"/>
          <p:nvPr/>
        </p:nvSpPr>
        <p:spPr>
          <a:xfrm>
            <a:off x="1610931" y="5445028"/>
            <a:ext cx="5922139" cy="8462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Server Authenticity</a:t>
            </a:r>
          </a:p>
        </p:txBody>
      </p:sp>
    </p:spTree>
    <p:extLst>
      <p:ext uri="{BB962C8B-B14F-4D97-AF65-F5344CB8AC3E}">
        <p14:creationId xmlns:p14="http://schemas.microsoft.com/office/powerpoint/2010/main" val="386869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solidFill>
            <a:schemeClr val="accent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674A1-6C54-BF46-8328-2556F28088A4}"/>
              </a:ext>
            </a:extLst>
          </p:cNvPr>
          <p:cNvSpPr txBox="1"/>
          <p:nvPr/>
        </p:nvSpPr>
        <p:spPr>
          <a:xfrm>
            <a:off x="1610931" y="2571750"/>
            <a:ext cx="5922139" cy="8462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Server Authenticity</a:t>
            </a:r>
          </a:p>
        </p:txBody>
      </p:sp>
    </p:spTree>
    <p:extLst>
      <p:ext uri="{BB962C8B-B14F-4D97-AF65-F5344CB8AC3E}">
        <p14:creationId xmlns:p14="http://schemas.microsoft.com/office/powerpoint/2010/main" val="103260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DF961-8497-124C-9209-3D2F9CFDE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920" y="415743"/>
            <a:ext cx="4312014" cy="431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8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8333-A8F8-104B-A0C6-96BC1F67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1995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E41EF-D9C8-8649-AED1-9200961E1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465" y="1520674"/>
            <a:ext cx="911678" cy="911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AAFBF-EA54-1E47-BBB0-A3B30FA33321}"/>
              </a:ext>
            </a:extLst>
          </p:cNvPr>
          <p:cNvSpPr txBox="1"/>
          <p:nvPr/>
        </p:nvSpPr>
        <p:spPr>
          <a:xfrm>
            <a:off x="2994409" y="2487637"/>
            <a:ext cx="32239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Netscape Navigator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A8B4FB-B94E-4F49-AC67-C355CCCFAA92}"/>
              </a:ext>
            </a:extLst>
          </p:cNvPr>
          <p:cNvSpPr txBox="1"/>
          <p:nvPr/>
        </p:nvSpPr>
        <p:spPr>
          <a:xfrm>
            <a:off x="3649520" y="3387175"/>
            <a:ext cx="21686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SSL</a:t>
            </a:r>
            <a:r>
              <a:rPr lang="en-US" sz="3000" b="1" dirty="0">
                <a:latin typeface="Lucida Console" panose="020B0609040504020204" pitchFamily="49" charset="0"/>
                <a:ea typeface="Krungthep" panose="02000400000000000000" pitchFamily="2" charset="-34"/>
                <a:cs typeface="Krungthep" panose="02000400000000000000" pitchFamily="2" charset="-34"/>
              </a:rPr>
              <a:t>v3</a:t>
            </a:r>
            <a:endParaRPr lang="en-US" sz="4950" b="1" dirty="0">
              <a:latin typeface="Lucida Console" panose="020B0609040504020204" pitchFamily="49" charset="0"/>
              <a:ea typeface="Krungthep" panose="02000400000000000000" pitchFamily="2" charset="-34"/>
              <a:cs typeface="Krungthep" panose="02000400000000000000" pitchFamily="2" charset="-34"/>
            </a:endParaRPr>
          </a:p>
        </p:txBody>
      </p:sp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9F73726C-08FB-EA45-9C8F-203803A4E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1" y="5260917"/>
            <a:ext cx="2517482" cy="20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47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8333-A8F8-104B-A0C6-96BC1F67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1995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E41EF-D9C8-8649-AED1-9200961E1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803" y="1473686"/>
            <a:ext cx="911678" cy="911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AAFBF-EA54-1E47-BBB0-A3B30FA33321}"/>
              </a:ext>
            </a:extLst>
          </p:cNvPr>
          <p:cNvSpPr txBox="1"/>
          <p:nvPr/>
        </p:nvSpPr>
        <p:spPr>
          <a:xfrm>
            <a:off x="778747" y="2440650"/>
            <a:ext cx="32239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Netscape Navigator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A8B4FB-B94E-4F49-AC67-C355CCCFAA92}"/>
              </a:ext>
            </a:extLst>
          </p:cNvPr>
          <p:cNvSpPr txBox="1"/>
          <p:nvPr/>
        </p:nvSpPr>
        <p:spPr>
          <a:xfrm>
            <a:off x="1433858" y="3340187"/>
            <a:ext cx="21686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SSL</a:t>
            </a:r>
            <a:r>
              <a:rPr lang="en-US" sz="3000" b="1" dirty="0">
                <a:latin typeface="Lucida Console" panose="020B0609040504020204" pitchFamily="49" charset="0"/>
                <a:ea typeface="Krungthep" panose="02000400000000000000" pitchFamily="2" charset="-34"/>
                <a:cs typeface="Krungthep" panose="02000400000000000000" pitchFamily="2" charset="-34"/>
              </a:rPr>
              <a:t>v3</a:t>
            </a:r>
            <a:endParaRPr lang="en-US" sz="4950" b="1" dirty="0">
              <a:latin typeface="Lucida Console" panose="020B0609040504020204" pitchFamily="49" charset="0"/>
              <a:ea typeface="Krungthep" panose="02000400000000000000" pitchFamily="2" charset="-34"/>
              <a:cs typeface="Krungthep" panose="02000400000000000000" pitchFamily="2" charset="-34"/>
            </a:endParaRPr>
          </a:p>
        </p:txBody>
      </p:sp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C98EF3F-3B44-8B41-8831-9E2163CC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1" y="1473686"/>
            <a:ext cx="2517482" cy="208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83102-A812-494D-8F73-5CD1AC7CE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832" y="5278106"/>
            <a:ext cx="911679" cy="9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8333-A8F8-104B-A0C6-96BC1F67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1995</a:t>
            </a:r>
          </a:p>
        </p:txBody>
      </p:sp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C98EF3F-3B44-8B41-8831-9E2163CCF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1" y="1324217"/>
            <a:ext cx="2517482" cy="208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83102-A812-494D-8F73-5CD1AC7CE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832" y="3335006"/>
            <a:ext cx="911679" cy="911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DC5A0-778F-F547-9A3E-46AC02FD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803" y="1473686"/>
            <a:ext cx="911678" cy="911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EB486E-0969-4946-8D22-43A6E3FB40D6}"/>
              </a:ext>
            </a:extLst>
          </p:cNvPr>
          <p:cNvSpPr txBox="1"/>
          <p:nvPr/>
        </p:nvSpPr>
        <p:spPr>
          <a:xfrm>
            <a:off x="778747" y="2440650"/>
            <a:ext cx="32239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Netscape Navigator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A0AC4-5814-4F49-BDD7-A7A74BA088F2}"/>
              </a:ext>
            </a:extLst>
          </p:cNvPr>
          <p:cNvSpPr txBox="1"/>
          <p:nvPr/>
        </p:nvSpPr>
        <p:spPr>
          <a:xfrm>
            <a:off x="1433858" y="3340187"/>
            <a:ext cx="21686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SSL</a:t>
            </a:r>
            <a:r>
              <a:rPr lang="en-US" sz="3000" b="1" dirty="0">
                <a:latin typeface="Lucida Console" panose="020B0609040504020204" pitchFamily="49" charset="0"/>
                <a:ea typeface="Krungthep" panose="02000400000000000000" pitchFamily="2" charset="-34"/>
                <a:cs typeface="Krungthep" panose="02000400000000000000" pitchFamily="2" charset="-34"/>
              </a:rPr>
              <a:t>v3</a:t>
            </a:r>
            <a:endParaRPr lang="en-US" sz="4950" b="1" dirty="0">
              <a:latin typeface="Lucida Console" panose="020B0609040504020204" pitchFamily="49" charset="0"/>
              <a:ea typeface="Krungthep" panose="02000400000000000000" pitchFamily="2" charset="-34"/>
              <a:cs typeface="Krungthep" panose="02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9444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D35F-1C27-BA46-8393-5638C3A9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Shall We Play a Game?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A7761-886D-1D43-8F22-58656F1D9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39" y="1070781"/>
            <a:ext cx="5541723" cy="37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10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8333-A8F8-104B-A0C6-96BC1F67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1999</a:t>
            </a:r>
          </a:p>
        </p:txBody>
      </p:sp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C98EF3F-3B44-8B41-8831-9E2163CCF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1" y="1324217"/>
            <a:ext cx="2517482" cy="208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83102-A812-494D-8F73-5CD1AC7CE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832" y="3335006"/>
            <a:ext cx="911679" cy="911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DC5A0-778F-F547-9A3E-46AC02FD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803" y="1473686"/>
            <a:ext cx="911678" cy="911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EB486E-0969-4946-8D22-43A6E3FB40D6}"/>
              </a:ext>
            </a:extLst>
          </p:cNvPr>
          <p:cNvSpPr txBox="1"/>
          <p:nvPr/>
        </p:nvSpPr>
        <p:spPr>
          <a:xfrm>
            <a:off x="778747" y="2440650"/>
            <a:ext cx="32239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Netscape Navigator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A0AC4-5814-4F49-BDD7-A7A74BA088F2}"/>
              </a:ext>
            </a:extLst>
          </p:cNvPr>
          <p:cNvSpPr txBox="1"/>
          <p:nvPr/>
        </p:nvSpPr>
        <p:spPr>
          <a:xfrm>
            <a:off x="1433858" y="3340187"/>
            <a:ext cx="21686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SSL</a:t>
            </a:r>
            <a:r>
              <a:rPr lang="en-US" sz="3000" b="1" dirty="0">
                <a:latin typeface="Lucida Console" panose="020B0609040504020204" pitchFamily="49" charset="0"/>
                <a:ea typeface="Krungthep" panose="02000400000000000000" pitchFamily="2" charset="-34"/>
                <a:cs typeface="Krungthep" panose="02000400000000000000" pitchFamily="2" charset="-34"/>
              </a:rPr>
              <a:t>v3</a:t>
            </a:r>
            <a:endParaRPr lang="en-US" sz="4950" b="1" dirty="0">
              <a:latin typeface="Lucida Console" panose="020B0609040504020204" pitchFamily="49" charset="0"/>
              <a:ea typeface="Krungthep" panose="02000400000000000000" pitchFamily="2" charset="-34"/>
              <a:cs typeface="Krungthep" panose="02000400000000000000" pitchFamily="2" charset="-3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20B3BB-E1CA-BB40-B57A-11A3F87796A5}"/>
              </a:ext>
            </a:extLst>
          </p:cNvPr>
          <p:cNvSpPr/>
          <p:nvPr/>
        </p:nvSpPr>
        <p:spPr>
          <a:xfrm>
            <a:off x="1660913" y="2898436"/>
            <a:ext cx="1714500" cy="1714500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DC88E2-D12D-BE49-84D8-8FFA37E4AD85}"/>
              </a:ext>
            </a:extLst>
          </p:cNvPr>
          <p:cNvCxnSpPr>
            <a:stCxn id="4" idx="1"/>
            <a:endCxn id="4" idx="5"/>
          </p:cNvCxnSpPr>
          <p:nvPr/>
        </p:nvCxnSpPr>
        <p:spPr>
          <a:xfrm>
            <a:off x="1911995" y="3149518"/>
            <a:ext cx="1212335" cy="121233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634EE5-9DDB-B54E-9105-4FFEE4D03812}"/>
              </a:ext>
            </a:extLst>
          </p:cNvPr>
          <p:cNvSpPr txBox="1"/>
          <p:nvPr/>
        </p:nvSpPr>
        <p:spPr>
          <a:xfrm>
            <a:off x="2795782" y="5923384"/>
            <a:ext cx="3379304" cy="8540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schemeClr val="bg1"/>
                </a:solidFill>
              </a:rPr>
              <a:t>TLS v1.2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7E6DD-6192-7548-AFFA-F544C5D05B5E}"/>
              </a:ext>
            </a:extLst>
          </p:cNvPr>
          <p:cNvSpPr txBox="1"/>
          <p:nvPr/>
        </p:nvSpPr>
        <p:spPr>
          <a:xfrm>
            <a:off x="2878266" y="5923384"/>
            <a:ext cx="3379304" cy="85408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schemeClr val="bg1"/>
                </a:solidFill>
              </a:rPr>
              <a:t>TLS v1.3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72A03D-DB7B-2943-B3C5-181781205DF4}"/>
              </a:ext>
            </a:extLst>
          </p:cNvPr>
          <p:cNvSpPr/>
          <p:nvPr/>
        </p:nvSpPr>
        <p:spPr>
          <a:xfrm>
            <a:off x="2522765" y="5509269"/>
            <a:ext cx="4090307" cy="1726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350" dirty="0"/>
              <a:t>TLS</a:t>
            </a:r>
          </a:p>
        </p:txBody>
      </p:sp>
    </p:spTree>
    <p:extLst>
      <p:ext uri="{BB962C8B-B14F-4D97-AF65-F5344CB8AC3E}">
        <p14:creationId xmlns:p14="http://schemas.microsoft.com/office/powerpoint/2010/main" val="2833197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8333-A8F8-104B-A0C6-96BC1F67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1999</a:t>
            </a:r>
          </a:p>
        </p:txBody>
      </p:sp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C98EF3F-3B44-8B41-8831-9E2163CCF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1" y="1324217"/>
            <a:ext cx="2517482" cy="208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83102-A812-494D-8F73-5CD1AC7CE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832" y="3335006"/>
            <a:ext cx="911679" cy="911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DC5A0-778F-F547-9A3E-46AC02FD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803" y="1473686"/>
            <a:ext cx="911678" cy="911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EB486E-0969-4946-8D22-43A6E3FB40D6}"/>
              </a:ext>
            </a:extLst>
          </p:cNvPr>
          <p:cNvSpPr txBox="1"/>
          <p:nvPr/>
        </p:nvSpPr>
        <p:spPr>
          <a:xfrm>
            <a:off x="778747" y="2440650"/>
            <a:ext cx="32239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Netscape Navigator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A0AC4-5814-4F49-BDD7-A7A74BA088F2}"/>
              </a:ext>
            </a:extLst>
          </p:cNvPr>
          <p:cNvSpPr txBox="1"/>
          <p:nvPr/>
        </p:nvSpPr>
        <p:spPr>
          <a:xfrm>
            <a:off x="1433858" y="3340187"/>
            <a:ext cx="21686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SSL</a:t>
            </a:r>
            <a:r>
              <a:rPr lang="en-US" sz="3000" b="1" dirty="0">
                <a:latin typeface="Lucida Console" panose="020B0609040504020204" pitchFamily="49" charset="0"/>
                <a:ea typeface="Krungthep" panose="02000400000000000000" pitchFamily="2" charset="-34"/>
                <a:cs typeface="Krungthep" panose="02000400000000000000" pitchFamily="2" charset="-34"/>
              </a:rPr>
              <a:t>v3</a:t>
            </a:r>
            <a:endParaRPr lang="en-US" sz="4950" b="1" dirty="0">
              <a:latin typeface="Lucida Console" panose="020B0609040504020204" pitchFamily="49" charset="0"/>
              <a:ea typeface="Krungthep" panose="02000400000000000000" pitchFamily="2" charset="-34"/>
              <a:cs typeface="Krungthep" panose="02000400000000000000" pitchFamily="2" charset="-3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20B3BB-E1CA-BB40-B57A-11A3F87796A5}"/>
              </a:ext>
            </a:extLst>
          </p:cNvPr>
          <p:cNvSpPr/>
          <p:nvPr/>
        </p:nvSpPr>
        <p:spPr>
          <a:xfrm>
            <a:off x="1660913" y="2898436"/>
            <a:ext cx="1714500" cy="1714500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DC88E2-D12D-BE49-84D8-8FFA37E4AD85}"/>
              </a:ext>
            </a:extLst>
          </p:cNvPr>
          <p:cNvCxnSpPr>
            <a:stCxn id="4" idx="1"/>
            <a:endCxn id="4" idx="5"/>
          </p:cNvCxnSpPr>
          <p:nvPr/>
        </p:nvCxnSpPr>
        <p:spPr>
          <a:xfrm>
            <a:off x="1911995" y="3149518"/>
            <a:ext cx="1212335" cy="121233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4DAE48C-CC89-5540-861D-3B18B24F84E3}"/>
              </a:ext>
            </a:extLst>
          </p:cNvPr>
          <p:cNvSpPr txBox="1"/>
          <p:nvPr/>
        </p:nvSpPr>
        <p:spPr>
          <a:xfrm>
            <a:off x="2795782" y="2551450"/>
            <a:ext cx="3379304" cy="8540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schemeClr val="bg1"/>
                </a:solidFill>
              </a:rPr>
              <a:t>TLS v1.2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221A0-DC2B-8F4F-9F1D-BE5375D9DE38}"/>
              </a:ext>
            </a:extLst>
          </p:cNvPr>
          <p:cNvSpPr txBox="1"/>
          <p:nvPr/>
        </p:nvSpPr>
        <p:spPr>
          <a:xfrm>
            <a:off x="2878266" y="2551450"/>
            <a:ext cx="3379304" cy="85408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schemeClr val="bg1"/>
                </a:solidFill>
              </a:rPr>
              <a:t>TLS v1.3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29F88A-4A42-6549-B6F8-3E66792B79E6}"/>
              </a:ext>
            </a:extLst>
          </p:cNvPr>
          <p:cNvSpPr/>
          <p:nvPr/>
        </p:nvSpPr>
        <p:spPr>
          <a:xfrm>
            <a:off x="2522765" y="2045154"/>
            <a:ext cx="4090307" cy="1726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350" dirty="0"/>
              <a:t>TLS</a:t>
            </a:r>
          </a:p>
        </p:txBody>
      </p:sp>
    </p:spTree>
    <p:extLst>
      <p:ext uri="{BB962C8B-B14F-4D97-AF65-F5344CB8AC3E}">
        <p14:creationId xmlns:p14="http://schemas.microsoft.com/office/powerpoint/2010/main" val="1737671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TLS Versions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9799" y="2198807"/>
            <a:ext cx="3379304" cy="8540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schemeClr val="bg1"/>
                </a:solidFill>
              </a:rPr>
              <a:t>TLS v1.2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58004-8F05-5042-A24F-64DF3609F7C0}"/>
              </a:ext>
            </a:extLst>
          </p:cNvPr>
          <p:cNvSpPr txBox="1"/>
          <p:nvPr/>
        </p:nvSpPr>
        <p:spPr>
          <a:xfrm>
            <a:off x="4645836" y="2198790"/>
            <a:ext cx="3379304" cy="85408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schemeClr val="bg1"/>
                </a:solidFill>
              </a:rPr>
              <a:t>TLS v1.3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76C387-40C9-F24A-AC56-6AAF3BCBCEC8}"/>
              </a:ext>
            </a:extLst>
          </p:cNvPr>
          <p:cNvSpPr/>
          <p:nvPr/>
        </p:nvSpPr>
        <p:spPr>
          <a:xfrm>
            <a:off x="2522765" y="-1932486"/>
            <a:ext cx="4090307" cy="1726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350" dirty="0"/>
              <a:t>TLS</a:t>
            </a:r>
          </a:p>
        </p:txBody>
      </p:sp>
    </p:spTree>
    <p:extLst>
      <p:ext uri="{BB962C8B-B14F-4D97-AF65-F5344CB8AC3E}">
        <p14:creationId xmlns:p14="http://schemas.microsoft.com/office/powerpoint/2010/main" val="137890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A7927-45B2-8140-B3E4-551F527A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Encryption Basics</a:t>
            </a:r>
          </a:p>
        </p:txBody>
      </p:sp>
    </p:spTree>
    <p:extLst>
      <p:ext uri="{BB962C8B-B14F-4D97-AF65-F5344CB8AC3E}">
        <p14:creationId xmlns:p14="http://schemas.microsoft.com/office/powerpoint/2010/main" val="154536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928B7-FAB4-1C4C-921B-DD283AE44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581" y="2243565"/>
            <a:ext cx="720522" cy="4101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490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191A3-10BB-3E42-9592-35184397FDD1}"/>
              </a:ext>
            </a:extLst>
          </p:cNvPr>
          <p:cNvSpPr txBox="1">
            <a:spLocks/>
          </p:cNvSpPr>
          <p:nvPr/>
        </p:nvSpPr>
        <p:spPr>
          <a:xfrm>
            <a:off x="1998694" y="1649405"/>
            <a:ext cx="7316788" cy="45307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SSL vs TLS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Encrypting Data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DH Key Exchange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Data Encryption Protocols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Decrypting TLS in Wireshark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BCA703-3FA3-ED4E-A510-69B781F1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937125"/>
            <a:ext cx="3878269" cy="435600"/>
          </a:xfrm>
        </p:spPr>
        <p:txBody>
          <a:bodyPr/>
          <a:lstStyle/>
          <a:p>
            <a:r>
              <a:rPr lang="en-US" dirty="0"/>
              <a:t>Session Topics</a:t>
            </a:r>
          </a:p>
        </p:txBody>
      </p:sp>
    </p:spTree>
    <p:extLst>
      <p:ext uri="{BB962C8B-B14F-4D97-AF65-F5344CB8AC3E}">
        <p14:creationId xmlns:p14="http://schemas.microsoft.com/office/powerpoint/2010/main" val="46489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E2A983-7043-0845-9AB2-999524599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23" y="3935143"/>
            <a:ext cx="720522" cy="410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AF707-7554-A345-96FA-213C81C5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73907">
            <a:off x="1948602" y="4219468"/>
            <a:ext cx="258967" cy="3477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FA556B-DAE3-424B-85C7-D087C2545B78}"/>
              </a:ext>
            </a:extLst>
          </p:cNvPr>
          <p:cNvSpPr/>
          <p:nvPr/>
        </p:nvSpPr>
        <p:spPr>
          <a:xfrm>
            <a:off x="1059873" y="3706247"/>
            <a:ext cx="1832956" cy="944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0B285-50CC-5A43-B744-BE05DFC72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141" y="3884219"/>
            <a:ext cx="840131" cy="529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2F1586-4752-AC4A-9729-83F9B4EBE9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2999" y="3887724"/>
            <a:ext cx="602195" cy="6021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B59DB0-CE7D-5E4B-B098-5D4B492292EC}"/>
              </a:ext>
            </a:extLst>
          </p:cNvPr>
          <p:cNvSpPr txBox="1"/>
          <p:nvPr/>
        </p:nvSpPr>
        <p:spPr>
          <a:xfrm>
            <a:off x="1975669" y="3952872"/>
            <a:ext cx="252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482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E2A983-7043-0845-9AB2-999524599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34" y="3935143"/>
            <a:ext cx="720522" cy="410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AF707-7554-A345-96FA-213C81C5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73907">
            <a:off x="1948602" y="4219468"/>
            <a:ext cx="258967" cy="3477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FA556B-DAE3-424B-85C7-D087C2545B78}"/>
              </a:ext>
            </a:extLst>
          </p:cNvPr>
          <p:cNvSpPr/>
          <p:nvPr/>
        </p:nvSpPr>
        <p:spPr>
          <a:xfrm>
            <a:off x="1059873" y="3706247"/>
            <a:ext cx="1832956" cy="944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0B285-50CC-5A43-B744-BE05DFC72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141" y="3884219"/>
            <a:ext cx="840131" cy="529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2F1586-4752-AC4A-9729-83F9B4EBE9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2999" y="3887724"/>
            <a:ext cx="602195" cy="6021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B59DB0-CE7D-5E4B-B098-5D4B492292EC}"/>
              </a:ext>
            </a:extLst>
          </p:cNvPr>
          <p:cNvSpPr txBox="1"/>
          <p:nvPr/>
        </p:nvSpPr>
        <p:spPr>
          <a:xfrm>
            <a:off x="1975669" y="3952872"/>
            <a:ext cx="252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055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E2A983-7043-0845-9AB2-999524599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107" y="3935143"/>
            <a:ext cx="720522" cy="410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AF707-7554-A345-96FA-213C81C5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73907">
            <a:off x="3694275" y="4219468"/>
            <a:ext cx="258967" cy="3477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FA556B-DAE3-424B-85C7-D087C2545B78}"/>
              </a:ext>
            </a:extLst>
          </p:cNvPr>
          <p:cNvSpPr/>
          <p:nvPr/>
        </p:nvSpPr>
        <p:spPr>
          <a:xfrm>
            <a:off x="1059873" y="3706247"/>
            <a:ext cx="1832956" cy="944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0B285-50CC-5A43-B744-BE05DFC72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141" y="3884219"/>
            <a:ext cx="840131" cy="529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2F1586-4752-AC4A-9729-83F9B4EBE9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2999" y="3887724"/>
            <a:ext cx="602195" cy="6021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B59DB0-CE7D-5E4B-B098-5D4B492292EC}"/>
              </a:ext>
            </a:extLst>
          </p:cNvPr>
          <p:cNvSpPr txBox="1"/>
          <p:nvPr/>
        </p:nvSpPr>
        <p:spPr>
          <a:xfrm>
            <a:off x="1975669" y="3952872"/>
            <a:ext cx="252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98215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E2A983-7043-0845-9AB2-999524599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408" y="2201177"/>
            <a:ext cx="720522" cy="410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AF707-7554-A345-96FA-213C81C57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73907">
            <a:off x="2222575" y="2485502"/>
            <a:ext cx="258967" cy="3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62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952" y="5428127"/>
            <a:ext cx="902705" cy="9027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952" y="5428127"/>
            <a:ext cx="902705" cy="9027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97923" y="5798363"/>
            <a:ext cx="14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secretkey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1497923" y="5798363"/>
            <a:ext cx="14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secretkey</a:t>
            </a: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E2A983-7043-0845-9AB2-999524599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363" y="2201177"/>
            <a:ext cx="720522" cy="410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AF707-7554-A345-96FA-213C81C57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73907">
            <a:off x="7203531" y="2485502"/>
            <a:ext cx="258967" cy="3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9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E2A983-7043-0845-9AB2-999524599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013" y="3884219"/>
            <a:ext cx="720522" cy="410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AF707-7554-A345-96FA-213C81C5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73907">
            <a:off x="5582181" y="4168544"/>
            <a:ext cx="258967" cy="347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B5DBE7-AE70-0444-9117-8CD2CE4A797D}"/>
              </a:ext>
            </a:extLst>
          </p:cNvPr>
          <p:cNvSpPr/>
          <p:nvPr/>
        </p:nvSpPr>
        <p:spPr>
          <a:xfrm>
            <a:off x="5895201" y="3706247"/>
            <a:ext cx="1832956" cy="944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7BF23-CAEC-374A-9228-BAEB352AE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469" y="3884219"/>
            <a:ext cx="840131" cy="5297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DC1787-B564-9A4E-A042-2D4F569874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327" y="3887724"/>
            <a:ext cx="602195" cy="6021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879381-22E4-0F42-BE08-5ED1769FA25B}"/>
              </a:ext>
            </a:extLst>
          </p:cNvPr>
          <p:cNvSpPr txBox="1"/>
          <p:nvPr/>
        </p:nvSpPr>
        <p:spPr>
          <a:xfrm>
            <a:off x="6810997" y="3952872"/>
            <a:ext cx="252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46356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E2A983-7043-0845-9AB2-999524599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013" y="3884219"/>
            <a:ext cx="720522" cy="410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AF707-7554-A345-96FA-213C81C5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73907">
            <a:off x="5582181" y="4168544"/>
            <a:ext cx="258967" cy="347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B5DBE7-AE70-0444-9117-8CD2CE4A797D}"/>
              </a:ext>
            </a:extLst>
          </p:cNvPr>
          <p:cNvSpPr/>
          <p:nvPr/>
        </p:nvSpPr>
        <p:spPr>
          <a:xfrm>
            <a:off x="5895201" y="3706247"/>
            <a:ext cx="1832956" cy="944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7BF23-CAEC-374A-9228-BAEB352AE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469" y="3884219"/>
            <a:ext cx="840131" cy="5297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DC1787-B564-9A4E-A042-2D4F569874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327" y="3887724"/>
            <a:ext cx="602195" cy="6021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879381-22E4-0F42-BE08-5ED1769FA25B}"/>
              </a:ext>
            </a:extLst>
          </p:cNvPr>
          <p:cNvSpPr txBox="1"/>
          <p:nvPr/>
        </p:nvSpPr>
        <p:spPr>
          <a:xfrm>
            <a:off x="6810997" y="3952872"/>
            <a:ext cx="252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3852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E2A983-7043-0845-9AB2-999524599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837" y="3884219"/>
            <a:ext cx="720522" cy="410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AF707-7554-A345-96FA-213C81C5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73907">
            <a:off x="7104774" y="4168544"/>
            <a:ext cx="258967" cy="347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B5DBE7-AE70-0444-9117-8CD2CE4A797D}"/>
              </a:ext>
            </a:extLst>
          </p:cNvPr>
          <p:cNvSpPr/>
          <p:nvPr/>
        </p:nvSpPr>
        <p:spPr>
          <a:xfrm>
            <a:off x="5895201" y="3706247"/>
            <a:ext cx="1832956" cy="944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7BF23-CAEC-374A-9228-BAEB352AE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469" y="3884219"/>
            <a:ext cx="840131" cy="5297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DC1787-B564-9A4E-A042-2D4F569874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327" y="3887724"/>
            <a:ext cx="602195" cy="6021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879381-22E4-0F42-BE08-5ED1769FA25B}"/>
              </a:ext>
            </a:extLst>
          </p:cNvPr>
          <p:cNvSpPr txBox="1"/>
          <p:nvPr/>
        </p:nvSpPr>
        <p:spPr>
          <a:xfrm>
            <a:off x="6810997" y="3952872"/>
            <a:ext cx="252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9352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24E7C3-A9CF-1941-9AC9-B83749931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341" y="2184397"/>
            <a:ext cx="602195" cy="6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3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Encrypting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DC1787-B564-9A4E-A042-2D4F56987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341" y="2184397"/>
            <a:ext cx="602195" cy="6021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745929D-9527-D346-B64A-75D53CB10E66}"/>
              </a:ext>
            </a:extLst>
          </p:cNvPr>
          <p:cNvGrpSpPr/>
          <p:nvPr/>
        </p:nvGrpSpPr>
        <p:grpSpPr>
          <a:xfrm>
            <a:off x="3480325" y="1612420"/>
            <a:ext cx="1700012" cy="1700012"/>
            <a:chOff x="4640434" y="2149894"/>
            <a:chExt cx="2266682" cy="226668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AE5AAEF-4270-1647-8C1E-E0DCC9CF244B}"/>
                </a:ext>
              </a:extLst>
            </p:cNvPr>
            <p:cNvSpPr/>
            <p:nvPr/>
          </p:nvSpPr>
          <p:spPr>
            <a:xfrm>
              <a:off x="4640434" y="2149894"/>
              <a:ext cx="2266682" cy="2266682"/>
            </a:xfrm>
            <a:prstGeom prst="ellipse">
              <a:avLst/>
            </a:prstGeom>
            <a:noFill/>
            <a:ln w="2159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37160" tIns="137160" rIns="137160" bIns="137160" rtlCol="0" anchor="ctr"/>
            <a:lstStyle/>
            <a:p>
              <a:pPr algn="ctr">
                <a:spcBef>
                  <a:spcPts val="450"/>
                </a:spcBef>
              </a:pPr>
              <a:endParaRPr lang="en-US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0329069-F47C-0D48-9BA8-39B96A1D4A1B}"/>
                </a:ext>
              </a:extLst>
            </p:cNvPr>
            <p:cNvCxnSpPr>
              <a:stCxn id="26" idx="1"/>
              <a:endCxn id="26" idx="5"/>
            </p:cNvCxnSpPr>
            <p:nvPr/>
          </p:nvCxnSpPr>
          <p:spPr>
            <a:xfrm>
              <a:off x="4972382" y="2481842"/>
              <a:ext cx="1602786" cy="1602786"/>
            </a:xfrm>
            <a:prstGeom prst="line">
              <a:avLst/>
            </a:prstGeom>
            <a:ln w="215900">
              <a:solidFill>
                <a:srgbClr val="FF0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4767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80311-9945-5F4B-B182-F4D8824C8FDA}"/>
              </a:ext>
            </a:extLst>
          </p:cNvPr>
          <p:cNvSpPr/>
          <p:nvPr/>
        </p:nvSpPr>
        <p:spPr>
          <a:xfrm>
            <a:off x="614566" y="2248584"/>
            <a:ext cx="80858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hlinkClick r:id="rId2"/>
              </a:rPr>
              <a:t>https://tinyurl.com/y388zy8r</a:t>
            </a:r>
            <a:r>
              <a:rPr lang="en-US" sz="1600" dirty="0">
                <a:latin typeface="Calibri" panose="020F0502020204030204" pitchFamily="34" charset="0"/>
              </a:rPr>
              <a:t>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76498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038480" y="5200097"/>
            <a:ext cx="2571750" cy="262255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6001" y="5200097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</p:spTree>
    <p:extLst>
      <p:ext uri="{BB962C8B-B14F-4D97-AF65-F5344CB8AC3E}">
        <p14:creationId xmlns:p14="http://schemas.microsoft.com/office/powerpoint/2010/main" val="165379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038480" y="5218801"/>
            <a:ext cx="2571750" cy="262255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47605" y="1682697"/>
            <a:ext cx="2571750" cy="262255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91367" y="1682697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</p:spTree>
    <p:extLst>
      <p:ext uri="{BB962C8B-B14F-4D97-AF65-F5344CB8AC3E}">
        <p14:creationId xmlns:p14="http://schemas.microsoft.com/office/powerpoint/2010/main" val="2000988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68" y="2011313"/>
            <a:ext cx="902705" cy="902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Oval 12"/>
          <p:cNvSpPr/>
          <p:nvPr/>
        </p:nvSpPr>
        <p:spPr>
          <a:xfrm>
            <a:off x="3480325" y="1612420"/>
            <a:ext cx="1700012" cy="1700012"/>
          </a:xfrm>
          <a:prstGeom prst="ellipse">
            <a:avLst/>
          </a:prstGeom>
          <a:noFill/>
          <a:ln w="2159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>
            <a:stCxn id="13" idx="1"/>
            <a:endCxn id="13" idx="5"/>
          </p:cNvCxnSpPr>
          <p:nvPr/>
        </p:nvCxnSpPr>
        <p:spPr>
          <a:xfrm>
            <a:off x="3729286" y="1861381"/>
            <a:ext cx="1202090" cy="1202090"/>
          </a:xfrm>
          <a:prstGeom prst="line">
            <a:avLst/>
          </a:prstGeom>
          <a:ln w="215900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D8AA2A9-0FBB-4C49-BAF5-EDD48D7C4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68" y="2011312"/>
            <a:ext cx="902705" cy="9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52" y="3704359"/>
            <a:ext cx="902705" cy="902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64663" y="3704359"/>
            <a:ext cx="902705" cy="902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Oval 12"/>
          <p:cNvSpPr/>
          <p:nvPr/>
        </p:nvSpPr>
        <p:spPr>
          <a:xfrm>
            <a:off x="3480325" y="1612420"/>
            <a:ext cx="1700012" cy="1700012"/>
          </a:xfrm>
          <a:prstGeom prst="ellipse">
            <a:avLst/>
          </a:prstGeom>
          <a:noFill/>
          <a:ln w="2159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>
            <a:stCxn id="13" idx="1"/>
            <a:endCxn id="13" idx="5"/>
          </p:cNvCxnSpPr>
          <p:nvPr/>
        </p:nvCxnSpPr>
        <p:spPr>
          <a:xfrm>
            <a:off x="3729286" y="1861381"/>
            <a:ext cx="1202090" cy="1202090"/>
          </a:xfrm>
          <a:prstGeom prst="line">
            <a:avLst/>
          </a:prstGeom>
          <a:ln w="215900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52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022" y="3409656"/>
            <a:ext cx="1888346" cy="1443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7053" y="3631842"/>
            <a:ext cx="1078604" cy="74375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 = 149</a:t>
            </a:r>
          </a:p>
          <a:p>
            <a:pPr algn="ctr"/>
            <a:r>
              <a:rPr lang="en-US" sz="1800" dirty="0"/>
              <a:t>g = 17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0276" y="3631842"/>
            <a:ext cx="222161" cy="280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50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387" y="3409656"/>
            <a:ext cx="1888346" cy="1443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4418" y="3631842"/>
            <a:ext cx="1078604" cy="74375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 = 149</a:t>
            </a:r>
          </a:p>
          <a:p>
            <a:pPr algn="ctr"/>
            <a:r>
              <a:rPr lang="en-US" sz="1800" dirty="0"/>
              <a:t>g = 17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77640" y="3631842"/>
            <a:ext cx="222161" cy="280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6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2164009" y="5326430"/>
            <a:ext cx="1078604" cy="372153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4009" y="5957559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1029" y="3254858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Public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2200155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1414709" y="344093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14709" y="407206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</p:spTree>
    <p:extLst>
      <p:ext uri="{BB962C8B-B14F-4D97-AF65-F5344CB8AC3E}">
        <p14:creationId xmlns:p14="http://schemas.microsoft.com/office/powerpoint/2010/main" val="137611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3713117" y="3539419"/>
            <a:ext cx="4944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/>
              <a:t>g</a:t>
            </a:r>
            <a:r>
              <a:rPr lang="en-US" sz="2700" baseline="30000" dirty="0" err="1"/>
              <a:t>a</a:t>
            </a:r>
            <a:r>
              <a:rPr lang="en-US" sz="2700" dirty="0"/>
              <a:t> MOD p = encrypted 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14709" y="344093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4709" y="407206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3192367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701" y="2082750"/>
            <a:ext cx="6843900" cy="978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Quick Math Lesson</a:t>
            </a:r>
          </a:p>
        </p:txBody>
      </p:sp>
    </p:spTree>
    <p:extLst>
      <p:ext uri="{BB962C8B-B14F-4D97-AF65-F5344CB8AC3E}">
        <p14:creationId xmlns:p14="http://schemas.microsoft.com/office/powerpoint/2010/main" val="27201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Encryption</a:t>
            </a:r>
          </a:p>
        </p:txBody>
      </p:sp>
    </p:spTree>
    <p:extLst>
      <p:ext uri="{BB962C8B-B14F-4D97-AF65-F5344CB8AC3E}">
        <p14:creationId xmlns:p14="http://schemas.microsoft.com/office/powerpoint/2010/main" val="495017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sp>
        <p:nvSpPr>
          <p:cNvPr id="12" name="TextBox 11"/>
          <p:cNvSpPr txBox="1"/>
          <p:nvPr/>
        </p:nvSpPr>
        <p:spPr>
          <a:xfrm>
            <a:off x="5416499" y="239845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95/8</a:t>
            </a:r>
            <a:endParaRPr lang="en-US" sz="2700" dirty="0" err="1"/>
          </a:p>
        </p:txBody>
      </p:sp>
    </p:spTree>
    <p:extLst>
      <p:ext uri="{BB962C8B-B14F-4D97-AF65-F5344CB8AC3E}">
        <p14:creationId xmlns:p14="http://schemas.microsoft.com/office/powerpoint/2010/main" val="1196917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sp>
        <p:nvSpPr>
          <p:cNvPr id="11" name="TextBox 10"/>
          <p:cNvSpPr txBox="1"/>
          <p:nvPr/>
        </p:nvSpPr>
        <p:spPr>
          <a:xfrm>
            <a:off x="4359175" y="2963557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2145234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95/8</a:t>
            </a:r>
            <a:endParaRPr lang="en-US" sz="2700" dirty="0" err="1"/>
          </a:p>
        </p:txBody>
      </p:sp>
    </p:spTree>
    <p:extLst>
      <p:ext uri="{BB962C8B-B14F-4D97-AF65-F5344CB8AC3E}">
        <p14:creationId xmlns:p14="http://schemas.microsoft.com/office/powerpoint/2010/main" val="2531166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3388785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2488772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1670449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95/8</a:t>
            </a:r>
            <a:endParaRPr lang="en-US" sz="2700" dirty="0" err="1"/>
          </a:p>
        </p:txBody>
      </p:sp>
      <p:sp>
        <p:nvSpPr>
          <p:cNvPr id="13" name="TextBox 12"/>
          <p:cNvSpPr txBox="1"/>
          <p:nvPr/>
        </p:nvSpPr>
        <p:spPr>
          <a:xfrm>
            <a:off x="5679191" y="3627579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3627578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</p:spTree>
    <p:extLst>
      <p:ext uri="{BB962C8B-B14F-4D97-AF65-F5344CB8AC3E}">
        <p14:creationId xmlns:p14="http://schemas.microsoft.com/office/powerpoint/2010/main" val="319022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2207099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1" y="244589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244589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</p:spTree>
    <p:extLst>
      <p:ext uri="{BB962C8B-B14F-4D97-AF65-F5344CB8AC3E}">
        <p14:creationId xmlns:p14="http://schemas.microsoft.com/office/powerpoint/2010/main" val="1353119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2207099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1" y="244589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244589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5675624" y="1920828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24737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2207099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1" y="244589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244589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5675624" y="1920828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624" y="282276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3" name="Straight Connector 2"/>
          <p:cNvCxnSpPr/>
          <p:nvPr/>
        </p:nvCxnSpPr>
        <p:spPr>
          <a:xfrm>
            <a:off x="5675625" y="3285420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31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2207099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1" y="244589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244589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5675624" y="1920828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624" y="282276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3" name="Straight Connector 2"/>
          <p:cNvCxnSpPr/>
          <p:nvPr/>
        </p:nvCxnSpPr>
        <p:spPr>
          <a:xfrm>
            <a:off x="5675625" y="3285420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713" y="330453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83557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2207099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1" y="244589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244589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5675624" y="1920828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624" y="282276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3" name="Straight Connector 2"/>
          <p:cNvCxnSpPr/>
          <p:nvPr/>
        </p:nvCxnSpPr>
        <p:spPr>
          <a:xfrm>
            <a:off x="5675625" y="3285420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713" y="330453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17131" y="191825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8748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2207099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1" y="244589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244589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5675624" y="1920828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624" y="282276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3" name="Straight Connector 2"/>
          <p:cNvCxnSpPr/>
          <p:nvPr/>
        </p:nvCxnSpPr>
        <p:spPr>
          <a:xfrm>
            <a:off x="5675625" y="3285420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713" y="330453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17131" y="191825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3239" y="365931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20" name="Straight Connector 19"/>
          <p:cNvCxnSpPr/>
          <p:nvPr/>
        </p:nvCxnSpPr>
        <p:spPr>
          <a:xfrm>
            <a:off x="5675625" y="4089638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209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2207099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1" y="244589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244589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5675624" y="1920828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624" y="282276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3" name="Straight Connector 2"/>
          <p:cNvCxnSpPr/>
          <p:nvPr/>
        </p:nvCxnSpPr>
        <p:spPr>
          <a:xfrm>
            <a:off x="5675625" y="3285420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713" y="330453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17131" y="191825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3239" y="365931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20" name="Straight Connector 19"/>
          <p:cNvCxnSpPr/>
          <p:nvPr/>
        </p:nvCxnSpPr>
        <p:spPr>
          <a:xfrm>
            <a:off x="5675625" y="4089638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43239" y="4043917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8400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DACA-4513-EF4F-BD45-8E2F2F54F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Encryption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B52AA-345C-C443-8C3F-5AB4009D5A91}"/>
              </a:ext>
            </a:extLst>
          </p:cNvPr>
          <p:cNvSpPr txBox="1"/>
          <p:nvPr/>
        </p:nvSpPr>
        <p:spPr>
          <a:xfrm>
            <a:off x="1128307" y="2129088"/>
            <a:ext cx="6887391" cy="6001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Negotiate Encryption Session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EEA58-C4D5-B047-A321-564EE1A30B67}"/>
              </a:ext>
            </a:extLst>
          </p:cNvPr>
          <p:cNvSpPr txBox="1"/>
          <p:nvPr/>
        </p:nvSpPr>
        <p:spPr>
          <a:xfrm>
            <a:off x="1128307" y="3309447"/>
            <a:ext cx="6887390" cy="6001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Encryption Protocols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D5D2E-A4E2-6746-A51E-1193A7BA8792}"/>
              </a:ext>
            </a:extLst>
          </p:cNvPr>
          <p:cNvSpPr txBox="1"/>
          <p:nvPr/>
        </p:nvSpPr>
        <p:spPr>
          <a:xfrm>
            <a:off x="9357906" y="3714482"/>
            <a:ext cx="4477294" cy="10618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2100" dirty="0"/>
              <a:t>RSA</a:t>
            </a:r>
          </a:p>
          <a:p>
            <a:pPr algn="ctr"/>
            <a:r>
              <a:rPr lang="en-US" sz="2100" dirty="0"/>
              <a:t>Diffie Hellman</a:t>
            </a:r>
          </a:p>
          <a:p>
            <a:pPr algn="ctr"/>
            <a:r>
              <a:rPr lang="en-US" sz="2100" dirty="0"/>
              <a:t>ECDHE</a:t>
            </a:r>
          </a:p>
          <a:p>
            <a:pPr algn="ctr"/>
            <a:r>
              <a:rPr lang="en-US" sz="2100" dirty="0"/>
              <a:t>3DES</a:t>
            </a:r>
          </a:p>
          <a:p>
            <a:pPr algn="ctr"/>
            <a:r>
              <a:rPr lang="en-US" sz="2100" dirty="0"/>
              <a:t>AES</a:t>
            </a:r>
          </a:p>
          <a:p>
            <a:pPr algn="ctr"/>
            <a:r>
              <a:rPr lang="en-US" sz="2100" dirty="0"/>
              <a:t>ChaCha20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2D894-E570-1E45-BAA0-7C69A4427B23}"/>
              </a:ext>
            </a:extLst>
          </p:cNvPr>
          <p:cNvSpPr txBox="1"/>
          <p:nvPr/>
        </p:nvSpPr>
        <p:spPr>
          <a:xfrm>
            <a:off x="-4417874" y="2437010"/>
            <a:ext cx="4477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Secure Socket Layer (SSL)</a:t>
            </a:r>
          </a:p>
          <a:p>
            <a:pPr algn="ctr"/>
            <a:r>
              <a:rPr lang="en-US" sz="2100" dirty="0"/>
              <a:t>Transport Layer Security (TLS)</a:t>
            </a:r>
          </a:p>
        </p:txBody>
      </p:sp>
    </p:spTree>
    <p:extLst>
      <p:ext uri="{BB962C8B-B14F-4D97-AF65-F5344CB8AC3E}">
        <p14:creationId xmlns:p14="http://schemas.microsoft.com/office/powerpoint/2010/main" val="30978894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2207099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1" y="244589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244589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5675624" y="1920828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624" y="282276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3" name="Straight Connector 2"/>
          <p:cNvCxnSpPr/>
          <p:nvPr/>
        </p:nvCxnSpPr>
        <p:spPr>
          <a:xfrm>
            <a:off x="5675625" y="3285420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713" y="330453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17131" y="191825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3239" y="365931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20" name="Straight Connector 19"/>
          <p:cNvCxnSpPr/>
          <p:nvPr/>
        </p:nvCxnSpPr>
        <p:spPr>
          <a:xfrm>
            <a:off x="5675625" y="4089638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43239" y="4043917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1341" y="1927806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.####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8BB9BF-AC9E-D843-975E-683FD0FFE163}"/>
              </a:ext>
            </a:extLst>
          </p:cNvPr>
          <p:cNvSpPr txBox="1"/>
          <p:nvPr/>
        </p:nvSpPr>
        <p:spPr>
          <a:xfrm>
            <a:off x="5843239" y="4043917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93328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grpSp>
        <p:nvGrpSpPr>
          <p:cNvPr id="10" name="Group 9"/>
          <p:cNvGrpSpPr/>
          <p:nvPr/>
        </p:nvGrpSpPr>
        <p:grpSpPr>
          <a:xfrm>
            <a:off x="4817342" y="2207099"/>
            <a:ext cx="2296997" cy="792050"/>
            <a:chOff x="6493462" y="3392964"/>
            <a:chExt cx="3062662" cy="10560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366715" y="3657600"/>
              <a:ext cx="2189409" cy="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3348847">
              <a:off x="6448386" y="3438040"/>
              <a:ext cx="1056067" cy="965915"/>
            </a:xfrm>
            <a:prstGeom prst="arc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1" y="244589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4773" y="244589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sp>
        <p:nvSpPr>
          <p:cNvPr id="15" name="TextBox 14"/>
          <p:cNvSpPr txBox="1"/>
          <p:nvPr/>
        </p:nvSpPr>
        <p:spPr>
          <a:xfrm>
            <a:off x="5675624" y="1920828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5624" y="282276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3" name="Straight Connector 2"/>
          <p:cNvCxnSpPr/>
          <p:nvPr/>
        </p:nvCxnSpPr>
        <p:spPr>
          <a:xfrm>
            <a:off x="5675625" y="3285420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713" y="330453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17131" y="191825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3239" y="365931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8</a:t>
            </a:r>
            <a:endParaRPr lang="en-US" sz="2700" dirty="0" err="1"/>
          </a:p>
        </p:txBody>
      </p:sp>
      <p:cxnSp>
        <p:nvCxnSpPr>
          <p:cNvPr id="20" name="Straight Connector 19"/>
          <p:cNvCxnSpPr/>
          <p:nvPr/>
        </p:nvCxnSpPr>
        <p:spPr>
          <a:xfrm>
            <a:off x="5675625" y="4089638"/>
            <a:ext cx="614119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43239" y="4043917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15832" y="1916761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R 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171A1B-C2C0-2140-B758-2E4362C7AE36}"/>
              </a:ext>
            </a:extLst>
          </p:cNvPr>
          <p:cNvSpPr txBox="1"/>
          <p:nvPr/>
        </p:nvSpPr>
        <p:spPr>
          <a:xfrm>
            <a:off x="6666168" y="1918166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33460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9250" y="2425915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R 7</a:t>
            </a:r>
            <a:endParaRPr lang="en-US" sz="2700" dirty="0"/>
          </a:p>
        </p:txBody>
      </p:sp>
      <p:sp>
        <p:nvSpPr>
          <p:cNvPr id="23" name="TextBox 22"/>
          <p:cNvSpPr txBox="1"/>
          <p:nvPr/>
        </p:nvSpPr>
        <p:spPr>
          <a:xfrm>
            <a:off x="5237018" y="1480343"/>
            <a:ext cx="17875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Modulus</a:t>
            </a:r>
            <a:endParaRPr lang="en-US" sz="2700" dirty="0"/>
          </a:p>
        </p:txBody>
      </p:sp>
      <p:sp>
        <p:nvSpPr>
          <p:cNvPr id="2" name="Down Arrow 1"/>
          <p:cNvSpPr/>
          <p:nvPr/>
        </p:nvSpPr>
        <p:spPr>
          <a:xfrm>
            <a:off x="5938538" y="1965091"/>
            <a:ext cx="384464" cy="460824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9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1627" y="1556742"/>
            <a:ext cx="2105025" cy="2019300"/>
          </a:xfrm>
        </p:spPr>
      </p:pic>
      <p:sp>
        <p:nvSpPr>
          <p:cNvPr id="11" name="TextBox 10"/>
          <p:cNvSpPr txBox="1"/>
          <p:nvPr/>
        </p:nvSpPr>
        <p:spPr>
          <a:xfrm>
            <a:off x="4359175" y="-687010"/>
            <a:ext cx="3342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“95 divided by 8”</a:t>
            </a:r>
            <a:endParaRPr lang="en-US" sz="27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5416499" y="-1505332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95/8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75767" y="2531433"/>
            <a:ext cx="1228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7</a:t>
            </a:r>
            <a:endParaRPr lang="en-US" sz="2700" dirty="0"/>
          </a:p>
        </p:txBody>
      </p:sp>
      <p:sp>
        <p:nvSpPr>
          <p:cNvPr id="23" name="TextBox 22"/>
          <p:cNvSpPr txBox="1"/>
          <p:nvPr/>
        </p:nvSpPr>
        <p:spPr>
          <a:xfrm>
            <a:off x="5416500" y="1960336"/>
            <a:ext cx="17875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Modulus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820158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3713117" y="3539419"/>
            <a:ext cx="4944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/>
              <a:t>g</a:t>
            </a:r>
            <a:r>
              <a:rPr lang="en-US" sz="2700" baseline="30000" dirty="0" err="1"/>
              <a:t>a</a:t>
            </a:r>
            <a:r>
              <a:rPr lang="en-US" sz="2700" dirty="0"/>
              <a:t> MOD p = encrypted 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14709" y="344093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4709" y="407206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894879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3713117" y="3539419"/>
            <a:ext cx="4944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/>
              <a:t>g</a:t>
            </a:r>
            <a:r>
              <a:rPr lang="en-US" sz="2700" baseline="30000" dirty="0" err="1"/>
              <a:t>a</a:t>
            </a:r>
            <a:r>
              <a:rPr lang="en-US" sz="2700" dirty="0"/>
              <a:t> MOD p = encrypted 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0332" y="4165790"/>
            <a:ext cx="4944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17</a:t>
            </a:r>
            <a:r>
              <a:rPr lang="en-US" sz="2700" baseline="30000" dirty="0"/>
              <a:t>8</a:t>
            </a:r>
            <a:r>
              <a:rPr lang="en-US" sz="2700" dirty="0"/>
              <a:t> </a:t>
            </a:r>
            <a:r>
              <a:rPr lang="en-US" sz="2700"/>
              <a:t>MOD 149 </a:t>
            </a:r>
            <a:r>
              <a:rPr lang="en-US" sz="2700" dirty="0"/>
              <a:t>=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29092" y="4165790"/>
            <a:ext cx="4172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5</a:t>
            </a:r>
            <a:endParaRPr lang="en-US" sz="2700" dirty="0"/>
          </a:p>
        </p:txBody>
      </p:sp>
      <p:sp>
        <p:nvSpPr>
          <p:cNvPr id="18" name="TextBox 17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14709" y="344093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14709" y="407206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b="1" dirty="0"/>
              <a:t>Private</a:t>
            </a:r>
          </a:p>
          <a:p>
            <a:pPr algn="ctr"/>
            <a:r>
              <a:rPr lang="en-US" sz="1800" b="1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493664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2703312" y="3440935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4709" y="344093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14709" y="407206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527485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6736871" y="3478363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4709" y="344093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14709" y="407206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37573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769" y="184292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6871" y="3478363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1769" y="2368298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106476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769" y="184292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5274" y="1752909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4748" y="3397772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</a:t>
            </a:r>
            <a:r>
              <a:rPr lang="en-US" sz="1800">
                <a:solidFill>
                  <a:schemeClr val="bg1"/>
                </a:solidFill>
              </a:rPr>
              <a:t> = 6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4748" y="3914493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8157" y="2352397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1769" y="2368298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3809634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DACA-4513-EF4F-BD45-8E2F2F54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89" y="682666"/>
            <a:ext cx="8084228" cy="327848"/>
          </a:xfrm>
        </p:spPr>
        <p:txBody>
          <a:bodyPr/>
          <a:lstStyle/>
          <a:p>
            <a:r>
              <a:rPr lang="en-US" dirty="0"/>
              <a:t>Web Browser Encryption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B52AA-345C-C443-8C3F-5AB4009D5A91}"/>
              </a:ext>
            </a:extLst>
          </p:cNvPr>
          <p:cNvSpPr txBox="1"/>
          <p:nvPr/>
        </p:nvSpPr>
        <p:spPr>
          <a:xfrm>
            <a:off x="1128307" y="1725446"/>
            <a:ext cx="6887391" cy="6001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Negotiate Encryption Session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EEA58-C4D5-B047-A321-564EE1A30B67}"/>
              </a:ext>
            </a:extLst>
          </p:cNvPr>
          <p:cNvSpPr txBox="1"/>
          <p:nvPr/>
        </p:nvSpPr>
        <p:spPr>
          <a:xfrm>
            <a:off x="1128307" y="3532822"/>
            <a:ext cx="6887390" cy="6001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Encryption Protocols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0647B-784A-1745-80E5-8EF4A563E9C6}"/>
              </a:ext>
            </a:extLst>
          </p:cNvPr>
          <p:cNvSpPr txBox="1"/>
          <p:nvPr/>
        </p:nvSpPr>
        <p:spPr>
          <a:xfrm>
            <a:off x="2333355" y="2437010"/>
            <a:ext cx="4477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Secure Socket Layer (SSL)</a:t>
            </a:r>
          </a:p>
          <a:p>
            <a:pPr algn="ctr"/>
            <a:r>
              <a:rPr lang="en-US" sz="2100" dirty="0"/>
              <a:t>Transport Layer Security (TLS)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D5D2E-A4E2-6746-A51E-1193A7BA8792}"/>
              </a:ext>
            </a:extLst>
          </p:cNvPr>
          <p:cNvSpPr txBox="1"/>
          <p:nvPr/>
        </p:nvSpPr>
        <p:spPr>
          <a:xfrm>
            <a:off x="9446080" y="3714482"/>
            <a:ext cx="4477294" cy="10618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2100" dirty="0"/>
              <a:t>RSA</a:t>
            </a:r>
          </a:p>
          <a:p>
            <a:pPr algn="ctr"/>
            <a:r>
              <a:rPr lang="en-US" sz="2100" dirty="0"/>
              <a:t>Diffie Hellman</a:t>
            </a:r>
          </a:p>
          <a:p>
            <a:pPr algn="ctr"/>
            <a:r>
              <a:rPr lang="en-US" sz="2100" dirty="0"/>
              <a:t>ECDHE</a:t>
            </a:r>
          </a:p>
          <a:p>
            <a:pPr algn="ctr"/>
            <a:r>
              <a:rPr lang="en-US" sz="2100" dirty="0"/>
              <a:t>3DES</a:t>
            </a:r>
          </a:p>
          <a:p>
            <a:pPr algn="ctr"/>
            <a:r>
              <a:rPr lang="en-US" sz="2100" dirty="0"/>
              <a:t>AES</a:t>
            </a:r>
          </a:p>
          <a:p>
            <a:pPr algn="ctr"/>
            <a:r>
              <a:rPr lang="en-US" sz="2100" dirty="0"/>
              <a:t>ChaCha20</a:t>
            </a:r>
          </a:p>
        </p:txBody>
      </p:sp>
    </p:spTree>
    <p:extLst>
      <p:ext uri="{BB962C8B-B14F-4D97-AF65-F5344CB8AC3E}">
        <p14:creationId xmlns:p14="http://schemas.microsoft.com/office/powerpoint/2010/main" val="2458905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769" y="184292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5274" y="1752909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4748" y="3397772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 =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84748" y="3914493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8157" y="2352397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8952" y="3615822"/>
            <a:ext cx="4944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/>
              <a:t>g</a:t>
            </a:r>
            <a:r>
              <a:rPr lang="en-US" sz="2700" baseline="30000" dirty="0" err="1"/>
              <a:t>b</a:t>
            </a:r>
            <a:r>
              <a:rPr lang="en-US" sz="2700" dirty="0"/>
              <a:t> MOD p = encrypted key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1769" y="2368298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2140810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769" y="184292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5274" y="1752909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4748" y="3397772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 =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84748" y="3914493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8157" y="2352397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8952" y="3615822"/>
            <a:ext cx="4944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g</a:t>
            </a:r>
            <a:r>
              <a:rPr lang="en-US" sz="2700" baseline="30000" dirty="0" err="1"/>
              <a:t>b</a:t>
            </a:r>
            <a:r>
              <a:rPr lang="en-US" sz="2700"/>
              <a:t> </a:t>
            </a:r>
            <a:r>
              <a:rPr lang="en-US" sz="2700" dirty="0"/>
              <a:t>MOD p = encrypted key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60844" y="4223862"/>
            <a:ext cx="4944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17</a:t>
            </a:r>
            <a:r>
              <a:rPr lang="en-US" sz="2700" baseline="30000" dirty="0"/>
              <a:t>6</a:t>
            </a:r>
            <a:r>
              <a:rPr lang="en-US" sz="2700" dirty="0"/>
              <a:t> MOD </a:t>
            </a:r>
            <a:r>
              <a:rPr lang="en-US" sz="2700"/>
              <a:t>149 =</a:t>
            </a:r>
            <a:endParaRPr lang="en-US" sz="2700" dirty="0"/>
          </a:p>
        </p:txBody>
      </p:sp>
      <p:sp>
        <p:nvSpPr>
          <p:cNvPr id="19" name="TextBox 18"/>
          <p:cNvSpPr txBox="1"/>
          <p:nvPr/>
        </p:nvSpPr>
        <p:spPr>
          <a:xfrm>
            <a:off x="4212477" y="4223862"/>
            <a:ext cx="6571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1769" y="2368298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62065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769" y="184292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5274" y="1752909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4748" y="3397772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 =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84748" y="3914493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8157" y="2352397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1576" y="3341062"/>
            <a:ext cx="588487" cy="507831"/>
          </a:xfrm>
          <a:prstGeom prst="rect">
            <a:avLst/>
          </a:prstGeom>
          <a:solidFill>
            <a:srgbClr val="675B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1769" y="2368298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686839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769" y="1842925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5274" y="1752909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4748" y="3397772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</a:t>
            </a:r>
            <a:r>
              <a:rPr lang="en-US" sz="1800">
                <a:solidFill>
                  <a:schemeClr val="bg1"/>
                </a:solidFill>
              </a:rPr>
              <a:t> = 6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4748" y="3914493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8157" y="2352397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Encrypted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1799" y="3990533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1769" y="2368298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F4E15E-650C-2D42-A840-898EBD6E481A}"/>
              </a:ext>
            </a:extLst>
          </p:cNvPr>
          <p:cNvSpPr txBox="1"/>
          <p:nvPr/>
        </p:nvSpPr>
        <p:spPr>
          <a:xfrm>
            <a:off x="1687598" y="3341062"/>
            <a:ext cx="588487" cy="507831"/>
          </a:xfrm>
          <a:prstGeom prst="rect">
            <a:avLst/>
          </a:prstGeom>
          <a:solidFill>
            <a:srgbClr val="675B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014202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47F8F00-4AAC-8043-902B-75A366766F63}"/>
              </a:ext>
            </a:extLst>
          </p:cNvPr>
          <p:cNvSpPr/>
          <p:nvPr/>
        </p:nvSpPr>
        <p:spPr>
          <a:xfrm>
            <a:off x="1058518" y="1356959"/>
            <a:ext cx="6891672" cy="148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452729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105038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1653924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2897745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603141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2454861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077" y="3353406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4459" y="3363463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8855" y="3416456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 =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8855" y="3933177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7342" y="3962951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Encrypted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8340" y="3976504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077" y="3878779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6A045E-CFA4-A74D-AFA9-6D0A04ED93D1}"/>
              </a:ext>
            </a:extLst>
          </p:cNvPr>
          <p:cNvSpPr txBox="1"/>
          <p:nvPr/>
        </p:nvSpPr>
        <p:spPr>
          <a:xfrm>
            <a:off x="2172796" y="3341062"/>
            <a:ext cx="588487" cy="507831"/>
          </a:xfrm>
          <a:prstGeom prst="rect">
            <a:avLst/>
          </a:prstGeom>
          <a:solidFill>
            <a:srgbClr val="675B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3355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BBB10FE-6E5E-034B-8610-8FAD3E3AB986}"/>
              </a:ext>
            </a:extLst>
          </p:cNvPr>
          <p:cNvSpPr/>
          <p:nvPr/>
        </p:nvSpPr>
        <p:spPr>
          <a:xfrm>
            <a:off x="1058518" y="283266"/>
            <a:ext cx="6891672" cy="148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392856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1045165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594051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1837872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1837872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543268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1394988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077" y="2293533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4459" y="2303590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8855" y="2356583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 =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8855" y="287330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7342" y="2903078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Encrypted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8340" y="2916631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077" y="2818906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07" y="3722197"/>
            <a:ext cx="4410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(</a:t>
            </a:r>
            <a:r>
              <a:rPr lang="en-US" sz="2700" dirty="0" err="1"/>
              <a:t>enc</a:t>
            </a:r>
            <a:r>
              <a:rPr lang="en-US" sz="2700" dirty="0"/>
              <a:t> key)</a:t>
            </a:r>
            <a:r>
              <a:rPr lang="en-US" sz="2700" baseline="30000" dirty="0"/>
              <a:t>a</a:t>
            </a:r>
            <a:r>
              <a:rPr lang="en-US" sz="2700" dirty="0"/>
              <a:t> MOD p = key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9341" y="3713809"/>
            <a:ext cx="43522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(</a:t>
            </a:r>
            <a:r>
              <a:rPr lang="en-US" sz="2700" dirty="0" err="1"/>
              <a:t>enc</a:t>
            </a:r>
            <a:r>
              <a:rPr lang="en-US" sz="2700" dirty="0"/>
              <a:t> key)</a:t>
            </a:r>
            <a:r>
              <a:rPr lang="en-US" sz="2700" baseline="30000" dirty="0"/>
              <a:t>b</a:t>
            </a:r>
            <a:r>
              <a:rPr lang="en-US" sz="2700" dirty="0"/>
              <a:t> MOD p = key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073FB5-BF95-C545-9FCA-AB0417BBEB4A}"/>
              </a:ext>
            </a:extLst>
          </p:cNvPr>
          <p:cNvSpPr txBox="1"/>
          <p:nvPr/>
        </p:nvSpPr>
        <p:spPr>
          <a:xfrm>
            <a:off x="2276571" y="2279979"/>
            <a:ext cx="588487" cy="507831"/>
          </a:xfrm>
          <a:prstGeom prst="rect">
            <a:avLst/>
          </a:prstGeom>
          <a:solidFill>
            <a:srgbClr val="675B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846068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95436F6-D531-0B4E-9716-5D03C80C8783}"/>
              </a:ext>
            </a:extLst>
          </p:cNvPr>
          <p:cNvSpPr/>
          <p:nvPr/>
        </p:nvSpPr>
        <p:spPr>
          <a:xfrm>
            <a:off x="1058518" y="283266"/>
            <a:ext cx="6891672" cy="148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392856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1045165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594051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1837872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1837872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543268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1394988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077" y="2293533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4459" y="2303590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8855" y="2356583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 =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8855" y="287330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7342" y="2903078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Encrypted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8340" y="2916631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077" y="2818906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07" y="3458785"/>
            <a:ext cx="4410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(</a:t>
            </a:r>
            <a:r>
              <a:rPr lang="en-US" sz="2700" dirty="0" err="1"/>
              <a:t>enc</a:t>
            </a:r>
            <a:r>
              <a:rPr lang="en-US" sz="2700" dirty="0"/>
              <a:t> key)</a:t>
            </a:r>
            <a:r>
              <a:rPr lang="en-US" sz="2700" baseline="30000" dirty="0"/>
              <a:t>a</a:t>
            </a:r>
            <a:r>
              <a:rPr lang="en-US" sz="2700" dirty="0"/>
              <a:t> MOD p = key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7419" y="4123605"/>
            <a:ext cx="4410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16</a:t>
            </a:r>
            <a:r>
              <a:rPr lang="en-US" sz="2700" baseline="30000" dirty="0"/>
              <a:t>8 </a:t>
            </a:r>
            <a:r>
              <a:rPr lang="en-US" sz="2700" dirty="0"/>
              <a:t>MOD 149 =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69341" y="3713809"/>
            <a:ext cx="43522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(</a:t>
            </a:r>
            <a:r>
              <a:rPr lang="en-US" sz="2700" dirty="0" err="1"/>
              <a:t>enc</a:t>
            </a:r>
            <a:r>
              <a:rPr lang="en-US" sz="2700" dirty="0"/>
              <a:t> key)</a:t>
            </a:r>
            <a:r>
              <a:rPr lang="en-US" sz="2700" baseline="30000" dirty="0"/>
              <a:t>b</a:t>
            </a:r>
            <a:r>
              <a:rPr lang="en-US" sz="2700" dirty="0"/>
              <a:t> MOD p = key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75450" y="4123604"/>
            <a:ext cx="7617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129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615D02-28C4-4145-8756-3D733A4B023F}"/>
              </a:ext>
            </a:extLst>
          </p:cNvPr>
          <p:cNvSpPr txBox="1"/>
          <p:nvPr/>
        </p:nvSpPr>
        <p:spPr>
          <a:xfrm>
            <a:off x="2276571" y="2279979"/>
            <a:ext cx="588487" cy="507831"/>
          </a:xfrm>
          <a:prstGeom prst="rect">
            <a:avLst/>
          </a:prstGeom>
          <a:solidFill>
            <a:srgbClr val="675B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87148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EBDBFD3-9CA6-3D46-9B37-7455D6C066CA}"/>
              </a:ext>
            </a:extLst>
          </p:cNvPr>
          <p:cNvSpPr/>
          <p:nvPr/>
        </p:nvSpPr>
        <p:spPr>
          <a:xfrm>
            <a:off x="1058518" y="283266"/>
            <a:ext cx="6891672" cy="148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392856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1045165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594051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1837872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1837872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543268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1394988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077" y="2293533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4459" y="2303590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8855" y="2356583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 =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8855" y="287330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7342" y="2903078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Encrypted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8340" y="2916631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077" y="2818906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07" y="3458785"/>
            <a:ext cx="4410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(</a:t>
            </a:r>
            <a:r>
              <a:rPr lang="en-US" sz="2700" dirty="0" err="1"/>
              <a:t>enc</a:t>
            </a:r>
            <a:r>
              <a:rPr lang="en-US" sz="2700" dirty="0"/>
              <a:t> key)</a:t>
            </a:r>
            <a:r>
              <a:rPr lang="en-US" sz="2700" baseline="30000" dirty="0"/>
              <a:t>a</a:t>
            </a:r>
            <a:r>
              <a:rPr lang="en-US" sz="2700" dirty="0"/>
              <a:t> MOD p = key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69341" y="3461902"/>
            <a:ext cx="43522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(</a:t>
            </a:r>
            <a:r>
              <a:rPr lang="en-US" sz="2700" dirty="0" err="1"/>
              <a:t>enc</a:t>
            </a:r>
            <a:r>
              <a:rPr lang="en-US" sz="2700" dirty="0"/>
              <a:t> key)</a:t>
            </a:r>
            <a:r>
              <a:rPr lang="en-US" sz="2700" baseline="30000" dirty="0"/>
              <a:t>b</a:t>
            </a:r>
            <a:r>
              <a:rPr lang="en-US" sz="2700" dirty="0"/>
              <a:t> MOD p = key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1765" y="4123605"/>
            <a:ext cx="4410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5</a:t>
            </a:r>
            <a:r>
              <a:rPr lang="en-US" sz="2700" baseline="30000" dirty="0"/>
              <a:t>6 </a:t>
            </a:r>
            <a:r>
              <a:rPr lang="en-US" sz="2700" dirty="0"/>
              <a:t>MOD 149 =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51879" y="4123604"/>
            <a:ext cx="7617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/>
              <a:t>129</a:t>
            </a:r>
            <a:endParaRPr lang="en-US" sz="2700" dirty="0"/>
          </a:p>
        </p:txBody>
      </p:sp>
      <p:sp>
        <p:nvSpPr>
          <p:cNvPr id="25" name="Rectangle 24"/>
          <p:cNvSpPr/>
          <p:nvPr/>
        </p:nvSpPr>
        <p:spPr>
          <a:xfrm>
            <a:off x="3075450" y="4123604"/>
            <a:ext cx="7617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129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7419" y="4123605"/>
            <a:ext cx="4410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16</a:t>
            </a:r>
            <a:r>
              <a:rPr lang="en-US" sz="2700" baseline="30000" dirty="0"/>
              <a:t>8 </a:t>
            </a:r>
            <a:r>
              <a:rPr lang="en-US" sz="2700" dirty="0"/>
              <a:t>MOD 149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2477F0-8FE2-8544-93B5-0B0B6CBFE8D2}"/>
              </a:ext>
            </a:extLst>
          </p:cNvPr>
          <p:cNvSpPr txBox="1"/>
          <p:nvPr/>
        </p:nvSpPr>
        <p:spPr>
          <a:xfrm>
            <a:off x="2276571" y="2279979"/>
            <a:ext cx="588487" cy="507831"/>
          </a:xfrm>
          <a:prstGeom prst="rect">
            <a:avLst/>
          </a:prstGeom>
          <a:solidFill>
            <a:srgbClr val="675B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22609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A14838-3377-2343-81F0-E372BB1CF382}"/>
              </a:ext>
            </a:extLst>
          </p:cNvPr>
          <p:cNvSpPr/>
          <p:nvPr/>
        </p:nvSpPr>
        <p:spPr>
          <a:xfrm>
            <a:off x="1058518" y="283266"/>
            <a:ext cx="6891672" cy="148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392856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1045165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594051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1837872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1837872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543268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91029" y="1394988"/>
            <a:ext cx="1078604" cy="7437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 = 149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g = 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077" y="2293533"/>
            <a:ext cx="1078604" cy="372153"/>
          </a:xfrm>
          <a:prstGeom prst="rect">
            <a:avLst/>
          </a:prstGeom>
          <a:solidFill>
            <a:srgbClr val="2BA0BC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a =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4459" y="2303590"/>
            <a:ext cx="417281" cy="507831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8855" y="2356583"/>
            <a:ext cx="1078604" cy="371330"/>
          </a:xfrm>
          <a:prstGeom prst="rect">
            <a:avLst/>
          </a:prstGeom>
          <a:solidFill>
            <a:srgbClr val="675BA7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b =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8855" y="2873304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7342" y="2903078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Encrypted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8340" y="2916631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Encrypted</a:t>
            </a:r>
            <a:endParaRPr lang="en-US" sz="1800" dirty="0"/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077" y="2818906"/>
            <a:ext cx="1078604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/>
              <a:t>Private</a:t>
            </a:r>
          </a:p>
          <a:p>
            <a:pPr algn="ctr"/>
            <a:r>
              <a:rPr lang="en-US" sz="1800" dirty="0"/>
              <a:t>Key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4052" y="3767045"/>
            <a:ext cx="954107" cy="646331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129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1065" y="3767045"/>
            <a:ext cx="954107" cy="646331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129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11664" y="4447997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Key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6618677" y="4447997"/>
            <a:ext cx="1331513" cy="37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/>
              <a:t>Key</a:t>
            </a:r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10132D-CB1B-BA46-B8D3-7F19027825AD}"/>
              </a:ext>
            </a:extLst>
          </p:cNvPr>
          <p:cNvSpPr txBox="1"/>
          <p:nvPr/>
        </p:nvSpPr>
        <p:spPr>
          <a:xfrm>
            <a:off x="2276571" y="2279979"/>
            <a:ext cx="588487" cy="507831"/>
          </a:xfrm>
          <a:prstGeom prst="rect">
            <a:avLst/>
          </a:prstGeom>
          <a:solidFill>
            <a:srgbClr val="675B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428657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Diffie-Hellman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52" y="3704359"/>
            <a:ext cx="902705" cy="902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64663" y="3704359"/>
            <a:ext cx="902705" cy="902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Oval 12"/>
          <p:cNvSpPr/>
          <p:nvPr/>
        </p:nvSpPr>
        <p:spPr>
          <a:xfrm>
            <a:off x="3480325" y="1612420"/>
            <a:ext cx="1700012" cy="1700012"/>
          </a:xfrm>
          <a:prstGeom prst="ellipse">
            <a:avLst/>
          </a:prstGeom>
          <a:noFill/>
          <a:ln w="2159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7160" tIns="137160" rIns="137160" bIns="137160" rtlCol="0" anchor="ctr"/>
          <a:lstStyle/>
          <a:p>
            <a:pPr algn="ctr">
              <a:spcBef>
                <a:spcPts val="450"/>
              </a:spcBef>
            </a:pPr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>
            <a:stCxn id="13" idx="1"/>
            <a:endCxn id="13" idx="5"/>
          </p:cNvCxnSpPr>
          <p:nvPr/>
        </p:nvCxnSpPr>
        <p:spPr>
          <a:xfrm>
            <a:off x="3729286" y="1861381"/>
            <a:ext cx="1202090" cy="1202090"/>
          </a:xfrm>
          <a:prstGeom prst="line">
            <a:avLst/>
          </a:prstGeom>
          <a:ln w="215900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981843" y="3856186"/>
            <a:ext cx="954107" cy="646331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129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02121" y="3856177"/>
            <a:ext cx="954107" cy="646331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129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91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DACA-4513-EF4F-BD45-8E2F2F54F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Encryption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B52AA-345C-C443-8C3F-5AB4009D5A91}"/>
              </a:ext>
            </a:extLst>
          </p:cNvPr>
          <p:cNvSpPr txBox="1"/>
          <p:nvPr/>
        </p:nvSpPr>
        <p:spPr>
          <a:xfrm>
            <a:off x="1128307" y="1149374"/>
            <a:ext cx="6887391" cy="6001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Negotiate Encryption Session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EEA58-C4D5-B047-A321-564EE1A30B67}"/>
              </a:ext>
            </a:extLst>
          </p:cNvPr>
          <p:cNvSpPr txBox="1"/>
          <p:nvPr/>
        </p:nvSpPr>
        <p:spPr>
          <a:xfrm>
            <a:off x="1128307" y="2956750"/>
            <a:ext cx="6887390" cy="6001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Encryption Protocols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0647B-784A-1745-80E5-8EF4A563E9C6}"/>
              </a:ext>
            </a:extLst>
          </p:cNvPr>
          <p:cNvSpPr txBox="1"/>
          <p:nvPr/>
        </p:nvSpPr>
        <p:spPr>
          <a:xfrm>
            <a:off x="2333355" y="1860938"/>
            <a:ext cx="4477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Secure Socket Layer (SSL)</a:t>
            </a:r>
          </a:p>
          <a:p>
            <a:pPr algn="ctr"/>
            <a:r>
              <a:rPr lang="en-US" sz="2100" dirty="0"/>
              <a:t>Transport Layer Security (TLS)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D5D2E-A4E2-6746-A51E-1193A7BA8792}"/>
              </a:ext>
            </a:extLst>
          </p:cNvPr>
          <p:cNvSpPr txBox="1"/>
          <p:nvPr/>
        </p:nvSpPr>
        <p:spPr>
          <a:xfrm>
            <a:off x="2333355" y="3663461"/>
            <a:ext cx="4477294" cy="10618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2100" dirty="0"/>
              <a:t>RSA</a:t>
            </a:r>
          </a:p>
          <a:p>
            <a:pPr algn="ctr"/>
            <a:r>
              <a:rPr lang="en-US" sz="2100" dirty="0"/>
              <a:t>Diffie Hellman</a:t>
            </a:r>
          </a:p>
          <a:p>
            <a:pPr algn="ctr"/>
            <a:r>
              <a:rPr lang="en-US" sz="2100" dirty="0"/>
              <a:t>ECDHE</a:t>
            </a:r>
          </a:p>
          <a:p>
            <a:pPr algn="ctr"/>
            <a:r>
              <a:rPr lang="en-US" sz="2100" dirty="0"/>
              <a:t>3DES</a:t>
            </a:r>
          </a:p>
          <a:p>
            <a:pPr algn="ctr"/>
            <a:r>
              <a:rPr lang="en-US" sz="2100" dirty="0"/>
              <a:t>AES</a:t>
            </a:r>
          </a:p>
          <a:p>
            <a:pPr algn="ctr"/>
            <a:r>
              <a:rPr lang="en-US" sz="2100" dirty="0"/>
              <a:t>ChaCha20</a:t>
            </a:r>
          </a:p>
        </p:txBody>
      </p:sp>
    </p:spTree>
    <p:extLst>
      <p:ext uri="{BB962C8B-B14F-4D97-AF65-F5344CB8AC3E}">
        <p14:creationId xmlns:p14="http://schemas.microsoft.com/office/powerpoint/2010/main" val="12222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2191630" y="1682697"/>
            <a:ext cx="2571750" cy="262255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47605" y="1682697"/>
            <a:ext cx="2571750" cy="262255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91367" y="1682697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</p:spTree>
    <p:extLst>
      <p:ext uri="{BB962C8B-B14F-4D97-AF65-F5344CB8AC3E}">
        <p14:creationId xmlns:p14="http://schemas.microsoft.com/office/powerpoint/2010/main" val="85640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2102911" y="1633938"/>
            <a:ext cx="2571750" cy="262255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346672" y="1633938"/>
            <a:ext cx="2571750" cy="262255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88796" y="1633938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B16A0-F3C5-014F-A20A-2F1AB007A2E8}"/>
              </a:ext>
            </a:extLst>
          </p:cNvPr>
          <p:cNvSpPr txBox="1"/>
          <p:nvPr/>
        </p:nvSpPr>
        <p:spPr>
          <a:xfrm>
            <a:off x="-2183663" y="1464022"/>
            <a:ext cx="2074508" cy="5078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59D61-30BF-EB41-AC81-C01717288AC8}"/>
              </a:ext>
            </a:extLst>
          </p:cNvPr>
          <p:cNvSpPr txBox="1"/>
          <p:nvPr/>
        </p:nvSpPr>
        <p:spPr>
          <a:xfrm>
            <a:off x="9258497" y="1464005"/>
            <a:ext cx="2074508" cy="5078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49E3C-3812-5F47-8E47-C9710B09FB13}"/>
              </a:ext>
            </a:extLst>
          </p:cNvPr>
          <p:cNvSpPr txBox="1"/>
          <p:nvPr/>
        </p:nvSpPr>
        <p:spPr>
          <a:xfrm>
            <a:off x="588106" y="5143500"/>
            <a:ext cx="2487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RSA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2D128E-7860-DB47-BA8F-6C17B9DF565A}"/>
              </a:ext>
            </a:extLst>
          </p:cNvPr>
          <p:cNvSpPr txBox="1"/>
          <p:nvPr/>
        </p:nvSpPr>
        <p:spPr>
          <a:xfrm>
            <a:off x="6073603" y="5177591"/>
            <a:ext cx="2487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RSA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</p:spTree>
    <p:extLst>
      <p:ext uri="{BB962C8B-B14F-4D97-AF65-F5344CB8AC3E}">
        <p14:creationId xmlns:p14="http://schemas.microsoft.com/office/powerpoint/2010/main" val="295529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2102911" y="1633938"/>
            <a:ext cx="2571750" cy="262255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346672" y="1633938"/>
            <a:ext cx="2571750" cy="262255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88796" y="1633938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B16A0-F3C5-014F-A20A-2F1AB007A2E8}"/>
              </a:ext>
            </a:extLst>
          </p:cNvPr>
          <p:cNvSpPr txBox="1"/>
          <p:nvPr/>
        </p:nvSpPr>
        <p:spPr>
          <a:xfrm>
            <a:off x="794668" y="1464022"/>
            <a:ext cx="2074508" cy="5078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59D61-30BF-EB41-AC81-C01717288AC8}"/>
              </a:ext>
            </a:extLst>
          </p:cNvPr>
          <p:cNvSpPr txBox="1"/>
          <p:nvPr/>
        </p:nvSpPr>
        <p:spPr>
          <a:xfrm>
            <a:off x="6280165" y="1464005"/>
            <a:ext cx="2074508" cy="5078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49E3C-3812-5F47-8E47-C9710B09FB13}"/>
              </a:ext>
            </a:extLst>
          </p:cNvPr>
          <p:cNvSpPr txBox="1"/>
          <p:nvPr/>
        </p:nvSpPr>
        <p:spPr>
          <a:xfrm>
            <a:off x="588106" y="5143500"/>
            <a:ext cx="2487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RSA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1932F-5AC1-B840-8494-41DF5BA29FA9}"/>
              </a:ext>
            </a:extLst>
          </p:cNvPr>
          <p:cNvSpPr txBox="1"/>
          <p:nvPr/>
        </p:nvSpPr>
        <p:spPr>
          <a:xfrm>
            <a:off x="6073603" y="5432041"/>
            <a:ext cx="2487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</p:spTree>
    <p:extLst>
      <p:ext uri="{BB962C8B-B14F-4D97-AF65-F5344CB8AC3E}">
        <p14:creationId xmlns:p14="http://schemas.microsoft.com/office/powerpoint/2010/main" val="354774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2102911" y="1633938"/>
            <a:ext cx="2571750" cy="262255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346672" y="1633938"/>
            <a:ext cx="2571750" cy="262255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88796" y="1633938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B16A0-F3C5-014F-A20A-2F1AB007A2E8}"/>
              </a:ext>
            </a:extLst>
          </p:cNvPr>
          <p:cNvSpPr txBox="1"/>
          <p:nvPr/>
        </p:nvSpPr>
        <p:spPr>
          <a:xfrm>
            <a:off x="794668" y="1464022"/>
            <a:ext cx="2074508" cy="5078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59D61-30BF-EB41-AC81-C01717288AC8}"/>
              </a:ext>
            </a:extLst>
          </p:cNvPr>
          <p:cNvSpPr txBox="1"/>
          <p:nvPr/>
        </p:nvSpPr>
        <p:spPr>
          <a:xfrm>
            <a:off x="6280165" y="1464005"/>
            <a:ext cx="2074508" cy="5078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49E3C-3812-5F47-8E47-C9710B09FB13}"/>
              </a:ext>
            </a:extLst>
          </p:cNvPr>
          <p:cNvSpPr txBox="1"/>
          <p:nvPr/>
        </p:nvSpPr>
        <p:spPr>
          <a:xfrm>
            <a:off x="588106" y="2248245"/>
            <a:ext cx="2487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RSA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720114-0C0B-A348-86E1-2F6674F49BD1}"/>
              </a:ext>
            </a:extLst>
          </p:cNvPr>
          <p:cNvCxnSpPr/>
          <p:nvPr/>
        </p:nvCxnSpPr>
        <p:spPr>
          <a:xfrm>
            <a:off x="1420585" y="2449286"/>
            <a:ext cx="773975" cy="0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046DAF0-4B13-8345-9063-6B18FA477FDB}"/>
              </a:ext>
            </a:extLst>
          </p:cNvPr>
          <p:cNvSpPr txBox="1"/>
          <p:nvPr/>
        </p:nvSpPr>
        <p:spPr>
          <a:xfrm>
            <a:off x="6073603" y="5290457"/>
            <a:ext cx="2487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A5A30-60A7-0A4E-B35C-805AEF65803F}"/>
              </a:ext>
            </a:extLst>
          </p:cNvPr>
          <p:cNvCxnSpPr>
            <a:cxnSpLocks/>
          </p:cNvCxnSpPr>
          <p:nvPr/>
        </p:nvCxnSpPr>
        <p:spPr>
          <a:xfrm>
            <a:off x="867621" y="3091837"/>
            <a:ext cx="1931185" cy="0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6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2102911" y="1633938"/>
            <a:ext cx="2571750" cy="262255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346672" y="1633938"/>
            <a:ext cx="2571750" cy="262255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88796" y="1633938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B16A0-F3C5-014F-A20A-2F1AB007A2E8}"/>
              </a:ext>
            </a:extLst>
          </p:cNvPr>
          <p:cNvSpPr txBox="1"/>
          <p:nvPr/>
        </p:nvSpPr>
        <p:spPr>
          <a:xfrm>
            <a:off x="794668" y="1464022"/>
            <a:ext cx="2074508" cy="5078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59D61-30BF-EB41-AC81-C01717288AC8}"/>
              </a:ext>
            </a:extLst>
          </p:cNvPr>
          <p:cNvSpPr txBox="1"/>
          <p:nvPr/>
        </p:nvSpPr>
        <p:spPr>
          <a:xfrm>
            <a:off x="6280165" y="1464005"/>
            <a:ext cx="2074508" cy="5078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49E3C-3812-5F47-8E47-C9710B09FB13}"/>
              </a:ext>
            </a:extLst>
          </p:cNvPr>
          <p:cNvSpPr txBox="1"/>
          <p:nvPr/>
        </p:nvSpPr>
        <p:spPr>
          <a:xfrm>
            <a:off x="588106" y="2248245"/>
            <a:ext cx="2487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RSA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2D128E-7860-DB47-BA8F-6C17B9DF565A}"/>
              </a:ext>
            </a:extLst>
          </p:cNvPr>
          <p:cNvSpPr txBox="1"/>
          <p:nvPr/>
        </p:nvSpPr>
        <p:spPr>
          <a:xfrm>
            <a:off x="6073603" y="2643616"/>
            <a:ext cx="2487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CB1368-3BF1-ED47-A1C2-807EFA3B0E3B}"/>
              </a:ext>
            </a:extLst>
          </p:cNvPr>
          <p:cNvCxnSpPr/>
          <p:nvPr/>
        </p:nvCxnSpPr>
        <p:spPr>
          <a:xfrm>
            <a:off x="1420585" y="2449286"/>
            <a:ext cx="773975" cy="0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D542E1-8A87-444B-8D91-963FA6638627}"/>
              </a:ext>
            </a:extLst>
          </p:cNvPr>
          <p:cNvCxnSpPr>
            <a:cxnSpLocks/>
          </p:cNvCxnSpPr>
          <p:nvPr/>
        </p:nvCxnSpPr>
        <p:spPr>
          <a:xfrm>
            <a:off x="867621" y="3091837"/>
            <a:ext cx="1931185" cy="0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163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2102911" y="1633938"/>
            <a:ext cx="2571750" cy="262255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346672" y="1633938"/>
            <a:ext cx="2571750" cy="262255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88796" y="1633938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B16A0-F3C5-014F-A20A-2F1AB007A2E8}"/>
              </a:ext>
            </a:extLst>
          </p:cNvPr>
          <p:cNvSpPr txBox="1"/>
          <p:nvPr/>
        </p:nvSpPr>
        <p:spPr>
          <a:xfrm>
            <a:off x="794668" y="1464022"/>
            <a:ext cx="2074508" cy="5078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59D61-30BF-EB41-AC81-C01717288AC8}"/>
              </a:ext>
            </a:extLst>
          </p:cNvPr>
          <p:cNvSpPr txBox="1"/>
          <p:nvPr/>
        </p:nvSpPr>
        <p:spPr>
          <a:xfrm>
            <a:off x="6280165" y="1464005"/>
            <a:ext cx="2074508" cy="5078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TLS v1.3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49E3C-3812-5F47-8E47-C9710B09FB13}"/>
              </a:ext>
            </a:extLst>
          </p:cNvPr>
          <p:cNvSpPr txBox="1"/>
          <p:nvPr/>
        </p:nvSpPr>
        <p:spPr>
          <a:xfrm>
            <a:off x="588106" y="2248245"/>
            <a:ext cx="2487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RSA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  <a:p>
            <a:pPr algn="ctr"/>
            <a:endParaRPr lang="en-US" sz="2100" dirty="0">
              <a:solidFill>
                <a:schemeClr val="accent1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2D128E-7860-DB47-BA8F-6C17B9DF565A}"/>
              </a:ext>
            </a:extLst>
          </p:cNvPr>
          <p:cNvSpPr txBox="1"/>
          <p:nvPr/>
        </p:nvSpPr>
        <p:spPr>
          <a:xfrm>
            <a:off x="6073603" y="2643616"/>
            <a:ext cx="2487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/>
                </a:solidFill>
              </a:rPr>
              <a:t>Elliptical Curve</a:t>
            </a:r>
          </a:p>
          <a:p>
            <a:pPr algn="ctr"/>
            <a:r>
              <a:rPr lang="en-US" sz="2100" dirty="0">
                <a:solidFill>
                  <a:schemeClr val="accent1"/>
                </a:solidFill>
              </a:rPr>
              <a:t>Diffie Hellman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CB1368-3BF1-ED47-A1C2-807EFA3B0E3B}"/>
              </a:ext>
            </a:extLst>
          </p:cNvPr>
          <p:cNvCxnSpPr/>
          <p:nvPr/>
        </p:nvCxnSpPr>
        <p:spPr>
          <a:xfrm>
            <a:off x="1420585" y="2449286"/>
            <a:ext cx="773975" cy="0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8BB1AF-2187-6C42-8E54-7869F94453F0}"/>
              </a:ext>
            </a:extLst>
          </p:cNvPr>
          <p:cNvCxnSpPr>
            <a:cxnSpLocks/>
          </p:cNvCxnSpPr>
          <p:nvPr/>
        </p:nvCxnSpPr>
        <p:spPr>
          <a:xfrm>
            <a:off x="867621" y="3091837"/>
            <a:ext cx="1931185" cy="0"/>
          </a:xfrm>
          <a:prstGeom prst="line">
            <a:avLst/>
          </a:prstGeom>
          <a:ln w="76200">
            <a:solidFill>
              <a:srgbClr val="C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769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91EAB-74BB-B245-B466-3FF370A7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Curve </a:t>
            </a:r>
            <a:br>
              <a:rPr lang="en-US" dirty="0"/>
            </a:br>
            <a:r>
              <a:rPr lang="en-US" dirty="0"/>
              <a:t>Diffie-Hellman Ephemeral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EB7620F-799A-2541-A134-449F9F1B8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84" y="5322570"/>
            <a:ext cx="4622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76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5F79-E189-3E4F-8448-4CD0B466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Curve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777B1-5DF6-2040-80BF-F8AAF8DE6EE4}"/>
              </a:ext>
            </a:extLst>
          </p:cNvPr>
          <p:cNvSpPr txBox="1"/>
          <p:nvPr/>
        </p:nvSpPr>
        <p:spPr>
          <a:xfrm>
            <a:off x="9364614" y="1470298"/>
            <a:ext cx="2794959" cy="33478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x25519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secp256r1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secp284r1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fecp521r1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ffdhe2048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ffdhe3073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6ED02-896B-1048-AF68-5A20818BED7A}"/>
              </a:ext>
            </a:extLst>
          </p:cNvPr>
          <p:cNvSpPr txBox="1"/>
          <p:nvPr/>
        </p:nvSpPr>
        <p:spPr>
          <a:xfrm>
            <a:off x="9364614" y="1031717"/>
            <a:ext cx="27949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Curve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Types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F3410ED-2235-454C-A3F3-D1FAB40A3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694" y="1359565"/>
            <a:ext cx="3102612" cy="31196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5C08E2-1F0E-3948-B44A-8518F2906013}"/>
              </a:ext>
            </a:extLst>
          </p:cNvPr>
          <p:cNvCxnSpPr/>
          <p:nvPr/>
        </p:nvCxnSpPr>
        <p:spPr>
          <a:xfrm>
            <a:off x="9686261" y="1493382"/>
            <a:ext cx="22753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210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5F79-E189-3E4F-8448-4CD0B466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Curve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41661-71DD-3B4A-A017-E4A282EF0B20}"/>
              </a:ext>
            </a:extLst>
          </p:cNvPr>
          <p:cNvSpPr txBox="1"/>
          <p:nvPr/>
        </p:nvSpPr>
        <p:spPr>
          <a:xfrm>
            <a:off x="5129785" y="1470298"/>
            <a:ext cx="2794959" cy="33478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x25519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secp256r1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secp284r1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fecp521r1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ffdhe2048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/>
                </a:solidFill>
              </a:rPr>
              <a:t>ffdhe3073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2CAA9-8567-C649-A6C4-D62CC5BBEF56}"/>
              </a:ext>
            </a:extLst>
          </p:cNvPr>
          <p:cNvSpPr txBox="1"/>
          <p:nvPr/>
        </p:nvSpPr>
        <p:spPr>
          <a:xfrm>
            <a:off x="5129785" y="1031717"/>
            <a:ext cx="27949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Curve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Types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2229673E-887D-E14E-82C0-BA7C5AB7E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56" y="1180341"/>
            <a:ext cx="3617919" cy="36377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B6AB78-DBC2-0742-8169-363D16BCC071}"/>
              </a:ext>
            </a:extLst>
          </p:cNvPr>
          <p:cNvCxnSpPr/>
          <p:nvPr/>
        </p:nvCxnSpPr>
        <p:spPr>
          <a:xfrm>
            <a:off x="5401340" y="1493382"/>
            <a:ext cx="22753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667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F25B015-EF83-6649-885A-2453DD5A1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21" y="204724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7756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8333-A8F8-104B-A0C6-96BC1F67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1994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E41EF-D9C8-8649-AED1-9200961E1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847" y="2028510"/>
            <a:ext cx="911678" cy="911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AAFBF-EA54-1E47-BBB0-A3B30FA33321}"/>
              </a:ext>
            </a:extLst>
          </p:cNvPr>
          <p:cNvSpPr txBox="1"/>
          <p:nvPr/>
        </p:nvSpPr>
        <p:spPr>
          <a:xfrm>
            <a:off x="2896790" y="2995474"/>
            <a:ext cx="32239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Netscape Navigator</a:t>
            </a:r>
          </a:p>
        </p:txBody>
      </p:sp>
    </p:spTree>
    <p:extLst>
      <p:ext uri="{BB962C8B-B14F-4D97-AF65-F5344CB8AC3E}">
        <p14:creationId xmlns:p14="http://schemas.microsoft.com/office/powerpoint/2010/main" val="26202869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461" y="1435213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9345168" y="2087522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725" y="129130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62658" y="2880229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3538304" y="2259757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188" y="1585626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F25B015-EF83-6649-885A-2453DD5A1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873" y="132723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E4D581-A60C-6D4E-9389-D6E0A18F55B3}"/>
              </a:ext>
            </a:extLst>
          </p:cNvPr>
          <p:cNvSpPr/>
          <p:nvPr/>
        </p:nvSpPr>
        <p:spPr>
          <a:xfrm>
            <a:off x="53140" y="5561248"/>
            <a:ext cx="8976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Roboto Mono" pitchFamily="2" charset="0"/>
                <a:ea typeface="Roboto Mono" pitchFamily="2" charset="0"/>
              </a:rPr>
              <a:t>af49806d618a8e0055727d1ea3fcf37776ea990627975a44d43165c09fb82e61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7C352-2EA4-8344-A724-8EBB927EF910}"/>
              </a:ext>
            </a:extLst>
          </p:cNvPr>
          <p:cNvSpPr txBox="1"/>
          <p:nvPr/>
        </p:nvSpPr>
        <p:spPr>
          <a:xfrm>
            <a:off x="3762725" y="5268860"/>
            <a:ext cx="1618549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</p:spTree>
    <p:extLst>
      <p:ext uri="{BB962C8B-B14F-4D97-AF65-F5344CB8AC3E}">
        <p14:creationId xmlns:p14="http://schemas.microsoft.com/office/powerpoint/2010/main" val="4093694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461" y="1435213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9345168" y="2087522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725" y="129130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62658" y="2880229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3538304" y="2259757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188" y="1585626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F25B015-EF83-6649-885A-2453DD5A1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873" y="132723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E4D581-A60C-6D4E-9389-D6E0A18F55B3}"/>
              </a:ext>
            </a:extLst>
          </p:cNvPr>
          <p:cNvSpPr/>
          <p:nvPr/>
        </p:nvSpPr>
        <p:spPr>
          <a:xfrm>
            <a:off x="53140" y="3018728"/>
            <a:ext cx="89761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Roboto Mono" pitchFamily="2" charset="0"/>
                <a:ea typeface="Roboto Mono" pitchFamily="2" charset="0"/>
              </a:rPr>
              <a:t>af49806d618a8e0055727d1ea3fcf37776ea990627975a44d43165c09fb82e61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910F9-FB13-7449-B816-DA3E78E3D3C4}"/>
              </a:ext>
            </a:extLst>
          </p:cNvPr>
          <p:cNvSpPr txBox="1"/>
          <p:nvPr/>
        </p:nvSpPr>
        <p:spPr>
          <a:xfrm>
            <a:off x="3762725" y="2726340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</p:spTree>
    <p:extLst>
      <p:ext uri="{BB962C8B-B14F-4D97-AF65-F5344CB8AC3E}">
        <p14:creationId xmlns:p14="http://schemas.microsoft.com/office/powerpoint/2010/main" val="3234395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461" y="1435213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9345168" y="2087522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725" y="129130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62658" y="2880229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3538304" y="2259757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188" y="1585626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99B166F-B0A8-D546-810A-708A35E8B598}"/>
              </a:ext>
            </a:extLst>
          </p:cNvPr>
          <p:cNvSpPr/>
          <p:nvPr/>
        </p:nvSpPr>
        <p:spPr>
          <a:xfrm>
            <a:off x="53140" y="3069163"/>
            <a:ext cx="89761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Roboto Mono" pitchFamily="2" charset="0"/>
                <a:ea typeface="Roboto Mono" pitchFamily="2" charset="0"/>
              </a:rPr>
              <a:t>500fb57e7b13fbaa8fa2630f79481db38c7189ef2ee10ab32797bcf9d8243753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E4D581-A60C-6D4E-9389-D6E0A18F55B3}"/>
              </a:ext>
            </a:extLst>
          </p:cNvPr>
          <p:cNvSpPr/>
          <p:nvPr/>
        </p:nvSpPr>
        <p:spPr>
          <a:xfrm>
            <a:off x="53140" y="3018728"/>
            <a:ext cx="89761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Roboto Mono" pitchFamily="2" charset="0"/>
                <a:ea typeface="Roboto Mono" pitchFamily="2" charset="0"/>
              </a:rPr>
              <a:t>af49806d618a8e0055727d1ea3fcf37776ea990627975a44d43165c09fb82e61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7C352-2EA4-8344-A724-8EBB927EF910}"/>
              </a:ext>
            </a:extLst>
          </p:cNvPr>
          <p:cNvSpPr txBox="1"/>
          <p:nvPr/>
        </p:nvSpPr>
        <p:spPr>
          <a:xfrm>
            <a:off x="3762725" y="2726340"/>
            <a:ext cx="1618549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F25B015-EF83-6649-885A-2453DD5A1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71" y="978397"/>
            <a:ext cx="2054886" cy="2066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C224433-CD0D-3E4C-8D42-947DD0F0CE33}"/>
              </a:ext>
            </a:extLst>
          </p:cNvPr>
          <p:cNvSpPr/>
          <p:nvPr/>
        </p:nvSpPr>
        <p:spPr>
          <a:xfrm>
            <a:off x="4825809" y="1539274"/>
            <a:ext cx="124547" cy="1245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29D363-5400-6844-A2C2-A6DF79F1D5F2}"/>
              </a:ext>
            </a:extLst>
          </p:cNvPr>
          <p:cNvCxnSpPr>
            <a:stCxn id="11" idx="0"/>
          </p:cNvCxnSpPr>
          <p:nvPr/>
        </p:nvCxnSpPr>
        <p:spPr>
          <a:xfrm flipH="1">
            <a:off x="4888082" y="1539274"/>
            <a:ext cx="1" cy="15025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844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461" y="1435213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9345168" y="2087522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725" y="129130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62658" y="2880229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3538304" y="2259757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188" y="1585626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99B166F-B0A8-D546-810A-708A35E8B598}"/>
              </a:ext>
            </a:extLst>
          </p:cNvPr>
          <p:cNvSpPr/>
          <p:nvPr/>
        </p:nvSpPr>
        <p:spPr>
          <a:xfrm>
            <a:off x="53140" y="3913407"/>
            <a:ext cx="89761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Roboto Mono" pitchFamily="2" charset="0"/>
                <a:ea typeface="Roboto Mono" pitchFamily="2" charset="0"/>
              </a:rPr>
              <a:t>500fb57e7b13fbaa8fa2630f79481db38c7189ef2ee10ab32797bcf9d8243753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E4D581-A60C-6D4E-9389-D6E0A18F55B3}"/>
              </a:ext>
            </a:extLst>
          </p:cNvPr>
          <p:cNvSpPr/>
          <p:nvPr/>
        </p:nvSpPr>
        <p:spPr>
          <a:xfrm>
            <a:off x="53140" y="3018728"/>
            <a:ext cx="89761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Roboto Mono" pitchFamily="2" charset="0"/>
                <a:ea typeface="Roboto Mono" pitchFamily="2" charset="0"/>
              </a:rPr>
              <a:t>af49806d618a8e0055727d1ea3fcf37776ea990627975a44d43165c09fb82e61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7C352-2EA4-8344-A724-8EBB927EF910}"/>
              </a:ext>
            </a:extLst>
          </p:cNvPr>
          <p:cNvSpPr txBox="1"/>
          <p:nvPr/>
        </p:nvSpPr>
        <p:spPr>
          <a:xfrm>
            <a:off x="3762725" y="2726340"/>
            <a:ext cx="1618549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F25B015-EF83-6649-885A-2453DD5A1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71" y="978397"/>
            <a:ext cx="2054886" cy="2066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C224433-CD0D-3E4C-8D42-947DD0F0CE33}"/>
              </a:ext>
            </a:extLst>
          </p:cNvPr>
          <p:cNvSpPr/>
          <p:nvPr/>
        </p:nvSpPr>
        <p:spPr>
          <a:xfrm>
            <a:off x="4825809" y="1539274"/>
            <a:ext cx="124547" cy="1245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29D363-5400-6844-A2C2-A6DF79F1D5F2}"/>
              </a:ext>
            </a:extLst>
          </p:cNvPr>
          <p:cNvCxnSpPr>
            <a:stCxn id="11" idx="0"/>
          </p:cNvCxnSpPr>
          <p:nvPr/>
        </p:nvCxnSpPr>
        <p:spPr>
          <a:xfrm flipH="1">
            <a:off x="4888082" y="1539274"/>
            <a:ext cx="1" cy="15025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C36B712-8658-454F-B4E9-BBCAD84EE020}"/>
              </a:ext>
            </a:extLst>
          </p:cNvPr>
          <p:cNvSpPr txBox="1"/>
          <p:nvPr/>
        </p:nvSpPr>
        <p:spPr>
          <a:xfrm>
            <a:off x="3762725" y="3567158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</p:spTree>
    <p:extLst>
      <p:ext uri="{BB962C8B-B14F-4D97-AF65-F5344CB8AC3E}">
        <p14:creationId xmlns:p14="http://schemas.microsoft.com/office/powerpoint/2010/main" val="14750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461" y="1435213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9345168" y="2087522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725" y="129130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62658" y="2880229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3538304" y="2259757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188" y="1585626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99B166F-B0A8-D546-810A-708A35E8B598}"/>
              </a:ext>
            </a:extLst>
          </p:cNvPr>
          <p:cNvSpPr/>
          <p:nvPr/>
        </p:nvSpPr>
        <p:spPr>
          <a:xfrm>
            <a:off x="53140" y="3913407"/>
            <a:ext cx="89761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Roboto Mono" pitchFamily="2" charset="0"/>
                <a:ea typeface="Roboto Mono" pitchFamily="2" charset="0"/>
              </a:rPr>
              <a:t>500fb57e7b13fbaa8fa2630f79481db38c7189ef2ee10ab32797bcf9d8243753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E4D581-A60C-6D4E-9389-D6E0A18F55B3}"/>
              </a:ext>
            </a:extLst>
          </p:cNvPr>
          <p:cNvSpPr/>
          <p:nvPr/>
        </p:nvSpPr>
        <p:spPr>
          <a:xfrm>
            <a:off x="53140" y="3018728"/>
            <a:ext cx="89761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Roboto Mono" pitchFamily="2" charset="0"/>
                <a:ea typeface="Roboto Mono" pitchFamily="2" charset="0"/>
              </a:rPr>
              <a:t>af49806d618a8e0055727d1ea3fcf37776ea990627975a44d43165c09fb82e61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7C352-2EA4-8344-A724-8EBB927EF910}"/>
              </a:ext>
            </a:extLst>
          </p:cNvPr>
          <p:cNvSpPr txBox="1"/>
          <p:nvPr/>
        </p:nvSpPr>
        <p:spPr>
          <a:xfrm>
            <a:off x="3762725" y="2726340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75346E-B568-3745-980F-776F13DE2D2A}"/>
              </a:ext>
            </a:extLst>
          </p:cNvPr>
          <p:cNvSpPr txBox="1"/>
          <p:nvPr/>
        </p:nvSpPr>
        <p:spPr>
          <a:xfrm>
            <a:off x="3762725" y="3567158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908DB4FB-A809-FC40-8D93-FF3C97FC0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873" y="132723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6506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06A6C-EA3C-9840-BE86-5A77699A9D82}"/>
              </a:ext>
            </a:extLst>
          </p:cNvPr>
          <p:cNvSpPr txBox="1"/>
          <p:nvPr/>
        </p:nvSpPr>
        <p:spPr>
          <a:xfrm>
            <a:off x="283301" y="1569029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2C22A-215C-3C4E-9BBA-FE8AE28A8689}"/>
              </a:ext>
            </a:extLst>
          </p:cNvPr>
          <p:cNvSpPr txBox="1"/>
          <p:nvPr/>
        </p:nvSpPr>
        <p:spPr>
          <a:xfrm>
            <a:off x="283301" y="3679226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D995FD1-CB42-2840-84BB-566E1A056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01" y="208040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7784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06A6C-EA3C-9840-BE86-5A77699A9D82}"/>
              </a:ext>
            </a:extLst>
          </p:cNvPr>
          <p:cNvSpPr txBox="1"/>
          <p:nvPr/>
        </p:nvSpPr>
        <p:spPr>
          <a:xfrm>
            <a:off x="283301" y="1569029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2C22A-215C-3C4E-9BBA-FE8AE28A8689}"/>
              </a:ext>
            </a:extLst>
          </p:cNvPr>
          <p:cNvSpPr txBox="1"/>
          <p:nvPr/>
        </p:nvSpPr>
        <p:spPr>
          <a:xfrm>
            <a:off x="283301" y="3679226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D995FD1-CB42-2840-84BB-566E1A056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01" y="208040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8B167A90-4BE6-8E49-B45C-4A9176E2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00" y="208040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84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06A6C-EA3C-9840-BE86-5A77699A9D82}"/>
              </a:ext>
            </a:extLst>
          </p:cNvPr>
          <p:cNvSpPr txBox="1"/>
          <p:nvPr/>
        </p:nvSpPr>
        <p:spPr>
          <a:xfrm>
            <a:off x="283301" y="1569029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2C22A-215C-3C4E-9BBA-FE8AE28A8689}"/>
              </a:ext>
            </a:extLst>
          </p:cNvPr>
          <p:cNvSpPr txBox="1"/>
          <p:nvPr/>
        </p:nvSpPr>
        <p:spPr>
          <a:xfrm>
            <a:off x="6253998" y="3679226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D995FD1-CB42-2840-84BB-566E1A056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01" y="208040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8B167A90-4BE6-8E49-B45C-4A9176E2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017" y="1947397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1758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06A6C-EA3C-9840-BE86-5A77699A9D82}"/>
              </a:ext>
            </a:extLst>
          </p:cNvPr>
          <p:cNvSpPr txBox="1"/>
          <p:nvPr/>
        </p:nvSpPr>
        <p:spPr>
          <a:xfrm>
            <a:off x="283301" y="1569029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2C22A-215C-3C4E-9BBA-FE8AE28A8689}"/>
              </a:ext>
            </a:extLst>
          </p:cNvPr>
          <p:cNvSpPr txBox="1"/>
          <p:nvPr/>
        </p:nvSpPr>
        <p:spPr>
          <a:xfrm>
            <a:off x="6187095" y="1152517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D995FD1-CB42-2840-84BB-566E1A056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01" y="208040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8B167A90-4BE6-8E49-B45C-4A9176E2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017" y="1947397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5143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06A6C-EA3C-9840-BE86-5A77699A9D82}"/>
              </a:ext>
            </a:extLst>
          </p:cNvPr>
          <p:cNvSpPr txBox="1"/>
          <p:nvPr/>
        </p:nvSpPr>
        <p:spPr>
          <a:xfrm>
            <a:off x="283301" y="1569029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2C22A-215C-3C4E-9BBA-FE8AE28A8689}"/>
              </a:ext>
            </a:extLst>
          </p:cNvPr>
          <p:cNvSpPr txBox="1"/>
          <p:nvPr/>
        </p:nvSpPr>
        <p:spPr>
          <a:xfrm>
            <a:off x="6187095" y="946458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D995FD1-CB42-2840-84BB-566E1A056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01" y="208040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8B167A90-4BE6-8E49-B45C-4A9176E2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017" y="1947397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3F6992-5551-164C-98D5-B05376EEFE96}"/>
              </a:ext>
            </a:extLst>
          </p:cNvPr>
          <p:cNvSpPr txBox="1"/>
          <p:nvPr/>
        </p:nvSpPr>
        <p:spPr>
          <a:xfrm>
            <a:off x="6295307" y="3685028"/>
            <a:ext cx="1618549" cy="307777"/>
          </a:xfrm>
          <a:prstGeom prst="rect">
            <a:avLst/>
          </a:prstGeom>
          <a:solidFill>
            <a:srgbClr val="675BA6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89502-412E-1E4D-BFB9-CA213800BFDE}"/>
              </a:ext>
            </a:extLst>
          </p:cNvPr>
          <p:cNvSpPr txBox="1"/>
          <p:nvPr/>
        </p:nvSpPr>
        <p:spPr>
          <a:xfrm>
            <a:off x="6187095" y="1422833"/>
            <a:ext cx="1618549" cy="307777"/>
          </a:xfrm>
          <a:prstGeom prst="rect">
            <a:avLst/>
          </a:prstGeom>
          <a:solidFill>
            <a:srgbClr val="675BA6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</p:spTree>
    <p:extLst>
      <p:ext uri="{BB962C8B-B14F-4D97-AF65-F5344CB8AC3E}">
        <p14:creationId xmlns:p14="http://schemas.microsoft.com/office/powerpoint/2010/main" val="103365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8333-A8F8-104B-A0C6-96BC1F67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1994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E41EF-D9C8-8649-AED1-9200961E1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64" y="2028510"/>
            <a:ext cx="911678" cy="911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AAFBF-EA54-1E47-BBB0-A3B30FA33321}"/>
              </a:ext>
            </a:extLst>
          </p:cNvPr>
          <p:cNvSpPr txBox="1"/>
          <p:nvPr/>
        </p:nvSpPr>
        <p:spPr>
          <a:xfrm>
            <a:off x="1394208" y="2995474"/>
            <a:ext cx="32239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Netscape Navigator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A8B4FB-B94E-4F49-AC67-C355CCCFAA92}"/>
              </a:ext>
            </a:extLst>
          </p:cNvPr>
          <p:cNvSpPr txBox="1"/>
          <p:nvPr/>
        </p:nvSpPr>
        <p:spPr>
          <a:xfrm>
            <a:off x="5328851" y="2156252"/>
            <a:ext cx="21686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SSL</a:t>
            </a:r>
            <a:r>
              <a:rPr lang="en-US" sz="3000" b="1" dirty="0">
                <a:latin typeface="Lucida Console" panose="020B0609040504020204" pitchFamily="49" charset="0"/>
                <a:ea typeface="Krungthep" panose="02000400000000000000" pitchFamily="2" charset="-34"/>
                <a:cs typeface="Krungthep" panose="02000400000000000000" pitchFamily="2" charset="-34"/>
              </a:rPr>
              <a:t>v2</a:t>
            </a:r>
            <a:endParaRPr lang="en-US" sz="4950" b="1" dirty="0">
              <a:latin typeface="Lucida Console" panose="020B0609040504020204" pitchFamily="49" charset="0"/>
              <a:ea typeface="Krungthep" panose="02000400000000000000" pitchFamily="2" charset="-34"/>
              <a:cs typeface="Krungthep" panose="02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5420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06A6C-EA3C-9840-BE86-5A77699A9D82}"/>
              </a:ext>
            </a:extLst>
          </p:cNvPr>
          <p:cNvSpPr txBox="1"/>
          <p:nvPr/>
        </p:nvSpPr>
        <p:spPr>
          <a:xfrm>
            <a:off x="283301" y="1569029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2C22A-215C-3C4E-9BBA-FE8AE28A8689}"/>
              </a:ext>
            </a:extLst>
          </p:cNvPr>
          <p:cNvSpPr txBox="1"/>
          <p:nvPr/>
        </p:nvSpPr>
        <p:spPr>
          <a:xfrm>
            <a:off x="6187095" y="946458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D995FD1-CB42-2840-84BB-566E1A056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01" y="208040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8B167A90-4BE6-8E49-B45C-4A9176E2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017" y="1947397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3F6992-5551-164C-98D5-B05376EEFE96}"/>
              </a:ext>
            </a:extLst>
          </p:cNvPr>
          <p:cNvSpPr txBox="1"/>
          <p:nvPr/>
        </p:nvSpPr>
        <p:spPr>
          <a:xfrm>
            <a:off x="1172567" y="3685028"/>
            <a:ext cx="1618549" cy="307777"/>
          </a:xfrm>
          <a:prstGeom prst="rect">
            <a:avLst/>
          </a:prstGeom>
          <a:solidFill>
            <a:srgbClr val="675BA6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89502-412E-1E4D-BFB9-CA213800BFDE}"/>
              </a:ext>
            </a:extLst>
          </p:cNvPr>
          <p:cNvSpPr txBox="1"/>
          <p:nvPr/>
        </p:nvSpPr>
        <p:spPr>
          <a:xfrm>
            <a:off x="6187095" y="1422833"/>
            <a:ext cx="1618549" cy="307777"/>
          </a:xfrm>
          <a:prstGeom prst="rect">
            <a:avLst/>
          </a:prstGeom>
          <a:solidFill>
            <a:srgbClr val="675BA6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</p:spTree>
    <p:extLst>
      <p:ext uri="{BB962C8B-B14F-4D97-AF65-F5344CB8AC3E}">
        <p14:creationId xmlns:p14="http://schemas.microsoft.com/office/powerpoint/2010/main" val="229741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06A6C-EA3C-9840-BE86-5A77699A9D82}"/>
              </a:ext>
            </a:extLst>
          </p:cNvPr>
          <p:cNvSpPr txBox="1"/>
          <p:nvPr/>
        </p:nvSpPr>
        <p:spPr>
          <a:xfrm>
            <a:off x="281126" y="1417518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2C22A-215C-3C4E-9BBA-FE8AE28A8689}"/>
              </a:ext>
            </a:extLst>
          </p:cNvPr>
          <p:cNvSpPr txBox="1"/>
          <p:nvPr/>
        </p:nvSpPr>
        <p:spPr>
          <a:xfrm>
            <a:off x="6187095" y="946458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D995FD1-CB42-2840-84BB-566E1A056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01" y="208040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8B167A90-4BE6-8E49-B45C-4A9176E2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017" y="1947397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3F6992-5551-164C-98D5-B05376EEFE96}"/>
              </a:ext>
            </a:extLst>
          </p:cNvPr>
          <p:cNvSpPr txBox="1"/>
          <p:nvPr/>
        </p:nvSpPr>
        <p:spPr>
          <a:xfrm>
            <a:off x="281126" y="957566"/>
            <a:ext cx="1618549" cy="307777"/>
          </a:xfrm>
          <a:prstGeom prst="rect">
            <a:avLst/>
          </a:prstGeom>
          <a:solidFill>
            <a:srgbClr val="675BA6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89502-412E-1E4D-BFB9-CA213800BFDE}"/>
              </a:ext>
            </a:extLst>
          </p:cNvPr>
          <p:cNvSpPr txBox="1"/>
          <p:nvPr/>
        </p:nvSpPr>
        <p:spPr>
          <a:xfrm>
            <a:off x="6187095" y="1422833"/>
            <a:ext cx="1618549" cy="307777"/>
          </a:xfrm>
          <a:prstGeom prst="rect">
            <a:avLst/>
          </a:prstGeom>
          <a:solidFill>
            <a:srgbClr val="675BA6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</p:spTree>
    <p:extLst>
      <p:ext uri="{BB962C8B-B14F-4D97-AF65-F5344CB8AC3E}">
        <p14:creationId xmlns:p14="http://schemas.microsoft.com/office/powerpoint/2010/main" val="87100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06A6C-EA3C-9840-BE86-5A77699A9D82}"/>
              </a:ext>
            </a:extLst>
          </p:cNvPr>
          <p:cNvSpPr txBox="1"/>
          <p:nvPr/>
        </p:nvSpPr>
        <p:spPr>
          <a:xfrm>
            <a:off x="451098" y="4226996"/>
            <a:ext cx="1618549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2C22A-215C-3C4E-9BBA-FE8AE28A8689}"/>
              </a:ext>
            </a:extLst>
          </p:cNvPr>
          <p:cNvSpPr txBox="1"/>
          <p:nvPr/>
        </p:nvSpPr>
        <p:spPr>
          <a:xfrm>
            <a:off x="7258093" y="3740740"/>
            <a:ext cx="1618549" cy="307777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D995FD1-CB42-2840-84BB-566E1A056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7570" y="2080405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8B167A90-4BE6-8E49-B45C-4A9176E2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951" y="1947397"/>
            <a:ext cx="807100" cy="811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3F6992-5551-164C-98D5-B05376EEFE96}"/>
              </a:ext>
            </a:extLst>
          </p:cNvPr>
          <p:cNvSpPr txBox="1"/>
          <p:nvPr/>
        </p:nvSpPr>
        <p:spPr>
          <a:xfrm>
            <a:off x="451098" y="3767044"/>
            <a:ext cx="1618549" cy="307777"/>
          </a:xfrm>
          <a:prstGeom prst="rect">
            <a:avLst/>
          </a:prstGeom>
          <a:solidFill>
            <a:srgbClr val="675BA6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89502-412E-1E4D-BFB9-CA213800BFDE}"/>
              </a:ext>
            </a:extLst>
          </p:cNvPr>
          <p:cNvSpPr txBox="1"/>
          <p:nvPr/>
        </p:nvSpPr>
        <p:spPr>
          <a:xfrm>
            <a:off x="7258093" y="4217115"/>
            <a:ext cx="1618549" cy="307777"/>
          </a:xfrm>
          <a:prstGeom prst="rect">
            <a:avLst/>
          </a:prstGeom>
          <a:solidFill>
            <a:srgbClr val="675BA6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5299F3-53B2-1840-AEC8-0B7EEF3A9E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246" y="3920932"/>
            <a:ext cx="840131" cy="5297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187FE4-FAD8-B545-9381-EC3377AB0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796" y="3920932"/>
            <a:ext cx="840131" cy="52972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4784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06A6C-EA3C-9840-BE86-5A77699A9D82}"/>
              </a:ext>
            </a:extLst>
          </p:cNvPr>
          <p:cNvSpPr txBox="1"/>
          <p:nvPr/>
        </p:nvSpPr>
        <p:spPr>
          <a:xfrm>
            <a:off x="2448004" y="4018751"/>
            <a:ext cx="404034" cy="307777"/>
          </a:xfrm>
          <a:prstGeom prst="rect">
            <a:avLst/>
          </a:prstGeom>
          <a:solidFill>
            <a:srgbClr val="2BA0BC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2C22A-215C-3C4E-9BBA-FE8AE28A8689}"/>
              </a:ext>
            </a:extLst>
          </p:cNvPr>
          <p:cNvSpPr txBox="1"/>
          <p:nvPr/>
        </p:nvSpPr>
        <p:spPr>
          <a:xfrm>
            <a:off x="6217437" y="4045601"/>
            <a:ext cx="361906" cy="278011"/>
          </a:xfrm>
          <a:prstGeom prst="rect">
            <a:avLst/>
          </a:prstGeom>
          <a:solidFill>
            <a:srgbClr val="2BA0BC"/>
          </a:solidFill>
          <a:ln w="5715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F6992-5551-164C-98D5-B05376EEFE96}"/>
              </a:ext>
            </a:extLst>
          </p:cNvPr>
          <p:cNvSpPr txBox="1"/>
          <p:nvPr/>
        </p:nvSpPr>
        <p:spPr>
          <a:xfrm>
            <a:off x="2456880" y="4045055"/>
            <a:ext cx="527853" cy="281473"/>
          </a:xfrm>
          <a:prstGeom prst="rect">
            <a:avLst/>
          </a:prstGeom>
          <a:solidFill>
            <a:srgbClr val="675BA6"/>
          </a:solidFill>
          <a:ln w="5715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Key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89502-412E-1E4D-BFB9-CA213800BFDE}"/>
              </a:ext>
            </a:extLst>
          </p:cNvPr>
          <p:cNvSpPr txBox="1"/>
          <p:nvPr/>
        </p:nvSpPr>
        <p:spPr>
          <a:xfrm>
            <a:off x="6077736" y="4047839"/>
            <a:ext cx="641307" cy="323165"/>
          </a:xfrm>
          <a:prstGeom prst="rect">
            <a:avLst/>
          </a:prstGeom>
          <a:solidFill>
            <a:srgbClr val="675BA6"/>
          </a:solidFill>
          <a:ln w="57150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Private Key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5299F3-53B2-1840-AEC8-0B7EEF3A9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246" y="3920932"/>
            <a:ext cx="840131" cy="5297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187FE4-FAD8-B545-9381-EC3377AB0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796" y="3920932"/>
            <a:ext cx="840131" cy="5297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BDAB92-CE71-B740-8F0E-E2F06DC84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734" y="3733253"/>
            <a:ext cx="902705" cy="9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53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518C5-3A16-804C-94A7-ED4F2CBB6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840" y="3873214"/>
            <a:ext cx="632320" cy="632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99542-EDDD-BF4B-A1D9-E4C294F12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840" y="3873214"/>
            <a:ext cx="632320" cy="632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FC10F-EB48-EE4F-9449-93DBD4406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5840" y="3873214"/>
            <a:ext cx="632320" cy="632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CBB613-4AC6-2443-AD0C-AEDEDAFA01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5840" y="3873214"/>
            <a:ext cx="632320" cy="632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BDAB92-CE71-B740-8F0E-E2F06DC841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1734" y="3733253"/>
            <a:ext cx="902705" cy="9027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02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1.3 DHECE Key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390" y="1810117"/>
            <a:ext cx="1329767" cy="130461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2544097" y="2462426"/>
            <a:ext cx="3854294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73" y="2011312"/>
            <a:ext cx="1442939" cy="902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1587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HTTPs Server</a:t>
            </a:r>
            <a:endParaRPr lang="en-US" sz="15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978952" y="3255133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HTTPs 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17" y="1960530"/>
            <a:ext cx="1234430" cy="851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518C5-3A16-804C-94A7-ED4F2CBB6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419" y="3816246"/>
            <a:ext cx="632320" cy="632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99542-EDDD-BF4B-A1D9-E4C294F12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500" y="3816246"/>
            <a:ext cx="632320" cy="632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FC10F-EB48-EE4F-9449-93DBD4406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9694" y="3816246"/>
            <a:ext cx="632320" cy="632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CBB613-4AC6-2443-AD0C-AEDEDAFA01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041" y="3816246"/>
            <a:ext cx="632320" cy="632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BDAB92-CE71-B740-8F0E-E2F06DC841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1734" y="2803780"/>
            <a:ext cx="902705" cy="9027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858560-6942-3345-A625-7CA0F5DBECA9}"/>
              </a:ext>
            </a:extLst>
          </p:cNvPr>
          <p:cNvSpPr txBox="1"/>
          <p:nvPr/>
        </p:nvSpPr>
        <p:spPr>
          <a:xfrm>
            <a:off x="3468353" y="4524931"/>
            <a:ext cx="2005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Application Keys</a:t>
            </a:r>
          </a:p>
        </p:txBody>
      </p:sp>
    </p:spTree>
    <p:extLst>
      <p:ext uri="{BB962C8B-B14F-4D97-AF65-F5344CB8AC3E}">
        <p14:creationId xmlns:p14="http://schemas.microsoft.com/office/powerpoint/2010/main" val="407937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9316760" y="1677987"/>
            <a:ext cx="2571750" cy="2622550"/>
          </a:xfrm>
          <a:solidFill>
            <a:schemeClr val="accent2">
              <a:lumMod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47605" y="1682697"/>
            <a:ext cx="2571750" cy="262255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91367" y="1682697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</p:spTree>
    <p:extLst>
      <p:ext uri="{BB962C8B-B14F-4D97-AF65-F5344CB8AC3E}">
        <p14:creationId xmlns:p14="http://schemas.microsoft.com/office/powerpoint/2010/main" val="459946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6B0040-2706-0547-A216-064FD36EBFAB}"/>
              </a:ext>
            </a:extLst>
          </p:cNvPr>
          <p:cNvSpPr/>
          <p:nvPr/>
        </p:nvSpPr>
        <p:spPr>
          <a:xfrm>
            <a:off x="3842283" y="1584507"/>
            <a:ext cx="4572000" cy="21936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3DES (168 bits)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AES (128 or 256 bits)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Chacha20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Encryption Protocols</a:t>
            </a:r>
            <a:br>
              <a:rPr lang="en-US" dirty="0"/>
            </a:br>
            <a:r>
              <a:rPr lang="en-US" dirty="0"/>
              <a:t>Ciphers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836414" y="1807964"/>
            <a:ext cx="1695450" cy="1838325"/>
          </a:xfr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>
            <a:off x="4124717" y="2055339"/>
            <a:ext cx="2444217" cy="0"/>
          </a:xfrm>
          <a:prstGeom prst="line">
            <a:avLst/>
          </a:prstGeom>
          <a:ln w="98425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38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9316760" y="1677987"/>
            <a:ext cx="2571750" cy="2622550"/>
          </a:xfrm>
          <a:solidFill>
            <a:schemeClr val="accent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647605" y="1682697"/>
            <a:ext cx="2571750" cy="262255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91367" y="1682697"/>
            <a:ext cx="2571750" cy="262255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</p:spTree>
    <p:extLst>
      <p:ext uri="{BB962C8B-B14F-4D97-AF65-F5344CB8AC3E}">
        <p14:creationId xmlns:p14="http://schemas.microsoft.com/office/powerpoint/2010/main" val="1320372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solidFill>
            <a:schemeClr val="accent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Handshake Integrity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Data     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Key         Exchange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Encryption</a:t>
            </a:r>
          </a:p>
        </p:txBody>
      </p:sp>
    </p:spTree>
    <p:extLst>
      <p:ext uri="{BB962C8B-B14F-4D97-AF65-F5344CB8AC3E}">
        <p14:creationId xmlns:p14="http://schemas.microsoft.com/office/powerpoint/2010/main" val="1107913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1497FC"/>
      </a:accent1>
      <a:accent2>
        <a:srgbClr val="C9DAF8"/>
      </a:accent2>
      <a:accent3>
        <a:srgbClr val="43ADFF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1582</Words>
  <Application>Microsoft Macintosh PowerPoint</Application>
  <PresentationFormat>On-screen Show (16:9)</PresentationFormat>
  <Paragraphs>813</Paragraphs>
  <Slides>107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9" baseType="lpstr">
      <vt:lpstr>Roboto Mono</vt:lpstr>
      <vt:lpstr>Trebuchet MS</vt:lpstr>
      <vt:lpstr>Lucida Console</vt:lpstr>
      <vt:lpstr>Krungthep</vt:lpstr>
      <vt:lpstr>Gotham Medium</vt:lpstr>
      <vt:lpstr>Calibri</vt:lpstr>
      <vt:lpstr>Lora</vt:lpstr>
      <vt:lpstr>Gotham Book</vt:lpstr>
      <vt:lpstr>Arial</vt:lpstr>
      <vt:lpstr>Verdana</vt:lpstr>
      <vt:lpstr>Tahoma</vt:lpstr>
      <vt:lpstr>Viola template</vt:lpstr>
      <vt:lpstr>Visualizing TLS Encryption</vt:lpstr>
      <vt:lpstr>Session Topics</vt:lpstr>
      <vt:lpstr>PowerPoint Presentation</vt:lpstr>
      <vt:lpstr>Web Browser Encryption</vt:lpstr>
      <vt:lpstr>Web Browser Encryption</vt:lpstr>
      <vt:lpstr>Web Browser Encryption</vt:lpstr>
      <vt:lpstr>Web Browser Encryption</vt:lpstr>
      <vt:lpstr>1994</vt:lpstr>
      <vt:lpstr>1994</vt:lpstr>
      <vt:lpstr>1995</vt:lpstr>
      <vt:lpstr>1995</vt:lpstr>
      <vt:lpstr>1995</vt:lpstr>
      <vt:lpstr>1995</vt:lpstr>
      <vt:lpstr>Shall We Play a Game?</vt:lpstr>
      <vt:lpstr>1999</vt:lpstr>
      <vt:lpstr>1999</vt:lpstr>
      <vt:lpstr>Current TLS Versions</vt:lpstr>
      <vt:lpstr>Data Encryption Basics</vt:lpstr>
      <vt:lpstr>Encrypting Communication</vt:lpstr>
      <vt:lpstr>Encrypting Communication</vt:lpstr>
      <vt:lpstr>Encrypting Communication</vt:lpstr>
      <vt:lpstr>Encrypting Communication</vt:lpstr>
      <vt:lpstr>Encrypting Communication</vt:lpstr>
      <vt:lpstr>Encrypting Communication</vt:lpstr>
      <vt:lpstr>Encrypting Communication</vt:lpstr>
      <vt:lpstr>Encrypting Communication</vt:lpstr>
      <vt:lpstr>Encrypting Communication</vt:lpstr>
      <vt:lpstr>Encrypting Communication</vt:lpstr>
      <vt:lpstr>Encrypting Communication</vt:lpstr>
      <vt:lpstr>TLS Encryption</vt:lpstr>
      <vt:lpstr>TLS Encryption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Quick Math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Diffie-Hellman Key Exchange</vt:lpstr>
      <vt:lpstr>PowerPoint Presentation</vt:lpstr>
      <vt:lpstr>PowerPoint Presentation</vt:lpstr>
      <vt:lpstr>PowerPoint Presentation</vt:lpstr>
      <vt:lpstr>PowerPoint Presentation</vt:lpstr>
      <vt:lpstr>Diffie-Hellman Key Exchange</vt:lpstr>
      <vt:lpstr>TLS Encryption</vt:lpstr>
      <vt:lpstr>TLS Encryption</vt:lpstr>
      <vt:lpstr>TLS Encryption</vt:lpstr>
      <vt:lpstr>TLS Encryption</vt:lpstr>
      <vt:lpstr>TLS Encryption</vt:lpstr>
      <vt:lpstr>TLS Encryption</vt:lpstr>
      <vt:lpstr>Elliptical Curve  Diffie-Hellman Ephemeral</vt:lpstr>
      <vt:lpstr>Elliptical Curve</vt:lpstr>
      <vt:lpstr>Elliptical Curve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1.3 DHECE Key Exchange</vt:lpstr>
      <vt:lpstr>TLS Encryption</vt:lpstr>
      <vt:lpstr>Data Encryption Protocols Ciphers</vt:lpstr>
      <vt:lpstr>TLS Encryption</vt:lpstr>
      <vt:lpstr>TLS Encryption</vt:lpstr>
      <vt:lpstr>Handshake Integrity</vt:lpstr>
      <vt:lpstr>TLS Encryption</vt:lpstr>
      <vt:lpstr>TLS Encryption</vt:lpstr>
      <vt:lpstr>Certificates</vt:lpstr>
      <vt:lpstr>Server Certificates</vt:lpstr>
      <vt:lpstr>TLS Encryption</vt:lpstr>
      <vt:lpstr>TLS Encryption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Ross Bagurdes</cp:lastModifiedBy>
  <cp:revision>17</cp:revision>
  <dcterms:modified xsi:type="dcterms:W3CDTF">2021-09-16T18:45:02Z</dcterms:modified>
</cp:coreProperties>
</file>