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Lora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gP7QbxQdJIlf0lbMcvXBj0x8YX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ora-bold.fntdata"/><Relationship Id="rId30" Type="http://schemas.openxmlformats.org/officeDocument/2006/relationships/font" Target="fonts/Lora-regular.fntdata"/><Relationship Id="rId11" Type="http://schemas.openxmlformats.org/officeDocument/2006/relationships/slide" Target="slides/slide7.xml"/><Relationship Id="rId33" Type="http://schemas.openxmlformats.org/officeDocument/2006/relationships/font" Target="fonts/Lora-boldItalic.fntdata"/><Relationship Id="rId10" Type="http://schemas.openxmlformats.org/officeDocument/2006/relationships/slide" Target="slides/slide6.xml"/><Relationship Id="rId32" Type="http://schemas.openxmlformats.org/officeDocument/2006/relationships/font" Target="fonts/Lora-italic.fntdata"/><Relationship Id="rId13" Type="http://schemas.openxmlformats.org/officeDocument/2006/relationships/slide" Target="slides/slide9.xml"/><Relationship Id="rId35" Type="http://schemas.openxmlformats.org/officeDocument/2006/relationships/font" Target="fonts/Tahoma-bold.fntdata"/><Relationship Id="rId12" Type="http://schemas.openxmlformats.org/officeDocument/2006/relationships/slide" Target="slides/slide8.xml"/><Relationship Id="rId34" Type="http://schemas.openxmlformats.org/officeDocument/2006/relationships/font" Target="fonts/Tahoma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94cd0573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ed94cd057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94cd0573_0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ed94cd057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94cd0573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ed94cd057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94cd0573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ed94cd0573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d94cd0573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ed94cd057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94cd0573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ed94cd057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d94cd0573_0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ed94cd057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d94cd0573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ed94cd0573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94cd0573_0_1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ed94cd057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d94cd0573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ed94cd057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d94cd0573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ed94cd0573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dc0f9fa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ecdc0f9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cdc0f9fa5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ecdc0f9fa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d94cd0573_0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ed94cd057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d94cd0573_0_1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ed94cd057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d94cd0573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ed94cd057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d94cd0573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ged94cd05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d94cd0573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ed94cd057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94cd0573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ed94cd057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d94cd0573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ed94cd05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d94cd0573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ed94cd057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d94cd0573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ed94cd057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2" name="Google Shape;12;p5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" type="body"/>
          </p:nvPr>
        </p:nvSpPr>
        <p:spPr>
          <a:xfrm>
            <a:off x="771650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" name="Google Shape;17;p7"/>
          <p:cNvSpPr txBox="1"/>
          <p:nvPr>
            <p:ph idx="2" type="body"/>
          </p:nvPr>
        </p:nvSpPr>
        <p:spPr>
          <a:xfrm>
            <a:off x="4327116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18" name="Google Shape;18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Google Shape;20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/>
        </p:txBody>
      </p:sp>
      <p:cxnSp>
        <p:nvCxnSpPr>
          <p:cNvPr id="26" name="Google Shape;26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29" name="Google Shape;29;p9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9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Trebuchet MS"/>
              <a:buChar char="◉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○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■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rebuchet MS"/>
              <a:buChar char="●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b="1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i="0" sz="2000" u="none" cap="none" strike="noStrik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4"/>
          <p:cNvSpPr txBox="1"/>
          <p:nvPr/>
        </p:nvSpPr>
        <p:spPr>
          <a:xfrm>
            <a:off x="8123992" y="1075056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#sf21vus</a:t>
            </a:r>
            <a:endParaRPr b="1"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89475" y="140275"/>
            <a:ext cx="876125" cy="8761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stroschein@oisf.net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malware-traffic-analysis.net/2021/07/21/index.html" TargetMode="External"/><Relationship Id="rId4" Type="http://schemas.openxmlformats.org/officeDocument/2006/relationships/hyperlink" Target="https://forum.suricata.io/" TargetMode="External"/><Relationship Id="rId5" Type="http://schemas.openxmlformats.org/officeDocument/2006/relationships/hyperlink" Target="https://suricata-ids.org/training/" TargetMode="External"/><Relationship Id="rId6" Type="http://schemas.openxmlformats.org/officeDocument/2006/relationships/hyperlink" Target="https://oisf.net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pmanev@oisf.net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drive/folders/1k9ZCyHA3k2hTh8HDnXDZ-ya3fO4WQHOy" TargetMode="External"/><Relationship Id="rId4" Type="http://schemas.openxmlformats.org/officeDocument/2006/relationships/hyperlink" Target="https://bit.ly/2XyEaLR" TargetMode="External"/><Relationship Id="rId5" Type="http://schemas.openxmlformats.org/officeDocument/2006/relationships/hyperlink" Target="https://github.com/StamusNetworks/SELKS" TargetMode="External"/><Relationship Id="rId6" Type="http://schemas.openxmlformats.org/officeDocument/2006/relationships/hyperlink" Target="https://www.malware-traffic-analysis.ne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type="ctrTitle"/>
          </p:nvPr>
        </p:nvSpPr>
        <p:spPr>
          <a:xfrm>
            <a:off x="920422" y="1546700"/>
            <a:ext cx="7626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Intrusion Analysis and Threat Hunting with Suricata</a:t>
            </a:r>
            <a:endParaRPr/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117" y="3449037"/>
            <a:ext cx="446725" cy="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6511775" y="3318384"/>
            <a:ext cx="242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" sz="1700">
                <a:latin typeface="Trebuchet MS"/>
                <a:ea typeface="Trebuchet MS"/>
                <a:cs typeface="Trebuchet MS"/>
                <a:sym typeface="Trebuchet MS"/>
              </a:rPr>
              <a:t>Peter Manev</a:t>
            </a:r>
            <a:br>
              <a:rPr b="1" lang="en" sz="17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" sz="1700">
                <a:latin typeface="Trebuchet MS"/>
                <a:ea typeface="Trebuchet MS"/>
                <a:cs typeface="Trebuchet MS"/>
                <a:sym typeface="Trebuchet MS"/>
              </a:rPr>
              <a:t>Josh Stroschein</a:t>
            </a:r>
            <a:endParaRPr b="1" i="0" sz="17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6511776" y="4237525"/>
            <a:ext cx="247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Open Information Security Foundation (OISF)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d94cd0573_0_6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- a deployment scenario</a:t>
            </a:r>
            <a:endParaRPr/>
          </a:p>
        </p:txBody>
      </p:sp>
      <p:pic>
        <p:nvPicPr>
          <p:cNvPr id="101" name="Google Shape;101;ged94cd0573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44" y="1282800"/>
            <a:ext cx="7760137" cy="381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d94cd0573_0_71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major features</a:t>
            </a:r>
            <a:endParaRPr/>
          </a:p>
        </p:txBody>
      </p:sp>
      <p:sp>
        <p:nvSpPr>
          <p:cNvPr id="107" name="Google Shape;107;ged94cd0573_0_71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Standard based formats (YAML, JSON) ease integrations with SIEM or other analysis tools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Multithreaded, Scales and it is fast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Auto protocol detection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Advanced HTTP, DNS, SMTP and TLS support plus many more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File extraction - FTP/SMTP/HTTP(2)/NFS/SMBv1/2/3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File hashing MD5, SHA1 and SHA256 checksums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d94cd0573_0_16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major features</a:t>
            </a:r>
            <a:endParaRPr/>
          </a:p>
        </p:txBody>
      </p:sp>
      <p:sp>
        <p:nvSpPr>
          <p:cNvPr id="113" name="Google Shape;113;ged94cd0573_0_163"/>
          <p:cNvSpPr txBox="1"/>
          <p:nvPr>
            <p:ph idx="1" type="body"/>
          </p:nvPr>
        </p:nvSpPr>
        <p:spPr>
          <a:xfrm>
            <a:off x="771650" y="15425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Written in C plus Rust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Can use 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Lua scripting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Signatures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Any threat intel and match lists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IP lists, IP/Domain reputation and GeoIP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TLS certs extraction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HTTP/File Transactions/SMB/KRB5/NFS/SSH/SMTP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And many more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JA3/JA3S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TrafficID, SCADA protocols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d94cd0573_0_79"/>
          <p:cNvSpPr txBox="1"/>
          <p:nvPr>
            <p:ph type="title"/>
          </p:nvPr>
        </p:nvSpPr>
        <p:spPr>
          <a:xfrm>
            <a:off x="1381250" y="922675"/>
            <a:ext cx="6418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Network Protocol Evidence </a:t>
            </a:r>
            <a:endParaRPr/>
          </a:p>
        </p:txBody>
      </p:sp>
      <p:pic>
        <p:nvPicPr>
          <p:cNvPr id="119" name="Google Shape;119;ged94cd0573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500" y="2820875"/>
            <a:ext cx="3868800" cy="232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ed94cd0573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3" y="1240848"/>
            <a:ext cx="6813476" cy="186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ed94cd0573_0_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7675" y="1538525"/>
            <a:ext cx="3379200" cy="360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d94cd0573_0_98"/>
          <p:cNvSpPr txBox="1"/>
          <p:nvPr>
            <p:ph type="title"/>
          </p:nvPr>
        </p:nvSpPr>
        <p:spPr>
          <a:xfrm>
            <a:off x="1381250" y="922675"/>
            <a:ext cx="64185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Assisting Malware Analysis </a:t>
            </a:r>
            <a:endParaRPr/>
          </a:p>
        </p:txBody>
      </p:sp>
      <p:pic>
        <p:nvPicPr>
          <p:cNvPr id="127" name="Google Shape;127;ged94cd0573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20194"/>
            <a:ext cx="9144000" cy="312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d94cd0573_0_12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pcap ingestion</a:t>
            </a:r>
            <a:endParaRPr/>
          </a:p>
        </p:txBody>
      </p:sp>
      <p:sp>
        <p:nvSpPr>
          <p:cNvPr id="133" name="Google Shape;133;ged94cd0573_0_126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There are multiple ways of reading PCAPs: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Passing  a command argument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suricata -k none -r /myrepo/mypcap.pcap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Read the whole folder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suricata -k none -r /myrepo/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Unix socket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suricatasc -c "pcap-file /myrepo/file1.pcap /tmp/file1"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is often used in batch pcpa processing mode (sandboxing etc)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d94cd0573_0_13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FPC</a:t>
            </a:r>
            <a:endParaRPr/>
          </a:p>
        </p:txBody>
      </p:sp>
      <p:sp>
        <p:nvSpPr>
          <p:cNvPr id="139" name="Google Shape;139;ged94cd0573_0_132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can also do Full Packet Capture (FPC)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where it will write into one pcap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or write one pcap per thread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FPC gives you the ability to timeline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Look into the history of your traffic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Mine traffic for anomalies / edge cases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Get forensic evidence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d94cd0573_0_111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Outputs</a:t>
            </a:r>
            <a:endParaRPr/>
          </a:p>
        </p:txBody>
      </p:sp>
      <p:sp>
        <p:nvSpPr>
          <p:cNvPr id="145" name="Google Shape;145;ged94cd0573_0_111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has JSON output by default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i="1" lang="en"/>
              <a:t>eve.json</a:t>
            </a:r>
            <a:r>
              <a:rPr lang="en"/>
              <a:t> - Extensible Event Format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default location in /var/log/suricata/eve.json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configuration section in eve section of </a:t>
            </a:r>
            <a:r>
              <a:rPr b="1" i="1" lang="en"/>
              <a:t>suricata.yaml</a:t>
            </a:r>
            <a:endParaRPr b="1" i="1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controlling different protocol and metadata logging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can also output to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 Redis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Syslog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Unix socket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d94cd0573_0_13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FlowID</a:t>
            </a:r>
            <a:endParaRPr/>
          </a:p>
        </p:txBody>
      </p:sp>
      <p:sp>
        <p:nvSpPr>
          <p:cNvPr id="151" name="Google Shape;151;ged94cd0573_0_138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Suricata’s native ability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Correlate</a:t>
            </a:r>
            <a:r>
              <a:rPr lang="en"/>
              <a:t> all protocol logs to an alert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Providing network security log evidence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Correlate </a:t>
            </a:r>
            <a:r>
              <a:rPr lang="en"/>
              <a:t>alerts</a:t>
            </a:r>
            <a:r>
              <a:rPr lang="en"/>
              <a:t> to </a:t>
            </a:r>
            <a:r>
              <a:rPr lang="en"/>
              <a:t>protocol</a:t>
            </a:r>
            <a:r>
              <a:rPr lang="en"/>
              <a:t> transaction log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Enhancing hunting perspective and capabilities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94cd0573_0_144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FlowID</a:t>
            </a:r>
            <a:endParaRPr/>
          </a:p>
        </p:txBody>
      </p:sp>
      <p:pic>
        <p:nvPicPr>
          <p:cNvPr id="157" name="Google Shape;157;ged94cd0573_0_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2156"/>
            <a:ext cx="9144000" cy="384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idx="4294967295" type="subTitle"/>
          </p:nvPr>
        </p:nvSpPr>
        <p:spPr>
          <a:xfrm>
            <a:off x="566150" y="1909850"/>
            <a:ext cx="502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Direct of Training/Outreach</a:t>
            </a:r>
            <a:endParaRPr sz="28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@jstrosch / @suricata_ids</a:t>
            </a:r>
            <a:endParaRPr sz="20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 u="sng">
                <a:solidFill>
                  <a:srgbClr val="0563C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jstroschein@oisf.net</a:t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Threat researcher with Bromium/HP, Pluralsight author, Air National Guard (retired :) ) and univ prof</a:t>
            </a:r>
            <a:endParaRPr b="1" i="1" sz="3600"/>
          </a:p>
        </p:txBody>
      </p:sp>
      <p:cxnSp>
        <p:nvCxnSpPr>
          <p:cNvPr id="45" name="Google Shape;45;p2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2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Hello!</a:t>
            </a:r>
            <a:endParaRPr b="1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7" name="Google Shape;47;p2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" name="Google Shape;4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8407" y="1617077"/>
            <a:ext cx="2282023" cy="243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94cd0573_0_121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Threat </a:t>
            </a:r>
            <a:r>
              <a:rPr lang="en"/>
              <a:t>Hunting &amp; Pyramid of Pain</a:t>
            </a:r>
            <a:endParaRPr/>
          </a:p>
        </p:txBody>
      </p:sp>
      <p:sp>
        <p:nvSpPr>
          <p:cNvPr id="163" name="Google Shape;163;ged94cd0573_0_121"/>
          <p:cNvSpPr txBox="1"/>
          <p:nvPr>
            <p:ph idx="1" type="body"/>
          </p:nvPr>
        </p:nvSpPr>
        <p:spPr>
          <a:xfrm>
            <a:off x="1262400" y="4282425"/>
            <a:ext cx="661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https://detect-respond.blogspot.com/2013/03/the-pyramid-of-pain.html</a:t>
            </a:r>
            <a:endParaRPr sz="1500"/>
          </a:p>
        </p:txBody>
      </p:sp>
      <p:pic>
        <p:nvPicPr>
          <p:cNvPr id="164" name="Google Shape;164;ged94cd0573_0_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688" y="1358268"/>
            <a:ext cx="4656634" cy="261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ed94cd0573_0_121"/>
          <p:cNvSpPr txBox="1"/>
          <p:nvPr>
            <p:ph idx="1" type="body"/>
          </p:nvPr>
        </p:nvSpPr>
        <p:spPr>
          <a:xfrm>
            <a:off x="120400" y="1647450"/>
            <a:ext cx="66192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David Bianco </a:t>
            </a: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cdc0f9fa5_0_0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Live hunting results form prod system</a:t>
            </a:r>
            <a:endParaRPr/>
          </a:p>
        </p:txBody>
      </p:sp>
      <p:pic>
        <p:nvPicPr>
          <p:cNvPr id="171" name="Google Shape;171;gecdc0f9f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10675"/>
            <a:ext cx="8839204" cy="15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ecdc0f9fa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0" y="3165050"/>
            <a:ext cx="4792873" cy="13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ecdc0f9fa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2650" y="3745175"/>
            <a:ext cx="4941350" cy="13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cdc0f9fa5_0_7"/>
          <p:cNvSpPr txBox="1"/>
          <p:nvPr>
            <p:ph type="title"/>
          </p:nvPr>
        </p:nvSpPr>
        <p:spPr>
          <a:xfrm>
            <a:off x="1381250" y="922675"/>
            <a:ext cx="4483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Live hunting results form prod system</a:t>
            </a:r>
            <a:endParaRPr/>
          </a:p>
        </p:txBody>
      </p:sp>
      <p:pic>
        <p:nvPicPr>
          <p:cNvPr id="179" name="Google Shape;179;gecdc0f9fa5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9875"/>
            <a:ext cx="8839198" cy="248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ecdc0f9fa5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500" y="1549750"/>
            <a:ext cx="8183501" cy="23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ecdc0f9fa5_0_7"/>
          <p:cNvSpPr txBox="1"/>
          <p:nvPr/>
        </p:nvSpPr>
        <p:spPr>
          <a:xfrm>
            <a:off x="5067850" y="2421750"/>
            <a:ext cx="36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latin typeface="Trebuchet MS"/>
                <a:ea typeface="Trebuchet MS"/>
                <a:cs typeface="Trebuchet MS"/>
                <a:sym typeface="Trebuchet MS"/>
              </a:rPr>
              <a:t>Watch out for newly registered or dga domains</a:t>
            </a:r>
            <a:endParaRPr b="1" i="1" u="sng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d94cd0573_0_11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 Threat Hunting </a:t>
            </a:r>
            <a:endParaRPr/>
          </a:p>
        </p:txBody>
      </p:sp>
      <p:sp>
        <p:nvSpPr>
          <p:cNvPr id="187" name="Google Shape;187;ged94cd0573_0_116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Hands on hunting concept example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executables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Quick intro of the environment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Let’s dive in...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d94cd0573_0_15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93" name="Google Shape;193;ged94cd0573_0_155"/>
          <p:cNvSpPr txBox="1"/>
          <p:nvPr>
            <p:ph idx="1" type="body"/>
          </p:nvPr>
        </p:nvSpPr>
        <p:spPr>
          <a:xfrm>
            <a:off x="771650" y="1542500"/>
            <a:ext cx="78933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Come out and play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Pcap: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https://www.malware-traffic-analysis.net/2021/07/21/index.html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forums/help/discussions: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https://forum.suricata.io/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  trainings/webinars: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https://suricata-ids.org/training/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OISF: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https://oisf.net/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SELKS(ISO or Docker based) - https://www.stamus-networks.com/selks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d94cd0573_0_19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99" name="Google Shape;199;ged94cd0573_0_19"/>
          <p:cNvSpPr txBox="1"/>
          <p:nvPr>
            <p:ph idx="1" type="body"/>
          </p:nvPr>
        </p:nvSpPr>
        <p:spPr>
          <a:xfrm>
            <a:off x="771650" y="1618700"/>
            <a:ext cx="34254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Point 1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Point 1a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Point 2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Point 2a</a:t>
            </a:r>
            <a:endParaRPr/>
          </a:p>
          <a:p>
            <a:pPr indent="-355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Point 2ac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Exclamation</a:t>
            </a:r>
            <a:endParaRPr/>
          </a:p>
        </p:txBody>
      </p:sp>
      <p:pic>
        <p:nvPicPr>
          <p:cNvPr id="200" name="Google Shape;200;ged94cd0573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250" y="1961601"/>
            <a:ext cx="3425400" cy="122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d94cd0573_0_10"/>
          <p:cNvSpPr txBox="1"/>
          <p:nvPr>
            <p:ph idx="4294967295" type="subTitle"/>
          </p:nvPr>
        </p:nvSpPr>
        <p:spPr>
          <a:xfrm>
            <a:off x="566150" y="1909850"/>
            <a:ext cx="5021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Direct of Training/Outreach</a:t>
            </a:r>
            <a:endParaRPr sz="28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@pevma / @suricata_ids</a:t>
            </a:r>
            <a:endParaRPr sz="200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pmanev@oisf.net</a:t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u="sng">
              <a:solidFill>
                <a:srgbClr val="0563C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00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QA/Training lead OISF, Co-founder Stamus Networks, OISF Executive board member,  SELKS mantianer, SEPTun co-author</a:t>
            </a:r>
            <a:endParaRPr b="1" i="1" sz="3600"/>
          </a:p>
        </p:txBody>
      </p:sp>
      <p:cxnSp>
        <p:nvCxnSpPr>
          <p:cNvPr id="54" name="Google Shape;54;ged94cd0573_0_1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ged94cd0573_0_10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</a:pPr>
            <a:r>
              <a:rPr b="1" i="0" lang="en" sz="6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Hello!</a:t>
            </a:r>
            <a:endParaRPr b="1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6" name="Google Shape;56;ged94cd0573_0_10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" name="Google Shape;57;ged94cd0573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0950" y="1671550"/>
            <a:ext cx="2535100" cy="25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Training</a:t>
            </a:r>
            <a:r>
              <a:rPr lang="en"/>
              <a:t> material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771650" y="1618700"/>
            <a:ext cx="77433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https://drive.google.com/drive/folders/1k9ZCyHA3k2hTh8HDnXDZ-ya3fO4WQHOy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OR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https://bit.ly/2XyEaLR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PCAPS contain live malware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Training</a:t>
            </a:r>
            <a:r>
              <a:rPr lang="en"/>
              <a:t> distro based on OSS/GPLv3 SELKS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https://github.com/StamusNetworks/SELKS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Examples</a:t>
            </a:r>
            <a:r>
              <a:rPr lang="en"/>
              <a:t> from (big shout out!)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6"/>
              </a:rPr>
              <a:t>https://www.malware-traffic-analysis.net/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d94cd0573_0_34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69" name="Google Shape;69;ged94cd0573_0_34"/>
          <p:cNvSpPr txBox="1"/>
          <p:nvPr>
            <p:ph idx="1" type="body"/>
          </p:nvPr>
        </p:nvSpPr>
        <p:spPr>
          <a:xfrm>
            <a:off x="771650" y="1618700"/>
            <a:ext cx="77433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OISF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Suricata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Threat hunting hands 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d94cd0573_0_40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5" name="Google Shape;75;ged94cd0573_0_40"/>
          <p:cNvSpPr txBox="1"/>
          <p:nvPr>
            <p:ph idx="1" type="body"/>
          </p:nvPr>
        </p:nvSpPr>
        <p:spPr>
          <a:xfrm>
            <a:off x="771650" y="1618700"/>
            <a:ext cx="63876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Explain some of </a:t>
            </a:r>
            <a:r>
              <a:rPr lang="en"/>
              <a:t>the</a:t>
            </a:r>
            <a:r>
              <a:rPr lang="en"/>
              <a:t> main features of Suricata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Explain what Suricata is capable of producing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Explain and showcase a concept for hunting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Walk a way with an actual example that can be used in practice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d94cd0573_0_2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OISF</a:t>
            </a:r>
            <a:endParaRPr/>
          </a:p>
        </p:txBody>
      </p:sp>
      <p:sp>
        <p:nvSpPr>
          <p:cNvPr id="81" name="Google Shape;81;ged94cd0573_0_25"/>
          <p:cNvSpPr txBox="1"/>
          <p:nvPr>
            <p:ph idx="1" type="body"/>
          </p:nvPr>
        </p:nvSpPr>
        <p:spPr>
          <a:xfrm>
            <a:off x="771650" y="1618700"/>
            <a:ext cx="5549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Mission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Funding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Support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Code / Community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SuriCon (Yearly User Conference)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Trainings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NSM | Practical SigDev | Advanced Deployment | Dev Deep Dive | Online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d94cd0573_0_4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</a:t>
            </a:r>
            <a:endParaRPr/>
          </a:p>
        </p:txBody>
      </p:sp>
      <p:sp>
        <p:nvSpPr>
          <p:cNvPr id="87" name="Google Shape;87;ged94cd0573_0_48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 network threat detection engine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Owned and supported by Open Information Security Foundation, a 501(c)3 non-profit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Powered by Open Source GPLv2 (source on GitHub)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Worked on/Developed from many continents, open community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ged94cd0573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987" y="1709975"/>
            <a:ext cx="2557275" cy="2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94cd0573_0_5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/>
              <a:t>Suricata</a:t>
            </a:r>
            <a:endParaRPr/>
          </a:p>
        </p:txBody>
      </p:sp>
      <p:sp>
        <p:nvSpPr>
          <p:cNvPr id="94" name="Google Shape;94;ged94cd0573_0_55"/>
          <p:cNvSpPr txBox="1"/>
          <p:nvPr>
            <p:ph idx="1" type="body"/>
          </p:nvPr>
        </p:nvSpPr>
        <p:spPr>
          <a:xfrm>
            <a:off x="771650" y="1618700"/>
            <a:ext cx="67557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Different modes for flexible deployment: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IDS - sniffing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IPS – inline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IDPS - hybrid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Network Security Logging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Totally passive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Full protocol logging for evidence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Full Packet Capture capable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Threat intelligence agnostic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PCAP digest  - read pcap or folders of pcaps</a:t>
            </a:r>
            <a:endParaRPr/>
          </a:p>
        </p:txBody>
      </p:sp>
      <p:pic>
        <p:nvPicPr>
          <p:cNvPr id="95" name="Google Shape;95;ged94cd0573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987" y="1709975"/>
            <a:ext cx="2557275" cy="2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1497FC"/>
      </a:accent1>
      <a:accent2>
        <a:srgbClr val="C9DAF8"/>
      </a:accent2>
      <a:accent3>
        <a:srgbClr val="43ADFF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