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55" r:id="rId2"/>
  </p:sldMasterIdLst>
  <p:notesMasterIdLst>
    <p:notesMasterId r:id="rId37"/>
  </p:notesMasterIdLst>
  <p:sldIdLst>
    <p:sldId id="256" r:id="rId3"/>
    <p:sldId id="257" r:id="rId4"/>
    <p:sldId id="290" r:id="rId5"/>
    <p:sldId id="264" r:id="rId6"/>
    <p:sldId id="261" r:id="rId7"/>
    <p:sldId id="295" r:id="rId8"/>
    <p:sldId id="296" r:id="rId9"/>
    <p:sldId id="297" r:id="rId10"/>
    <p:sldId id="263" r:id="rId11"/>
    <p:sldId id="292" r:id="rId12"/>
    <p:sldId id="266" r:id="rId13"/>
    <p:sldId id="272" r:id="rId14"/>
    <p:sldId id="293" r:id="rId15"/>
    <p:sldId id="268" r:id="rId16"/>
    <p:sldId id="269" r:id="rId17"/>
    <p:sldId id="270" r:id="rId18"/>
    <p:sldId id="271" r:id="rId19"/>
    <p:sldId id="273" r:id="rId20"/>
    <p:sldId id="300" r:id="rId21"/>
    <p:sldId id="274" r:id="rId22"/>
    <p:sldId id="275" r:id="rId23"/>
    <p:sldId id="276" r:id="rId24"/>
    <p:sldId id="278" r:id="rId25"/>
    <p:sldId id="279" r:id="rId26"/>
    <p:sldId id="298" r:id="rId27"/>
    <p:sldId id="280" r:id="rId28"/>
    <p:sldId id="282" r:id="rId29"/>
    <p:sldId id="302" r:id="rId30"/>
    <p:sldId id="281" r:id="rId31"/>
    <p:sldId id="283" r:id="rId32"/>
    <p:sldId id="286" r:id="rId33"/>
    <p:sldId id="284" r:id="rId34"/>
    <p:sldId id="287" r:id="rId35"/>
    <p:sldId id="289" r:id="rId3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55" autoAdjust="0"/>
  </p:normalViewPr>
  <p:slideViewPr>
    <p:cSldViewPr snapToGrid="0">
      <p:cViewPr>
        <p:scale>
          <a:sx n="75" d="100"/>
          <a:sy n="75" d="100"/>
        </p:scale>
        <p:origin x="-12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microsoft.sharepoint.com/teams/gnsnetopseng/Shared%20Documents/Projects/DEMon/Processes/2014.05%20DEMon%20Cost%20Calculato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microsoft.sharepoint.com/teams/gnsnetopseng/Shared%20Documents/Projects/DEMon/Processes/2014.05%20DEMon%20Cost%20Calculato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microsoft.sharepoint.com/teams/gnsnetopseng/Shared%20Documents/Projects/DEMon/Processes/2014.05%20DEMon%20Cost%20Calculat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631679576638283"/>
          <c:y val="0.19306982163559946"/>
          <c:w val="0.23563442374581225"/>
          <c:h val="0.59173005569095583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6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cat>
            <c:strRef>
              <c:f>'Cost Calculator'!$D$2:$D$8</c:f>
              <c:strCache>
                <c:ptCount val="7"/>
                <c:pt idx="0">
                  <c:v>Tap strip</c:v>
                </c:pt>
                <c:pt idx="1">
                  <c:v>Filter Switch</c:v>
                </c:pt>
                <c:pt idx="2">
                  <c:v>MUX</c:v>
                </c:pt>
                <c:pt idx="3">
                  <c:v>Delivery Switch</c:v>
                </c:pt>
                <c:pt idx="4">
                  <c:v>Capture Server</c:v>
                </c:pt>
                <c:pt idx="5">
                  <c:v>SDN Controller</c:v>
                </c:pt>
                <c:pt idx="6">
                  <c:v>Packet Broker</c:v>
                </c:pt>
              </c:strCache>
            </c:strRef>
          </c:cat>
          <c:val>
            <c:numRef>
              <c:f>'Cost Calculator'!$G$2:$G$8</c:f>
              <c:numCache>
                <c:formatCode>"$"#,##0.00_);[Red]\("$"#,##0.00\)</c:formatCode>
                <c:ptCount val="7"/>
                <c:pt idx="0">
                  <c:v>52000</c:v>
                </c:pt>
                <c:pt idx="1">
                  <c:v>57291.920000000006</c:v>
                </c:pt>
                <c:pt idx="2">
                  <c:v>7820.44</c:v>
                </c:pt>
                <c:pt idx="3">
                  <c:v>7820.44</c:v>
                </c:pt>
                <c:pt idx="4">
                  <c:v>5485.42</c:v>
                </c:pt>
                <c:pt idx="5">
                  <c:v>70264.100000000006</c:v>
                </c:pt>
                <c:pt idx="6">
                  <c:v>99756.5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5.4747327315792842E-2"/>
          <c:y val="0.81433676183926529"/>
          <c:w val="0.89050517465804579"/>
          <c:h val="0.18566323816073474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Sheet2!$A$1:$A$6</c:f>
              <c:strCache>
                <c:ptCount val="6"/>
                <c:pt idx="0">
                  <c:v>Tap strip</c:v>
                </c:pt>
                <c:pt idx="1">
                  <c:v>Filter Switch</c:v>
                </c:pt>
                <c:pt idx="2">
                  <c:v>MUX</c:v>
                </c:pt>
                <c:pt idx="3">
                  <c:v>Delivery Switch</c:v>
                </c:pt>
                <c:pt idx="4">
                  <c:v>Capture Server</c:v>
                </c:pt>
                <c:pt idx="5">
                  <c:v>Packet Broker</c:v>
                </c:pt>
              </c:strCache>
            </c:strRef>
          </c:cat>
          <c:val>
            <c:numRef>
              <c:f>Sheet2!$D$1:$D$6</c:f>
              <c:numCache>
                <c:formatCode>"$"#,##0.00_);[Red]\("$"#,##0.00\)</c:formatCode>
                <c:ptCount val="6"/>
                <c:pt idx="0">
                  <c:v>52000</c:v>
                </c:pt>
                <c:pt idx="1">
                  <c:v>57291.92</c:v>
                </c:pt>
                <c:pt idx="2">
                  <c:v>7820.44</c:v>
                </c:pt>
                <c:pt idx="3">
                  <c:v>7820.44</c:v>
                </c:pt>
                <c:pt idx="4">
                  <c:v>5485.42</c:v>
                </c:pt>
                <c:pt idx="5">
                  <c:v>99756.5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45718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2462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270B8A-3BAA-42C1-BC1B-8C699AE136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8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753" y="8685552"/>
            <a:ext cx="2971697" cy="456889"/>
          </a:xfrm>
          <a:prstGeom prst="rect">
            <a:avLst/>
          </a:prstGeom>
        </p:spPr>
        <p:txBody>
          <a:bodyPr lIns="89584" tIns="44792" rIns="89584" bIns="44792"/>
          <a:lstStyle/>
          <a:p>
            <a:fld id="{EA270342-D23F-4273-AB88-43C977736E8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796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753" y="8685552"/>
            <a:ext cx="2971697" cy="456889"/>
          </a:xfrm>
          <a:prstGeom prst="rect">
            <a:avLst/>
          </a:prstGeom>
        </p:spPr>
        <p:txBody>
          <a:bodyPr lIns="89584" tIns="44792" rIns="89584" bIns="44792"/>
          <a:lstStyle/>
          <a:p>
            <a:fld id="{EA270342-D23F-4273-AB88-43C977736E8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749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Service chaining</a:t>
            </a:r>
            <a:r>
              <a:rPr lang="en-US" baseline="0" dirty="0" smtClean="0"/>
              <a:t> example</a:t>
            </a:r>
          </a:p>
          <a:p>
            <a:r>
              <a:rPr lang="en-US" baseline="0" dirty="0" smtClean="0"/>
              <a:t>All SSL hello packets in a DC</a:t>
            </a:r>
          </a:p>
          <a:p>
            <a:r>
              <a:rPr lang="en-US" baseline="0" dirty="0" smtClean="0"/>
              <a:t>All TCP sack packets in a DC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753" y="8685552"/>
            <a:ext cx="2971697" cy="456889"/>
          </a:xfrm>
          <a:prstGeom prst="rect">
            <a:avLst/>
          </a:prstGeom>
        </p:spPr>
        <p:txBody>
          <a:bodyPr lIns="89584" tIns="44792" rIns="89584" bIns="44792"/>
          <a:lstStyle/>
          <a:p>
            <a:fld id="{EA270342-D23F-4273-AB88-43C977736E8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21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753" y="8685552"/>
            <a:ext cx="2971697" cy="456889"/>
          </a:xfrm>
          <a:prstGeom prst="rect">
            <a:avLst/>
          </a:prstGeom>
        </p:spPr>
        <p:txBody>
          <a:bodyPr lIns="89584" tIns="44792" rIns="89584" bIns="44792"/>
          <a:lstStyle/>
          <a:p>
            <a:fld id="{EA270342-D23F-4273-AB88-43C977736E8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82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lIns="89584" tIns="44792" rIns="89584" bIns="44792"/>
          <a:lstStyle/>
          <a:p>
            <a:fld id="{8B263312-38AA-4E1E-B2B5-0F8F122B24F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702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753" y="8685552"/>
            <a:ext cx="2971697" cy="456889"/>
          </a:xfrm>
          <a:prstGeom prst="rect">
            <a:avLst/>
          </a:prstGeom>
        </p:spPr>
        <p:txBody>
          <a:bodyPr lIns="89584" tIns="44792" rIns="89584" bIns="44792"/>
          <a:lstStyle/>
          <a:p>
            <a:fld id="{EA270342-D23F-4273-AB88-43C977736E8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82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85815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Challenges:</a:t>
            </a:r>
            <a:r>
              <a:rPr lang="en-US" dirty="0" smtClean="0"/>
              <a:t> </a:t>
            </a:r>
          </a:p>
          <a:p>
            <a:r>
              <a:rPr lang="en-US" dirty="0" smtClean="0"/>
              <a:t>In spite of collaborating with impacted users &amp; exchange team, it was difficult to gather data troubleshoot, isolate this intermittent issue. </a:t>
            </a:r>
          </a:p>
          <a:p>
            <a:endParaRPr lang="en-US" dirty="0" smtClean="0"/>
          </a:p>
          <a:p>
            <a:r>
              <a:rPr lang="en-US" dirty="0" smtClean="0"/>
              <a:t>Bad</a:t>
            </a:r>
            <a:r>
              <a:rPr lang="en-US" baseline="0" dirty="0" smtClean="0"/>
              <a:t> data: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5598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more TCP intelligent devices that</a:t>
            </a:r>
            <a:r>
              <a:rPr lang="en-US" baseline="0" dirty="0" smtClean="0"/>
              <a:t> are in the forwarding path the more things that can 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931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05260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filter switch can terminate 44 SPANs or L2 links or 22 TAP’d linked</a:t>
            </a:r>
          </a:p>
          <a:p>
            <a:endParaRPr lang="en-US" dirty="0" smtClean="0"/>
          </a:p>
          <a:p>
            <a:r>
              <a:rPr lang="en-US" dirty="0" smtClean="0"/>
              <a:t>Talk about MM VS</a:t>
            </a:r>
            <a:r>
              <a:rPr lang="en-US" baseline="0" dirty="0" smtClean="0"/>
              <a:t> SM. Placement of TAP/Filter switch matters.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lIns="89584" tIns="44792" rIns="89584" bIns="44792"/>
          <a:lstStyle/>
          <a:p>
            <a:fld id="{8B263312-38AA-4E1E-B2B5-0F8F122B24F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835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9949" indent="-279949">
              <a:buFont typeface="Arial" pitchFamily="34" charset="0"/>
              <a:buChar char="•"/>
            </a:pPr>
            <a:r>
              <a:rPr lang="en-US" sz="800" dirty="0" err="1">
                <a:latin typeface="Arial Narrow" pitchFamily="34" charset="0"/>
              </a:rPr>
              <a:t>sFlow</a:t>
            </a:r>
            <a:r>
              <a:rPr lang="en-US" sz="800" dirty="0">
                <a:latin typeface="Arial Narrow" pitchFamily="34" charset="0"/>
              </a:rPr>
              <a:t> exports to collector</a:t>
            </a:r>
          </a:p>
          <a:p>
            <a:pPr marL="279949" indent="-279949">
              <a:buFont typeface="Arial" pitchFamily="34" charset="0"/>
              <a:buChar char="•"/>
            </a:pPr>
            <a:r>
              <a:rPr lang="en-US" sz="800" dirty="0">
                <a:latin typeface="Arial Narrow" pitchFamily="34" charset="0"/>
              </a:rPr>
              <a:t>Problem subnets are observed through behavioral analysis.</a:t>
            </a:r>
          </a:p>
          <a:p>
            <a:pPr marL="279949" indent="-279949">
              <a:buFont typeface="Arial" pitchFamily="34" charset="0"/>
              <a:buChar char="•"/>
            </a:pPr>
            <a:r>
              <a:rPr lang="en-US" sz="800" dirty="0" err="1">
                <a:latin typeface="Arial Narrow" pitchFamily="34" charset="0"/>
              </a:rPr>
              <a:t>sFlow</a:t>
            </a:r>
            <a:r>
              <a:rPr lang="en-US" sz="800" dirty="0">
                <a:latin typeface="Arial Narrow" pitchFamily="34" charset="0"/>
              </a:rPr>
              <a:t> collector executes Demon policy via the API to send all traffic from these subnets to a capture device</a:t>
            </a:r>
          </a:p>
          <a:p>
            <a:pPr marL="279949" indent="-279949">
              <a:buFont typeface="Arial" pitchFamily="34" charset="0"/>
              <a:buChar char="•"/>
            </a:pPr>
            <a:r>
              <a:rPr lang="en-US" sz="800" dirty="0">
                <a:latin typeface="Arial Narrow" pitchFamily="34" charset="0"/>
              </a:rPr>
              <a:t>tracer packets are fired toward the capture device describing the reason and ticket number of the event</a:t>
            </a:r>
          </a:p>
          <a:p>
            <a:pPr marL="279949" indent="-279949">
              <a:buFont typeface="Arial" pitchFamily="34" charset="0"/>
              <a:buChar char="•"/>
            </a:pPr>
            <a:endParaRPr lang="en-US" sz="800" dirty="0">
              <a:latin typeface="Arial Narrow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57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57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93293" y="8531178"/>
            <a:ext cx="2901939" cy="449091"/>
          </a:xfrm>
          <a:prstGeom prst="rect">
            <a:avLst/>
          </a:prstGeom>
        </p:spPr>
        <p:txBody>
          <a:bodyPr lIns="89584" tIns="44792" rIns="89584" bIns="44792"/>
          <a:lstStyle/>
          <a:p>
            <a:fld id="{2BC76EA1-9600-40D2-AF79-1826F2F8098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956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understand</a:t>
            </a:r>
            <a:r>
              <a:rPr lang="en-US" baseline="0" dirty="0" smtClean="0"/>
              <a:t> how cost effective this solution really is…</a:t>
            </a:r>
          </a:p>
          <a:p>
            <a:r>
              <a:rPr lang="en-US" baseline="0" dirty="0" smtClean="0"/>
              <a:t>Can save money if you don’t need advanced L7 features</a:t>
            </a:r>
          </a:p>
          <a:p>
            <a:r>
              <a:rPr lang="en-US" baseline="0" dirty="0" smtClean="0"/>
              <a:t>AND/OR if you build your own SDN controller… Floodlight.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753" y="8685552"/>
            <a:ext cx="2971697" cy="456889"/>
          </a:xfrm>
          <a:prstGeom prst="rect">
            <a:avLst/>
          </a:prstGeom>
        </p:spPr>
        <p:txBody>
          <a:bodyPr lIns="89584" tIns="44792" rIns="89584" bIns="44792"/>
          <a:lstStyle/>
          <a:p>
            <a:fld id="{EA270342-D23F-4273-AB88-43C977736E8A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3660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40 port switch with 5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ip</a:t>
            </a:r>
            <a:r>
              <a:rPr lang="en-US" baseline="0" dirty="0" smtClean="0"/>
              <a:t> addresses (</a:t>
            </a:r>
            <a:r>
              <a:rPr lang="en-US" baseline="0" dirty="0" err="1" smtClean="0"/>
              <a:t>src</a:t>
            </a:r>
            <a:r>
              <a:rPr lang="en-US" baseline="0" dirty="0" smtClean="0"/>
              <a:t>/</a:t>
            </a:r>
            <a:r>
              <a:rPr lang="en-US" baseline="0" dirty="0" err="1" smtClean="0"/>
              <a:t>dst</a:t>
            </a:r>
            <a:r>
              <a:rPr lang="en-US" baseline="0" dirty="0" smtClean="0"/>
              <a:t>) =10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753" y="8685552"/>
            <a:ext cx="2971697" cy="456889"/>
          </a:xfrm>
          <a:prstGeom prst="rect">
            <a:avLst/>
          </a:prstGeom>
        </p:spPr>
        <p:txBody>
          <a:bodyPr lIns="89584" tIns="44792" rIns="89584" bIns="44792"/>
          <a:lstStyle/>
          <a:p>
            <a:fld id="{EA270342-D23F-4273-AB88-43C977736E8A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786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lIns="89584" tIns="44792" rIns="89584" bIns="44792"/>
          <a:lstStyle/>
          <a:p>
            <a:fld id="{44895FDC-4E91-F14A-B8C7-D2566AE3E83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10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267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753" y="8685552"/>
            <a:ext cx="2971697" cy="456889"/>
          </a:xfrm>
          <a:prstGeom prst="rect">
            <a:avLst/>
          </a:prstGeom>
        </p:spPr>
        <p:txBody>
          <a:bodyPr lIns="89584" tIns="44792" rIns="89584" bIns="44792"/>
          <a:lstStyle/>
          <a:p>
            <a:fld id="{EA270342-D23F-4273-AB88-43C977736E8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58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753" y="8685552"/>
            <a:ext cx="2971697" cy="456889"/>
          </a:xfrm>
          <a:prstGeom prst="rect">
            <a:avLst/>
          </a:prstGeom>
        </p:spPr>
        <p:txBody>
          <a:bodyPr lIns="89584" tIns="44792" rIns="89584" bIns="44792"/>
          <a:lstStyle/>
          <a:p>
            <a:fld id="{EA270342-D23F-4273-AB88-43C977736E8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84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57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753" y="8685552"/>
            <a:ext cx="2971697" cy="456889"/>
          </a:xfrm>
          <a:prstGeom prst="rect">
            <a:avLst/>
          </a:prstGeom>
        </p:spPr>
        <p:txBody>
          <a:bodyPr lIns="89584" tIns="44792" rIns="89584" bIns="44792"/>
          <a:lstStyle/>
          <a:p>
            <a:fld id="{EA270342-D23F-4273-AB88-43C977736E8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556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08965" y="8048074"/>
            <a:ext cx="3066932" cy="423660"/>
          </a:xfrm>
          <a:prstGeom prst="rect">
            <a:avLst/>
          </a:prstGeom>
        </p:spPr>
        <p:txBody>
          <a:bodyPr/>
          <a:lstStyle/>
          <a:p>
            <a:fld id="{44895FDC-4E91-F14A-B8C7-D2566AE3E8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19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753" y="8685552"/>
            <a:ext cx="2971697" cy="456889"/>
          </a:xfrm>
          <a:prstGeom prst="rect">
            <a:avLst/>
          </a:prstGeom>
        </p:spPr>
        <p:txBody>
          <a:bodyPr lIns="89584" tIns="44792" rIns="89584" bIns="44792"/>
          <a:lstStyle/>
          <a:p>
            <a:fld id="{EA270342-D23F-4273-AB88-43C977736E8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82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23"/>
            <a:ext cx="9131300" cy="6848475"/>
          </a:xfrm>
          <a:prstGeom prst="rect">
            <a:avLst/>
          </a:prstGeom>
        </p:spPr>
      </p:pic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 indent="0" algn="l">
              <a:buSzPct val="100000"/>
              <a:defRPr sz="5400">
                <a:solidFill>
                  <a:schemeClr val="bg1"/>
                </a:solidFill>
              </a:defRPr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 dirty="0"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l">
              <a:spcBef>
                <a:spcPts val="0"/>
              </a:spcBef>
              <a:buClr>
                <a:schemeClr val="dk2"/>
              </a:buClr>
              <a:buNone/>
              <a:defRPr sz="2800">
                <a:solidFill>
                  <a:schemeClr val="bg1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2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88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6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85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11400"/>
            <a:ext cx="8620672" cy="1524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000" cap="none" baseline="0">
                <a:solidFill>
                  <a:schemeClr val="bg1"/>
                </a:solidFill>
                <a:latin typeface="Segoe UI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Microsoft Confidential – Internal Use Only 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314" y="6578601"/>
            <a:ext cx="377686" cy="2492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1EF8F4-3127-4F0B-9FA1-9C31610D72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293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1"/>
            <a:ext cx="8363938" cy="666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363938" cy="94641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75"/>
              </a:spcAft>
              <a:buNone/>
              <a:defRPr sz="3000" spc="-75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500" spc="-38" baseline="0"/>
            </a:lvl2pPr>
            <a:lvl3pPr marL="0" indent="0">
              <a:spcBef>
                <a:spcPts val="0"/>
              </a:spcBef>
              <a:spcAft>
                <a:spcPts val="300"/>
              </a:spcAft>
              <a:buNone/>
              <a:defRPr sz="1500"/>
            </a:lvl3pPr>
            <a:lvl4pPr marL="0" indent="0">
              <a:spcBef>
                <a:spcPts val="0"/>
              </a:spcBef>
              <a:spcAft>
                <a:spcPts val="3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30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48841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6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3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4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5F4BCFE-D9FF-44AF-8BCA-ED3973CCD186}" type="datetime1">
              <a:rPr lang="en-US" smtClean="0"/>
              <a:t>6/18/2014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2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4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6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023"/>
            <a:ext cx="9131300" cy="684847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00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5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8" r:id="rId12"/>
    <p:sldLayoutId id="2147483669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flow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2800" y="2565400"/>
            <a:ext cx="8178800" cy="2019323"/>
          </a:xfrm>
        </p:spPr>
        <p:txBody>
          <a:bodyPr/>
          <a:lstStyle/>
          <a:p>
            <a:r>
              <a:rPr lang="en-US" sz="3200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Large-Scale Passive Network</a:t>
            </a:r>
            <a:br>
              <a:rPr lang="en-US" sz="3200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en-US" sz="3200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Monitoring using Ordinary Switches</a:t>
            </a:r>
            <a:r>
              <a:rPr lang="en-US" spc="-100" dirty="0"/>
              <a:t/>
            </a:r>
            <a:br>
              <a:rPr lang="en-US" spc="-100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5100" y="5361536"/>
            <a:ext cx="4267200" cy="1712363"/>
          </a:xfrm>
        </p:spPr>
        <p:txBody>
          <a:bodyPr/>
          <a:lstStyle/>
          <a:p>
            <a:r>
              <a:rPr lang="en-US" sz="2000" dirty="0" smtClean="0"/>
              <a:t>Justin Scott</a:t>
            </a:r>
          </a:p>
          <a:p>
            <a:r>
              <a:rPr lang="en-US" sz="2000" dirty="0" smtClean="0"/>
              <a:t>Senior Network OPS engineer</a:t>
            </a:r>
          </a:p>
          <a:p>
            <a:r>
              <a:rPr lang="en-US" sz="2000" dirty="0" smtClean="0"/>
              <a:t>Juscott@microsoft.com</a:t>
            </a:r>
            <a:endParaRPr lang="en-US" sz="2000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4546600" y="5386937"/>
            <a:ext cx="4597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None/>
              <a:defRPr sz="2800" b="0" i="0" u="none" strike="noStrike" cap="none" baseline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2000" dirty="0"/>
              <a:t>Rich</a:t>
            </a:r>
            <a:r>
              <a:rPr lang="en-US" dirty="0" smtClean="0"/>
              <a:t> </a:t>
            </a:r>
            <a:r>
              <a:rPr lang="en-US" sz="2000" dirty="0"/>
              <a:t>Groves</a:t>
            </a:r>
          </a:p>
          <a:p>
            <a:r>
              <a:rPr lang="en-US" sz="2000" dirty="0"/>
              <a:t>Rgroves@a10networks.com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75" y="263090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Can You Spot the Off the Shelf Packet Broker?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363" y="5493071"/>
            <a:ext cx="5949331" cy="153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65" y="3918329"/>
            <a:ext cx="6153925" cy="185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49" y="1541452"/>
            <a:ext cx="4709367" cy="173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66188" y="1300113"/>
            <a:ext cx="193692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dirty="0" smtClean="0"/>
              <a:t>Which is 20x more expensive?</a:t>
            </a:r>
            <a:endParaRPr lang="en-US" sz="1575" dirty="0"/>
          </a:p>
        </p:txBody>
      </p:sp>
      <p:sp>
        <p:nvSpPr>
          <p:cNvPr id="9" name="TextBox 8"/>
          <p:cNvSpPr txBox="1"/>
          <p:nvPr/>
        </p:nvSpPr>
        <p:spPr>
          <a:xfrm>
            <a:off x="6266188" y="2705692"/>
            <a:ext cx="261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Is it called a Packet Broker cause it makes you broker?</a:t>
            </a:r>
          </a:p>
          <a:p>
            <a:r>
              <a:rPr lang="en-US" sz="1200" dirty="0" smtClean="0"/>
              <a:t>-</a:t>
            </a:r>
            <a:r>
              <a:rPr lang="en-US" sz="1200" dirty="0" err="1" smtClean="0"/>
              <a:t>Raewyn</a:t>
            </a:r>
            <a:r>
              <a:rPr lang="en-US" sz="1200" dirty="0" smtClean="0"/>
              <a:t> Groves </a:t>
            </a:r>
            <a:r>
              <a:rPr lang="en-US" sz="900" dirty="0" smtClean="0"/>
              <a:t>(Rich’s Daughter)</a:t>
            </a:r>
            <a:endParaRPr 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2125662" y="3276401"/>
            <a:ext cx="2877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What do these have in common?</a:t>
            </a:r>
            <a:endParaRPr lang="en-US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862951" y="3564891"/>
            <a:ext cx="540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They are all the same switch!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4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F8F4-3127-4F0B-9FA1-9C31610D72B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86288" y="2331989"/>
            <a:ext cx="40735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rPr>
              <a:t>Architecture</a:t>
            </a:r>
            <a:endParaRPr lang="en-US" sz="6000" dirty="0">
              <a:solidFill>
                <a:schemeClr val="tx1"/>
              </a:solidFill>
              <a:latin typeface="Segoe UI Light" pitchFamily="34" charset="0"/>
              <a:ea typeface="Segoe UI Light" pitchFamily="34" charset="0"/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873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0865" y="308008"/>
            <a:ext cx="7886700" cy="1016920"/>
          </a:xfrm>
        </p:spPr>
        <p:txBody>
          <a:bodyPr/>
          <a:lstStyle/>
          <a:p>
            <a:r>
              <a:rPr lang="en-US" dirty="0" smtClean="0"/>
              <a:t>The glue – SDN Controller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5127426" y="33078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1801" y="1595147"/>
            <a:ext cx="84375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+mj-lt"/>
                <a:cs typeface="Segoe UI Light" panose="020B0502040204020203" pitchFamily="34" charset="0"/>
              </a:rPr>
              <a:t>Openflow</a:t>
            </a:r>
            <a:r>
              <a:rPr lang="en-US" sz="2400" dirty="0" smtClean="0">
                <a:latin typeface="+mj-lt"/>
                <a:cs typeface="Segoe UI Light" panose="020B0502040204020203" pitchFamily="34" charset="0"/>
              </a:rPr>
              <a:t> 1.0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  <a:cs typeface="Segoe UI Light" panose="020B0502040204020203" pitchFamily="34" charset="0"/>
              </a:rPr>
              <a:t>runs as an agent on the </a:t>
            </a:r>
            <a:r>
              <a:rPr lang="en-US" sz="1600" dirty="0" smtClean="0">
                <a:latin typeface="+mj-lt"/>
                <a:cs typeface="Segoe UI Light" panose="020B0502040204020203" pitchFamily="34" charset="0"/>
              </a:rPr>
              <a:t>switch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  <a:cs typeface="Segoe UI Light" panose="020B0502040204020203" pitchFamily="34" charset="0"/>
              </a:rPr>
              <a:t>Standards managed by the Open Networking </a:t>
            </a:r>
            <a:r>
              <a:rPr lang="en-US" sz="1600" dirty="0" smtClean="0">
                <a:latin typeface="+mj-lt"/>
                <a:cs typeface="Segoe UI Light" panose="020B0502040204020203" pitchFamily="34" charset="0"/>
              </a:rPr>
              <a:t>Foundation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  <a:cs typeface="Segoe UI Light" panose="020B0502040204020203" pitchFamily="34" charset="0"/>
              </a:rPr>
              <a:t>developed at Stanford </a:t>
            </a:r>
            <a:r>
              <a:rPr lang="en-US" sz="1600" dirty="0" smtClean="0">
                <a:latin typeface="+mj-lt"/>
                <a:cs typeface="Segoe UI Light" panose="020B0502040204020203" pitchFamily="34" charset="0"/>
              </a:rPr>
              <a:t>2007-2010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+mj-lt"/>
                <a:cs typeface="Segoe UI Light" panose="020B0502040204020203" pitchFamily="34" charset="0"/>
              </a:rPr>
              <a:t>Can match on SRC and/or DST fields of either TCP/UDP, IP, MAC., ICMP code &amp; types, </a:t>
            </a:r>
            <a:r>
              <a:rPr lang="en-US" sz="1600" dirty="0" err="1" smtClean="0">
                <a:latin typeface="+mj-lt"/>
                <a:cs typeface="Segoe UI Light" panose="020B0502040204020203" pitchFamily="34" charset="0"/>
              </a:rPr>
              <a:t>Ethertype</a:t>
            </a:r>
            <a:r>
              <a:rPr lang="en-US" sz="1600" dirty="0" smtClean="0">
                <a:latin typeface="+mj-lt"/>
                <a:cs typeface="Segoe UI Light" panose="020B0502040204020203" pitchFamily="34" charset="0"/>
              </a:rPr>
              <a:t>, </a:t>
            </a:r>
            <a:r>
              <a:rPr lang="en-US" sz="1600" dirty="0" err="1" smtClean="0">
                <a:latin typeface="+mj-lt"/>
                <a:cs typeface="Segoe UI Light" panose="020B0502040204020203" pitchFamily="34" charset="0"/>
              </a:rPr>
              <a:t>Vlan</a:t>
            </a:r>
            <a:r>
              <a:rPr lang="en-US" sz="1600" dirty="0" smtClean="0">
                <a:latin typeface="+mj-lt"/>
                <a:cs typeface="Segoe UI Light" panose="020B0502040204020203" pitchFamily="34" charset="0"/>
              </a:rPr>
              <a:t> id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en-US" sz="1600" dirty="0">
              <a:latin typeface="+mj-lt"/>
              <a:cs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  <a:cs typeface="Segoe UI Light" panose="020B0502040204020203" pitchFamily="34" charset="0"/>
              </a:rPr>
              <a:t>Controller Discovers topology via LLDP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  <a:cs typeface="Segoe UI Light" panose="020B0502040204020203" pitchFamily="34" charset="0"/>
              </a:rPr>
              <a:t>Can manage whole solution via remote API, CLI or web GUI</a:t>
            </a:r>
            <a:endParaRPr lang="en-US" sz="2400" dirty="0">
              <a:latin typeface="+mj-lt"/>
              <a:cs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+mj-lt"/>
              <a:cs typeface="Segoe UI Light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7542" y="1419857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Controller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9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28073" y="3140441"/>
            <a:ext cx="1013345" cy="160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</a:t>
            </a:r>
            <a:r>
              <a:rPr lang="en-US" sz="1100" dirty="0" smtClean="0">
                <a:solidFill>
                  <a:schemeClr val="tx1"/>
                </a:solidFill>
              </a:rPr>
              <a:t>ux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>
            <a:stCxn id="4" idx="2"/>
            <a:endCxn id="4" idx="2"/>
          </p:cNvCxnSpPr>
          <p:nvPr/>
        </p:nvCxnSpPr>
        <p:spPr>
          <a:xfrm>
            <a:off x="4534744" y="330116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H="1">
            <a:off x="5586012" y="5895704"/>
            <a:ext cx="4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208457" y="3482141"/>
            <a:ext cx="566866" cy="176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service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>
            <a:stCxn id="23" idx="2"/>
            <a:endCxn id="23" idx="2"/>
          </p:cNvCxnSpPr>
          <p:nvPr/>
        </p:nvCxnSpPr>
        <p:spPr>
          <a:xfrm>
            <a:off x="5491890" y="365815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Cloud 229"/>
          <p:cNvSpPr/>
          <p:nvPr/>
        </p:nvSpPr>
        <p:spPr>
          <a:xfrm>
            <a:off x="3297770" y="1691069"/>
            <a:ext cx="2403991" cy="350635"/>
          </a:xfrm>
          <a:prstGeom prst="cloud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</a:t>
            </a:r>
            <a:r>
              <a:rPr lang="en-US" sz="1400" dirty="0" smtClean="0">
                <a:solidFill>
                  <a:schemeClr val="tx1"/>
                </a:solidFill>
              </a:rPr>
              <a:t>onitor </a:t>
            </a:r>
            <a:r>
              <a:rPr lang="en-US" sz="1400" dirty="0">
                <a:solidFill>
                  <a:schemeClr val="tx1"/>
                </a:solidFill>
              </a:rPr>
              <a:t>p</a:t>
            </a:r>
            <a:r>
              <a:rPr lang="en-US" sz="1400" dirty="0" smtClean="0">
                <a:solidFill>
                  <a:schemeClr val="tx1"/>
                </a:solidFill>
              </a:rPr>
              <a:t>orts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3" name="Straight Connector 232"/>
          <p:cNvCxnSpPr>
            <a:stCxn id="230" idx="1"/>
            <a:endCxn id="5" idx="3"/>
          </p:cNvCxnSpPr>
          <p:nvPr/>
        </p:nvCxnSpPr>
        <p:spPr>
          <a:xfrm flipH="1">
            <a:off x="3280614" y="2041331"/>
            <a:ext cx="1219150" cy="838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>
            <a:stCxn id="230" idx="1"/>
            <a:endCxn id="6" idx="3"/>
          </p:cNvCxnSpPr>
          <p:nvPr/>
        </p:nvCxnSpPr>
        <p:spPr>
          <a:xfrm flipH="1">
            <a:off x="3511471" y="2041331"/>
            <a:ext cx="988295" cy="1007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>
            <a:stCxn id="230" idx="1"/>
            <a:endCxn id="7" idx="3"/>
          </p:cNvCxnSpPr>
          <p:nvPr/>
        </p:nvCxnSpPr>
        <p:spPr>
          <a:xfrm flipH="1">
            <a:off x="3740071" y="2041331"/>
            <a:ext cx="759695" cy="1179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Title 258"/>
          <p:cNvSpPr>
            <a:spLocks noGrp="1"/>
          </p:cNvSpPr>
          <p:nvPr>
            <p:ph type="title"/>
          </p:nvPr>
        </p:nvSpPr>
        <p:spPr>
          <a:xfrm>
            <a:off x="1122420" y="591768"/>
            <a:ext cx="7144536" cy="4572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Multi-Tenant Distributed Ethernet Monitoring Appliance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200" dirty="0" smtClean="0"/>
              <a:t>Enabling Packet Capture and Analysis at Enterprise Scale</a:t>
            </a:r>
            <a:endParaRPr lang="en-US" sz="1200" dirty="0"/>
          </a:p>
        </p:txBody>
      </p:sp>
      <p:sp>
        <p:nvSpPr>
          <p:cNvPr id="231" name="Cloud 230"/>
          <p:cNvSpPr/>
          <p:nvPr/>
        </p:nvSpPr>
        <p:spPr>
          <a:xfrm>
            <a:off x="3320401" y="4603937"/>
            <a:ext cx="2403991" cy="350635"/>
          </a:xfrm>
          <a:prstGeom prst="cloud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</a:t>
            </a:r>
            <a:r>
              <a:rPr lang="en-US" sz="1200" dirty="0" smtClean="0">
                <a:solidFill>
                  <a:schemeClr val="tx1"/>
                </a:solidFill>
              </a:rPr>
              <a:t>ooling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www.openflow.org/img/newlogo7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64" y="4497372"/>
            <a:ext cx="1574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" name="TextBox 223"/>
          <p:cNvSpPr txBox="1"/>
          <p:nvPr/>
        </p:nvSpPr>
        <p:spPr>
          <a:xfrm>
            <a:off x="2913726" y="5307681"/>
            <a:ext cx="30968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 smtClean="0">
                <a:solidFill>
                  <a:srgbClr val="FF0000"/>
                </a:solidFill>
              </a:rPr>
              <a:t> 20X </a:t>
            </a:r>
            <a:r>
              <a:rPr lang="en-US" sz="1600" dirty="0">
                <a:solidFill>
                  <a:srgbClr val="FF0000"/>
                </a:solidFill>
              </a:rPr>
              <a:t>c</a:t>
            </a:r>
            <a:r>
              <a:rPr lang="en-US" sz="1600" dirty="0" smtClean="0">
                <a:solidFill>
                  <a:srgbClr val="FF0000"/>
                </a:solidFill>
              </a:rPr>
              <a:t>heaper </a:t>
            </a:r>
          </a:p>
          <a:p>
            <a:pPr lvl="0" algn="ctr"/>
            <a:r>
              <a:rPr lang="en-US" sz="1400" dirty="0" smtClean="0">
                <a:solidFill>
                  <a:prstClr val="black"/>
                </a:solidFill>
              </a:rPr>
              <a:t>than “off the shelf” solutions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226" name="Picture 2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82" y="4525505"/>
            <a:ext cx="755650" cy="304800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2026153" y="2189093"/>
            <a:ext cx="5137403" cy="2402539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Appliance</a:t>
            </a:r>
          </a:p>
        </p:txBody>
      </p:sp>
      <p:cxnSp>
        <p:nvCxnSpPr>
          <p:cNvPr id="92" name="Straight Connector 91"/>
          <p:cNvCxnSpPr>
            <a:stCxn id="230" idx="1"/>
          </p:cNvCxnSpPr>
          <p:nvPr/>
        </p:nvCxnSpPr>
        <p:spPr>
          <a:xfrm flipH="1">
            <a:off x="3056634" y="2041331"/>
            <a:ext cx="1443130" cy="66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05" idx="1"/>
            <a:endCxn id="230" idx="1"/>
          </p:cNvCxnSpPr>
          <p:nvPr/>
        </p:nvCxnSpPr>
        <p:spPr>
          <a:xfrm flipH="1" flipV="1">
            <a:off x="4499764" y="2041331"/>
            <a:ext cx="865204" cy="1182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230" idx="1"/>
            <a:endCxn id="104" idx="1"/>
          </p:cNvCxnSpPr>
          <p:nvPr/>
        </p:nvCxnSpPr>
        <p:spPr>
          <a:xfrm>
            <a:off x="4499764" y="2041331"/>
            <a:ext cx="1095186" cy="1021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230" idx="1"/>
            <a:endCxn id="103" idx="1"/>
          </p:cNvCxnSpPr>
          <p:nvPr/>
        </p:nvCxnSpPr>
        <p:spPr>
          <a:xfrm>
            <a:off x="4499764" y="2041331"/>
            <a:ext cx="1327172" cy="860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230" idx="1"/>
            <a:endCxn id="106" idx="1"/>
          </p:cNvCxnSpPr>
          <p:nvPr/>
        </p:nvCxnSpPr>
        <p:spPr>
          <a:xfrm>
            <a:off x="4499766" y="2041331"/>
            <a:ext cx="1510785" cy="699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7" idx="3"/>
            <a:endCxn id="4" idx="1"/>
          </p:cNvCxnSpPr>
          <p:nvPr/>
        </p:nvCxnSpPr>
        <p:spPr>
          <a:xfrm flipV="1">
            <a:off x="3740069" y="3220802"/>
            <a:ext cx="28800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6" idx="3"/>
          </p:cNvCxnSpPr>
          <p:nvPr/>
        </p:nvCxnSpPr>
        <p:spPr>
          <a:xfrm>
            <a:off x="3511469" y="3048538"/>
            <a:ext cx="516602" cy="178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5" idx="3"/>
            <a:endCxn id="4" idx="1"/>
          </p:cNvCxnSpPr>
          <p:nvPr/>
        </p:nvCxnSpPr>
        <p:spPr>
          <a:xfrm>
            <a:off x="3280616" y="2880311"/>
            <a:ext cx="747457" cy="340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86" idx="3"/>
            <a:endCxn id="4" idx="1"/>
          </p:cNvCxnSpPr>
          <p:nvPr/>
        </p:nvCxnSpPr>
        <p:spPr>
          <a:xfrm>
            <a:off x="3056636" y="2718942"/>
            <a:ext cx="971437" cy="501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498126" y="2968177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26726" y="3140442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f</a:t>
            </a:r>
            <a:r>
              <a:rPr lang="en-US" sz="1100" dirty="0" smtClean="0">
                <a:solidFill>
                  <a:schemeClr val="tx1"/>
                </a:solidFill>
              </a:rPr>
              <a:t>ilter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7271" y="2799952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2043289" y="2638581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Connector 144"/>
          <p:cNvCxnSpPr>
            <a:stCxn id="4" idx="3"/>
            <a:endCxn id="105" idx="1"/>
          </p:cNvCxnSpPr>
          <p:nvPr/>
        </p:nvCxnSpPr>
        <p:spPr>
          <a:xfrm>
            <a:off x="5041416" y="3220802"/>
            <a:ext cx="323552" cy="2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4" idx="3"/>
            <a:endCxn id="104" idx="1"/>
          </p:cNvCxnSpPr>
          <p:nvPr/>
        </p:nvCxnSpPr>
        <p:spPr>
          <a:xfrm flipV="1">
            <a:off x="5041416" y="3062751"/>
            <a:ext cx="553534" cy="158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4" idx="3"/>
            <a:endCxn id="103" idx="1"/>
          </p:cNvCxnSpPr>
          <p:nvPr/>
        </p:nvCxnSpPr>
        <p:spPr>
          <a:xfrm flipV="1">
            <a:off x="5041416" y="2902030"/>
            <a:ext cx="785520" cy="318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4" idx="3"/>
            <a:endCxn id="106" idx="1"/>
          </p:cNvCxnSpPr>
          <p:nvPr/>
        </p:nvCxnSpPr>
        <p:spPr>
          <a:xfrm flipV="1">
            <a:off x="5041418" y="2740406"/>
            <a:ext cx="969133" cy="480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5364970" y="3143112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f</a:t>
            </a:r>
            <a:r>
              <a:rPr lang="en-US" sz="1100" dirty="0" smtClean="0">
                <a:solidFill>
                  <a:schemeClr val="tx1"/>
                </a:solidFill>
              </a:rPr>
              <a:t>ilter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594952" y="2982390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5826938" y="2821669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6010551" y="2660045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3341880" y="3479291"/>
            <a:ext cx="566866" cy="176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service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76" name="Straight Connector 175"/>
          <p:cNvCxnSpPr>
            <a:stCxn id="165" idx="3"/>
            <a:endCxn id="4" idx="2"/>
          </p:cNvCxnSpPr>
          <p:nvPr/>
        </p:nvCxnSpPr>
        <p:spPr>
          <a:xfrm flipV="1">
            <a:off x="3908746" y="3301162"/>
            <a:ext cx="625998" cy="266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23" idx="1"/>
            <a:endCxn id="4" idx="2"/>
          </p:cNvCxnSpPr>
          <p:nvPr/>
        </p:nvCxnSpPr>
        <p:spPr>
          <a:xfrm flipH="1" flipV="1">
            <a:off x="4534746" y="3301162"/>
            <a:ext cx="673713" cy="268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endCxn id="4" idx="2"/>
          </p:cNvCxnSpPr>
          <p:nvPr/>
        </p:nvCxnSpPr>
        <p:spPr>
          <a:xfrm flipH="1" flipV="1">
            <a:off x="4534744" y="3301162"/>
            <a:ext cx="6344" cy="557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ectangle 184"/>
          <p:cNvSpPr/>
          <p:nvPr/>
        </p:nvSpPr>
        <p:spPr>
          <a:xfrm>
            <a:off x="4021314" y="3864788"/>
            <a:ext cx="1013345" cy="160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</a:t>
            </a:r>
            <a:r>
              <a:rPr lang="en-US" sz="1100" dirty="0" smtClean="0">
                <a:solidFill>
                  <a:schemeClr val="tx1"/>
                </a:solidFill>
              </a:rPr>
              <a:t>elivery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86" name="Straight Connector 185"/>
          <p:cNvCxnSpPr>
            <a:stCxn id="231" idx="3"/>
            <a:endCxn id="185" idx="2"/>
          </p:cNvCxnSpPr>
          <p:nvPr/>
        </p:nvCxnSpPr>
        <p:spPr>
          <a:xfrm flipV="1">
            <a:off x="4522395" y="4025507"/>
            <a:ext cx="5590" cy="598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7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Layer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3778304" y="2939008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</p:txBody>
      </p:sp>
      <p:cxnSp>
        <p:nvCxnSpPr>
          <p:cNvPr id="49" name="Straight Connector 48"/>
          <p:cNvCxnSpPr>
            <a:stCxn id="48" idx="2"/>
            <a:endCxn id="48" idx="2"/>
          </p:cNvCxnSpPr>
          <p:nvPr/>
        </p:nvCxnSpPr>
        <p:spPr>
          <a:xfrm>
            <a:off x="4284975" y="30997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4958688" y="3280707"/>
            <a:ext cx="566866" cy="176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/>
              <a:t>e</a:t>
            </a:r>
            <a:endParaRPr lang="en-US" sz="900" b="1" dirty="0"/>
          </a:p>
        </p:txBody>
      </p:sp>
      <p:cxnSp>
        <p:nvCxnSpPr>
          <p:cNvPr id="51" name="Straight Connector 50"/>
          <p:cNvCxnSpPr>
            <a:stCxn id="50" idx="2"/>
            <a:endCxn id="50" idx="2"/>
          </p:cNvCxnSpPr>
          <p:nvPr/>
        </p:nvCxnSpPr>
        <p:spPr>
          <a:xfrm>
            <a:off x="5242121" y="345671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loud 51"/>
          <p:cNvSpPr/>
          <p:nvPr/>
        </p:nvSpPr>
        <p:spPr>
          <a:xfrm>
            <a:off x="3048001" y="1489635"/>
            <a:ext cx="2403991" cy="350635"/>
          </a:xfrm>
          <a:prstGeom prst="cloud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M</a:t>
            </a:r>
            <a:r>
              <a:rPr lang="en-US" sz="1400" b="1" dirty="0" smtClean="0">
                <a:solidFill>
                  <a:schemeClr val="tx1"/>
                </a:solidFill>
              </a:rPr>
              <a:t>onitor </a:t>
            </a:r>
            <a:r>
              <a:rPr lang="en-US" sz="1400" b="1" dirty="0">
                <a:solidFill>
                  <a:schemeClr val="tx1"/>
                </a:solidFill>
              </a:rPr>
              <a:t>P</a:t>
            </a:r>
            <a:r>
              <a:rPr lang="en-US" sz="1400" b="1" dirty="0" smtClean="0">
                <a:solidFill>
                  <a:schemeClr val="tx1"/>
                </a:solidFill>
              </a:rPr>
              <a:t>orts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53" name="Straight Connector 52"/>
          <p:cNvCxnSpPr>
            <a:stCxn id="52" idx="1"/>
            <a:endCxn id="68" idx="3"/>
          </p:cNvCxnSpPr>
          <p:nvPr/>
        </p:nvCxnSpPr>
        <p:spPr>
          <a:xfrm flipH="1">
            <a:off x="3030845" y="1839896"/>
            <a:ext cx="1219150" cy="838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2" idx="1"/>
            <a:endCxn id="66" idx="3"/>
          </p:cNvCxnSpPr>
          <p:nvPr/>
        </p:nvCxnSpPr>
        <p:spPr>
          <a:xfrm flipH="1">
            <a:off x="3261702" y="1839897"/>
            <a:ext cx="988295" cy="1007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2" idx="1"/>
            <a:endCxn id="67" idx="3"/>
          </p:cNvCxnSpPr>
          <p:nvPr/>
        </p:nvCxnSpPr>
        <p:spPr>
          <a:xfrm flipH="1">
            <a:off x="3490302" y="1839896"/>
            <a:ext cx="759695" cy="1179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2" idx="1"/>
          </p:cNvCxnSpPr>
          <p:nvPr/>
        </p:nvCxnSpPr>
        <p:spPr>
          <a:xfrm flipH="1">
            <a:off x="2806865" y="1839897"/>
            <a:ext cx="1443130" cy="66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74" idx="1"/>
            <a:endCxn id="52" idx="1"/>
          </p:cNvCxnSpPr>
          <p:nvPr/>
        </p:nvCxnSpPr>
        <p:spPr>
          <a:xfrm flipH="1" flipV="1">
            <a:off x="4249995" y="1839896"/>
            <a:ext cx="865204" cy="1182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2" idx="1"/>
            <a:endCxn id="75" idx="1"/>
          </p:cNvCxnSpPr>
          <p:nvPr/>
        </p:nvCxnSpPr>
        <p:spPr>
          <a:xfrm>
            <a:off x="4249995" y="1839897"/>
            <a:ext cx="1095186" cy="1021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2" idx="1"/>
            <a:endCxn id="76" idx="1"/>
          </p:cNvCxnSpPr>
          <p:nvPr/>
        </p:nvCxnSpPr>
        <p:spPr>
          <a:xfrm>
            <a:off x="4249995" y="1839896"/>
            <a:ext cx="1327172" cy="860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2" idx="1"/>
            <a:endCxn id="77" idx="1"/>
          </p:cNvCxnSpPr>
          <p:nvPr/>
        </p:nvCxnSpPr>
        <p:spPr>
          <a:xfrm>
            <a:off x="4249997" y="1839896"/>
            <a:ext cx="1510785" cy="699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7" idx="3"/>
            <a:endCxn id="48" idx="1"/>
          </p:cNvCxnSpPr>
          <p:nvPr/>
        </p:nvCxnSpPr>
        <p:spPr>
          <a:xfrm flipV="1">
            <a:off x="3490300" y="3019368"/>
            <a:ext cx="28800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66" idx="3"/>
          </p:cNvCxnSpPr>
          <p:nvPr/>
        </p:nvCxnSpPr>
        <p:spPr>
          <a:xfrm>
            <a:off x="3261700" y="2847103"/>
            <a:ext cx="516602" cy="178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68" idx="3"/>
            <a:endCxn id="48" idx="1"/>
          </p:cNvCxnSpPr>
          <p:nvPr/>
        </p:nvCxnSpPr>
        <p:spPr>
          <a:xfrm>
            <a:off x="3030846" y="2678876"/>
            <a:ext cx="747457" cy="340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9" idx="3"/>
            <a:endCxn id="48" idx="1"/>
          </p:cNvCxnSpPr>
          <p:nvPr/>
        </p:nvCxnSpPr>
        <p:spPr>
          <a:xfrm>
            <a:off x="2806867" y="2517507"/>
            <a:ext cx="971437" cy="501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248357" y="2766744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7" name="Rectangle 66"/>
          <p:cNvSpPr/>
          <p:nvPr/>
        </p:nvSpPr>
        <p:spPr>
          <a:xfrm>
            <a:off x="2476956" y="2939008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F</a:t>
            </a:r>
            <a:r>
              <a:rPr lang="en-US" sz="1200" b="1" dirty="0" smtClean="0">
                <a:solidFill>
                  <a:schemeClr val="bg1"/>
                </a:solidFill>
              </a:rPr>
              <a:t>ilter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017502" y="2598517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9" name="Rectangle 68"/>
          <p:cNvSpPr/>
          <p:nvPr/>
        </p:nvSpPr>
        <p:spPr>
          <a:xfrm>
            <a:off x="1793522" y="2437148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70" name="Straight Connector 69"/>
          <p:cNvCxnSpPr>
            <a:stCxn id="48" idx="3"/>
            <a:endCxn id="74" idx="1"/>
          </p:cNvCxnSpPr>
          <p:nvPr/>
        </p:nvCxnSpPr>
        <p:spPr>
          <a:xfrm>
            <a:off x="4791647" y="3019367"/>
            <a:ext cx="323552" cy="2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48" idx="3"/>
            <a:endCxn id="75" idx="1"/>
          </p:cNvCxnSpPr>
          <p:nvPr/>
        </p:nvCxnSpPr>
        <p:spPr>
          <a:xfrm flipV="1">
            <a:off x="4791647" y="2861316"/>
            <a:ext cx="553534" cy="158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48" idx="3"/>
            <a:endCxn id="76" idx="1"/>
          </p:cNvCxnSpPr>
          <p:nvPr/>
        </p:nvCxnSpPr>
        <p:spPr>
          <a:xfrm flipV="1">
            <a:off x="4791647" y="2700595"/>
            <a:ext cx="785520" cy="318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8" idx="3"/>
            <a:endCxn id="77" idx="1"/>
          </p:cNvCxnSpPr>
          <p:nvPr/>
        </p:nvCxnSpPr>
        <p:spPr>
          <a:xfrm flipV="1">
            <a:off x="4791649" y="2538971"/>
            <a:ext cx="969133" cy="480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5115201" y="2941677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F</a:t>
            </a:r>
            <a:r>
              <a:rPr lang="en-US" sz="1200" b="1" dirty="0" smtClean="0"/>
              <a:t>ilter</a:t>
            </a:r>
            <a:endParaRPr lang="en-US" sz="1200" b="1" dirty="0"/>
          </a:p>
        </p:txBody>
      </p:sp>
      <p:sp>
        <p:nvSpPr>
          <p:cNvPr id="75" name="Rectangle 74"/>
          <p:cNvSpPr/>
          <p:nvPr/>
        </p:nvSpPr>
        <p:spPr>
          <a:xfrm>
            <a:off x="5345183" y="2780956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6" name="Rectangle 75"/>
          <p:cNvSpPr/>
          <p:nvPr/>
        </p:nvSpPr>
        <p:spPr>
          <a:xfrm>
            <a:off x="5577169" y="2620236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7" name="Rectangle 76"/>
          <p:cNvSpPr/>
          <p:nvPr/>
        </p:nvSpPr>
        <p:spPr>
          <a:xfrm>
            <a:off x="5760782" y="2458610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8" name="Rectangle 77"/>
          <p:cNvSpPr/>
          <p:nvPr/>
        </p:nvSpPr>
        <p:spPr>
          <a:xfrm>
            <a:off x="3092111" y="3277856"/>
            <a:ext cx="566866" cy="176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/>
          </a:p>
        </p:txBody>
      </p:sp>
      <p:cxnSp>
        <p:nvCxnSpPr>
          <p:cNvPr id="79" name="Straight Connector 78"/>
          <p:cNvCxnSpPr>
            <a:stCxn id="78" idx="3"/>
            <a:endCxn id="48" idx="2"/>
          </p:cNvCxnSpPr>
          <p:nvPr/>
        </p:nvCxnSpPr>
        <p:spPr>
          <a:xfrm flipV="1">
            <a:off x="3658977" y="3099729"/>
            <a:ext cx="625998" cy="266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50" idx="1"/>
            <a:endCxn id="48" idx="2"/>
          </p:cNvCxnSpPr>
          <p:nvPr/>
        </p:nvCxnSpPr>
        <p:spPr>
          <a:xfrm flipH="1" flipV="1">
            <a:off x="4284977" y="3099728"/>
            <a:ext cx="673713" cy="268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endCxn id="48" idx="2"/>
          </p:cNvCxnSpPr>
          <p:nvPr/>
        </p:nvCxnSpPr>
        <p:spPr>
          <a:xfrm flipH="1" flipV="1">
            <a:off x="4284975" y="3099728"/>
            <a:ext cx="6344" cy="557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3771545" y="3663353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/>
          </a:p>
        </p:txBody>
      </p:sp>
      <p:cxnSp>
        <p:nvCxnSpPr>
          <p:cNvPr id="3" name="Straight Connector 2"/>
          <p:cNvCxnSpPr>
            <a:stCxn id="50" idx="1"/>
            <a:endCxn id="82" idx="0"/>
          </p:cNvCxnSpPr>
          <p:nvPr/>
        </p:nvCxnSpPr>
        <p:spPr>
          <a:xfrm flipH="1">
            <a:off x="4278218" y="3368712"/>
            <a:ext cx="680471" cy="294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78" idx="3"/>
            <a:endCxn id="82" idx="0"/>
          </p:cNvCxnSpPr>
          <p:nvPr/>
        </p:nvCxnSpPr>
        <p:spPr>
          <a:xfrm>
            <a:off x="3658977" y="3365861"/>
            <a:ext cx="619240" cy="29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369692" y="4444999"/>
            <a:ext cx="4068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  <a:cs typeface="Segoe UI Light" panose="020B0502040204020203" pitchFamily="34" charset="0"/>
              </a:rPr>
              <a:t>Terminates all monitor 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  <a:cs typeface="Segoe UI Light" panose="020B0502040204020203" pitchFamily="34" charset="0"/>
              </a:rPr>
              <a:t>Drops all traffic by default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  <a:cs typeface="Segoe UI Light" panose="020B0502040204020203" pitchFamily="34" charset="0"/>
              </a:rPr>
              <a:t>De-duplication of data if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  <a:cs typeface="Segoe UI Light" panose="020B0502040204020203" pitchFamily="34" charset="0"/>
              </a:rPr>
              <a:t>Aggressive </a:t>
            </a:r>
            <a:r>
              <a:rPr lang="en-US" sz="2000" dirty="0" err="1" smtClean="0">
                <a:latin typeface="+mn-lt"/>
                <a:cs typeface="Segoe UI Light" panose="020B0502040204020203" pitchFamily="34" charset="0"/>
              </a:rPr>
              <a:t>sFlow</a:t>
            </a:r>
            <a:r>
              <a:rPr lang="en-US" sz="2000" dirty="0" smtClean="0">
                <a:latin typeface="+mn-lt"/>
                <a:cs typeface="Segoe UI Light" panose="020B0502040204020203" pitchFamily="34" charset="0"/>
              </a:rPr>
              <a:t> exports</a:t>
            </a:r>
          </a:p>
        </p:txBody>
      </p:sp>
    </p:spTree>
    <p:extLst>
      <p:ext uri="{BB962C8B-B14F-4D97-AF65-F5344CB8AC3E}">
        <p14:creationId xmlns:p14="http://schemas.microsoft.com/office/powerpoint/2010/main" val="105054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Mux Layer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78304" y="3249478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MUX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>
            <a:stCxn id="12" idx="2"/>
            <a:endCxn id="12" idx="2"/>
          </p:cNvCxnSpPr>
          <p:nvPr/>
        </p:nvCxnSpPr>
        <p:spPr>
          <a:xfrm>
            <a:off x="4284975" y="341019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958688" y="3591177"/>
            <a:ext cx="566866" cy="176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cxnSp>
        <p:nvCxnSpPr>
          <p:cNvPr id="15" name="Straight Connector 14"/>
          <p:cNvCxnSpPr>
            <a:stCxn id="14" idx="2"/>
            <a:endCxn id="14" idx="2"/>
          </p:cNvCxnSpPr>
          <p:nvPr/>
        </p:nvCxnSpPr>
        <p:spPr>
          <a:xfrm>
            <a:off x="5242121" y="37671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loud 15"/>
          <p:cNvSpPr/>
          <p:nvPr/>
        </p:nvSpPr>
        <p:spPr>
          <a:xfrm>
            <a:off x="3048001" y="1800105"/>
            <a:ext cx="2403991" cy="350635"/>
          </a:xfrm>
          <a:prstGeom prst="cloud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</a:t>
            </a:r>
            <a:r>
              <a:rPr lang="en-US" sz="1400" dirty="0" smtClean="0">
                <a:solidFill>
                  <a:schemeClr val="tx1"/>
                </a:solidFill>
              </a:rPr>
              <a:t>onitor </a:t>
            </a:r>
            <a:r>
              <a:rPr lang="en-US" sz="1400" dirty="0">
                <a:solidFill>
                  <a:schemeClr val="tx1"/>
                </a:solidFill>
              </a:rPr>
              <a:t>P</a:t>
            </a:r>
            <a:r>
              <a:rPr lang="en-US" sz="1400" dirty="0" smtClean="0">
                <a:solidFill>
                  <a:schemeClr val="tx1"/>
                </a:solidFill>
              </a:rPr>
              <a:t>orts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>
            <a:stCxn id="16" idx="1"/>
            <a:endCxn id="32" idx="3"/>
          </p:cNvCxnSpPr>
          <p:nvPr/>
        </p:nvCxnSpPr>
        <p:spPr>
          <a:xfrm flipH="1">
            <a:off x="3030845" y="2150368"/>
            <a:ext cx="1219150" cy="838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1"/>
            <a:endCxn id="30" idx="3"/>
          </p:cNvCxnSpPr>
          <p:nvPr/>
        </p:nvCxnSpPr>
        <p:spPr>
          <a:xfrm flipH="1">
            <a:off x="3261702" y="2150369"/>
            <a:ext cx="988295" cy="1007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1"/>
            <a:endCxn id="31" idx="3"/>
          </p:cNvCxnSpPr>
          <p:nvPr/>
        </p:nvCxnSpPr>
        <p:spPr>
          <a:xfrm flipH="1">
            <a:off x="3490302" y="2150367"/>
            <a:ext cx="759695" cy="1179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6" idx="1"/>
          </p:cNvCxnSpPr>
          <p:nvPr/>
        </p:nvCxnSpPr>
        <p:spPr>
          <a:xfrm flipH="1">
            <a:off x="2806865" y="2150367"/>
            <a:ext cx="1443130" cy="66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38" idx="1"/>
            <a:endCxn id="16" idx="1"/>
          </p:cNvCxnSpPr>
          <p:nvPr/>
        </p:nvCxnSpPr>
        <p:spPr>
          <a:xfrm flipH="1" flipV="1">
            <a:off x="4249995" y="2150368"/>
            <a:ext cx="865204" cy="1182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6" idx="1"/>
            <a:endCxn id="39" idx="1"/>
          </p:cNvCxnSpPr>
          <p:nvPr/>
        </p:nvCxnSpPr>
        <p:spPr>
          <a:xfrm>
            <a:off x="4249995" y="2150367"/>
            <a:ext cx="1095186" cy="1021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6" idx="1"/>
            <a:endCxn id="40" idx="1"/>
          </p:cNvCxnSpPr>
          <p:nvPr/>
        </p:nvCxnSpPr>
        <p:spPr>
          <a:xfrm>
            <a:off x="4249995" y="2150368"/>
            <a:ext cx="1327172" cy="860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6" idx="1"/>
            <a:endCxn id="41" idx="1"/>
          </p:cNvCxnSpPr>
          <p:nvPr/>
        </p:nvCxnSpPr>
        <p:spPr>
          <a:xfrm>
            <a:off x="4249997" y="2150368"/>
            <a:ext cx="1510785" cy="699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1" idx="3"/>
            <a:endCxn id="12" idx="1"/>
          </p:cNvCxnSpPr>
          <p:nvPr/>
        </p:nvCxnSpPr>
        <p:spPr>
          <a:xfrm flipV="1">
            <a:off x="3490300" y="3329840"/>
            <a:ext cx="28800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0" idx="3"/>
          </p:cNvCxnSpPr>
          <p:nvPr/>
        </p:nvCxnSpPr>
        <p:spPr>
          <a:xfrm>
            <a:off x="3261700" y="3157575"/>
            <a:ext cx="516602" cy="178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32" idx="3"/>
            <a:endCxn id="12" idx="1"/>
          </p:cNvCxnSpPr>
          <p:nvPr/>
        </p:nvCxnSpPr>
        <p:spPr>
          <a:xfrm>
            <a:off x="3030846" y="2989348"/>
            <a:ext cx="747457" cy="340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33" idx="3"/>
            <a:endCxn id="12" idx="1"/>
          </p:cNvCxnSpPr>
          <p:nvPr/>
        </p:nvCxnSpPr>
        <p:spPr>
          <a:xfrm>
            <a:off x="2806867" y="2827979"/>
            <a:ext cx="971437" cy="501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248357" y="3077214"/>
            <a:ext cx="1013345" cy="160721"/>
          </a:xfrm>
          <a:prstGeom prst="rect">
            <a:avLst/>
          </a:prstGeom>
          <a:solidFill>
            <a:srgbClr val="C0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476957" y="3249480"/>
            <a:ext cx="1013345" cy="160721"/>
          </a:xfrm>
          <a:prstGeom prst="rect">
            <a:avLst/>
          </a:prstGeom>
          <a:solidFill>
            <a:srgbClr val="C0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2017502" y="2908988"/>
            <a:ext cx="1013345" cy="160721"/>
          </a:xfrm>
          <a:prstGeom prst="rect">
            <a:avLst/>
          </a:prstGeom>
          <a:solidFill>
            <a:srgbClr val="C0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793522" y="2747618"/>
            <a:ext cx="1013345" cy="160721"/>
          </a:xfrm>
          <a:prstGeom prst="rect">
            <a:avLst/>
          </a:prstGeom>
          <a:solidFill>
            <a:srgbClr val="C0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/>
          <p:cNvCxnSpPr>
            <a:stCxn id="12" idx="3"/>
            <a:endCxn id="38" idx="1"/>
          </p:cNvCxnSpPr>
          <p:nvPr/>
        </p:nvCxnSpPr>
        <p:spPr>
          <a:xfrm>
            <a:off x="4791647" y="3329838"/>
            <a:ext cx="323552" cy="2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2" idx="3"/>
            <a:endCxn id="39" idx="1"/>
          </p:cNvCxnSpPr>
          <p:nvPr/>
        </p:nvCxnSpPr>
        <p:spPr>
          <a:xfrm flipV="1">
            <a:off x="4791647" y="3171788"/>
            <a:ext cx="553534" cy="158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2" idx="3"/>
            <a:endCxn id="40" idx="1"/>
          </p:cNvCxnSpPr>
          <p:nvPr/>
        </p:nvCxnSpPr>
        <p:spPr>
          <a:xfrm flipV="1">
            <a:off x="4791647" y="3011067"/>
            <a:ext cx="785520" cy="318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2" idx="3"/>
            <a:endCxn id="41" idx="1"/>
          </p:cNvCxnSpPr>
          <p:nvPr/>
        </p:nvCxnSpPr>
        <p:spPr>
          <a:xfrm flipV="1">
            <a:off x="4791648" y="2849443"/>
            <a:ext cx="969133" cy="480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115201" y="3252149"/>
            <a:ext cx="1013345" cy="160721"/>
          </a:xfrm>
          <a:prstGeom prst="rect">
            <a:avLst/>
          </a:prstGeom>
          <a:solidFill>
            <a:srgbClr val="C0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9" name="Rectangle 38"/>
          <p:cNvSpPr/>
          <p:nvPr/>
        </p:nvSpPr>
        <p:spPr>
          <a:xfrm>
            <a:off x="5345183" y="3091428"/>
            <a:ext cx="1013345" cy="160721"/>
          </a:xfrm>
          <a:prstGeom prst="rect">
            <a:avLst/>
          </a:prstGeom>
          <a:solidFill>
            <a:srgbClr val="C0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5577169" y="2930706"/>
            <a:ext cx="1013345" cy="160721"/>
          </a:xfrm>
          <a:prstGeom prst="rect">
            <a:avLst/>
          </a:prstGeom>
          <a:solidFill>
            <a:srgbClr val="C0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760782" y="2769082"/>
            <a:ext cx="1013345" cy="160721"/>
          </a:xfrm>
          <a:prstGeom prst="rect">
            <a:avLst/>
          </a:prstGeom>
          <a:solidFill>
            <a:srgbClr val="C0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3092111" y="3588328"/>
            <a:ext cx="566866" cy="176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cxnSp>
        <p:nvCxnSpPr>
          <p:cNvPr id="43" name="Straight Connector 42"/>
          <p:cNvCxnSpPr>
            <a:stCxn id="42" idx="3"/>
            <a:endCxn id="12" idx="2"/>
          </p:cNvCxnSpPr>
          <p:nvPr/>
        </p:nvCxnSpPr>
        <p:spPr>
          <a:xfrm flipV="1">
            <a:off x="3658977" y="3410199"/>
            <a:ext cx="625998" cy="266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4" idx="1"/>
            <a:endCxn id="12" idx="2"/>
          </p:cNvCxnSpPr>
          <p:nvPr/>
        </p:nvCxnSpPr>
        <p:spPr>
          <a:xfrm flipH="1" flipV="1">
            <a:off x="4284977" y="3410200"/>
            <a:ext cx="673713" cy="268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12" idx="2"/>
          </p:cNvCxnSpPr>
          <p:nvPr/>
        </p:nvCxnSpPr>
        <p:spPr>
          <a:xfrm flipH="1" flipV="1">
            <a:off x="4284975" y="3410200"/>
            <a:ext cx="6344" cy="557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771545" y="3973825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3" name="Straight Connector 2"/>
          <p:cNvCxnSpPr>
            <a:stCxn id="42" idx="3"/>
            <a:endCxn id="46" idx="0"/>
          </p:cNvCxnSpPr>
          <p:nvPr/>
        </p:nvCxnSpPr>
        <p:spPr>
          <a:xfrm>
            <a:off x="3658977" y="3676333"/>
            <a:ext cx="619240" cy="29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14" idx="1"/>
            <a:endCxn id="46" idx="0"/>
          </p:cNvCxnSpPr>
          <p:nvPr/>
        </p:nvCxnSpPr>
        <p:spPr>
          <a:xfrm flipH="1">
            <a:off x="4278218" y="3679184"/>
            <a:ext cx="680471" cy="294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89263" y="4565777"/>
            <a:ext cx="6604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  <a:cs typeface="Segoe UI Light" panose="020B0502040204020203" pitchFamily="34" charset="0"/>
              </a:rPr>
              <a:t>Aggregates all filter switches in a data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  <a:cs typeface="Segoe UI Light" panose="020B0502040204020203" pitchFamily="34" charset="0"/>
              </a:rPr>
              <a:t>Directs traffic to either service nodes or delivery interfaces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  <a:cs typeface="Segoe UI Light" panose="020B0502040204020203" pitchFamily="34" charset="0"/>
              </a:rPr>
              <a:t>Enables service chaining per policy</a:t>
            </a:r>
          </a:p>
        </p:txBody>
      </p:sp>
    </p:spTree>
    <p:extLst>
      <p:ext uri="{BB962C8B-B14F-4D97-AF65-F5344CB8AC3E}">
        <p14:creationId xmlns:p14="http://schemas.microsoft.com/office/powerpoint/2010/main" val="150327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Nodes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702104" y="2838698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14" name="Straight Connector 13"/>
          <p:cNvCxnSpPr>
            <a:stCxn id="13" idx="2"/>
            <a:endCxn id="13" idx="2"/>
          </p:cNvCxnSpPr>
          <p:nvPr/>
        </p:nvCxnSpPr>
        <p:spPr>
          <a:xfrm>
            <a:off x="4208775" y="299941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882488" y="3180397"/>
            <a:ext cx="566866" cy="17601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S</a:t>
            </a:r>
            <a:r>
              <a:rPr lang="en-US" sz="900" b="1" dirty="0" smtClean="0">
                <a:solidFill>
                  <a:schemeClr val="bg1"/>
                </a:solidFill>
              </a:rPr>
              <a:t>ervice</a:t>
            </a:r>
            <a:endParaRPr lang="en-US" sz="900" b="1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>
            <a:stCxn id="15" idx="2"/>
            <a:endCxn id="15" idx="2"/>
          </p:cNvCxnSpPr>
          <p:nvPr/>
        </p:nvCxnSpPr>
        <p:spPr>
          <a:xfrm>
            <a:off x="5165921" y="335640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loud 16"/>
          <p:cNvSpPr/>
          <p:nvPr/>
        </p:nvSpPr>
        <p:spPr>
          <a:xfrm>
            <a:off x="2971801" y="1389325"/>
            <a:ext cx="2403991" cy="350635"/>
          </a:xfrm>
          <a:prstGeom prst="cloud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</a:t>
            </a:r>
            <a:r>
              <a:rPr lang="en-US" sz="1400" dirty="0" smtClean="0">
                <a:solidFill>
                  <a:schemeClr val="tx1"/>
                </a:solidFill>
              </a:rPr>
              <a:t>onitor ports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>
            <a:stCxn id="17" idx="1"/>
            <a:endCxn id="33" idx="3"/>
          </p:cNvCxnSpPr>
          <p:nvPr/>
        </p:nvCxnSpPr>
        <p:spPr>
          <a:xfrm flipH="1">
            <a:off x="2954645" y="1739588"/>
            <a:ext cx="1219150" cy="838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7" idx="1"/>
            <a:endCxn id="31" idx="3"/>
          </p:cNvCxnSpPr>
          <p:nvPr/>
        </p:nvCxnSpPr>
        <p:spPr>
          <a:xfrm flipH="1">
            <a:off x="3185502" y="1739589"/>
            <a:ext cx="988295" cy="1007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1"/>
            <a:endCxn id="32" idx="3"/>
          </p:cNvCxnSpPr>
          <p:nvPr/>
        </p:nvCxnSpPr>
        <p:spPr>
          <a:xfrm flipH="1">
            <a:off x="3414102" y="1739587"/>
            <a:ext cx="759695" cy="1179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1"/>
          </p:cNvCxnSpPr>
          <p:nvPr/>
        </p:nvCxnSpPr>
        <p:spPr>
          <a:xfrm flipH="1">
            <a:off x="2730665" y="1739587"/>
            <a:ext cx="1443130" cy="66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9" idx="1"/>
            <a:endCxn id="17" idx="1"/>
          </p:cNvCxnSpPr>
          <p:nvPr/>
        </p:nvCxnSpPr>
        <p:spPr>
          <a:xfrm flipH="1" flipV="1">
            <a:off x="4173795" y="1739588"/>
            <a:ext cx="865204" cy="1182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7" idx="1"/>
            <a:endCxn id="40" idx="1"/>
          </p:cNvCxnSpPr>
          <p:nvPr/>
        </p:nvCxnSpPr>
        <p:spPr>
          <a:xfrm>
            <a:off x="4173795" y="1739587"/>
            <a:ext cx="1095186" cy="1021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1"/>
            <a:endCxn id="41" idx="1"/>
          </p:cNvCxnSpPr>
          <p:nvPr/>
        </p:nvCxnSpPr>
        <p:spPr>
          <a:xfrm>
            <a:off x="4173795" y="1739588"/>
            <a:ext cx="1327172" cy="860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7" idx="1"/>
            <a:endCxn id="42" idx="1"/>
          </p:cNvCxnSpPr>
          <p:nvPr/>
        </p:nvCxnSpPr>
        <p:spPr>
          <a:xfrm>
            <a:off x="4173797" y="1739588"/>
            <a:ext cx="1510785" cy="699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2" idx="3"/>
            <a:endCxn id="13" idx="1"/>
          </p:cNvCxnSpPr>
          <p:nvPr/>
        </p:nvCxnSpPr>
        <p:spPr>
          <a:xfrm flipV="1">
            <a:off x="3414100" y="2919060"/>
            <a:ext cx="28800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31" idx="3"/>
          </p:cNvCxnSpPr>
          <p:nvPr/>
        </p:nvCxnSpPr>
        <p:spPr>
          <a:xfrm>
            <a:off x="3185500" y="2746795"/>
            <a:ext cx="516602" cy="178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33" idx="3"/>
            <a:endCxn id="13" idx="1"/>
          </p:cNvCxnSpPr>
          <p:nvPr/>
        </p:nvCxnSpPr>
        <p:spPr>
          <a:xfrm>
            <a:off x="2954647" y="2578568"/>
            <a:ext cx="747457" cy="340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4" idx="3"/>
            <a:endCxn id="13" idx="1"/>
          </p:cNvCxnSpPr>
          <p:nvPr/>
        </p:nvCxnSpPr>
        <p:spPr>
          <a:xfrm>
            <a:off x="2730667" y="2417199"/>
            <a:ext cx="971437" cy="501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172157" y="2666434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400757" y="2838700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1941302" y="2498209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717322" y="2336838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>
            <a:stCxn id="13" idx="3"/>
            <a:endCxn id="39" idx="1"/>
          </p:cNvCxnSpPr>
          <p:nvPr/>
        </p:nvCxnSpPr>
        <p:spPr>
          <a:xfrm>
            <a:off x="4715447" y="2919058"/>
            <a:ext cx="323552" cy="2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3" idx="3"/>
            <a:endCxn id="40" idx="1"/>
          </p:cNvCxnSpPr>
          <p:nvPr/>
        </p:nvCxnSpPr>
        <p:spPr>
          <a:xfrm flipV="1">
            <a:off x="4715447" y="2761008"/>
            <a:ext cx="553534" cy="158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3" idx="3"/>
            <a:endCxn id="41" idx="1"/>
          </p:cNvCxnSpPr>
          <p:nvPr/>
        </p:nvCxnSpPr>
        <p:spPr>
          <a:xfrm flipV="1">
            <a:off x="4715447" y="2600287"/>
            <a:ext cx="785520" cy="318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3" idx="3"/>
            <a:endCxn id="42" idx="1"/>
          </p:cNvCxnSpPr>
          <p:nvPr/>
        </p:nvCxnSpPr>
        <p:spPr>
          <a:xfrm flipV="1">
            <a:off x="4715449" y="2438663"/>
            <a:ext cx="969133" cy="480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039001" y="2841369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</a:t>
            </a:r>
            <a:endParaRPr lang="en-US" sz="1200" dirty="0"/>
          </a:p>
        </p:txBody>
      </p:sp>
      <p:sp>
        <p:nvSpPr>
          <p:cNvPr id="40" name="Rectangle 39"/>
          <p:cNvSpPr/>
          <p:nvPr/>
        </p:nvSpPr>
        <p:spPr>
          <a:xfrm>
            <a:off x="5268983" y="2680648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500969" y="2519926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684582" y="2358302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015911" y="3177548"/>
            <a:ext cx="566866" cy="17601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S</a:t>
            </a:r>
            <a:r>
              <a:rPr lang="en-US" sz="900" b="1" dirty="0" smtClean="0">
                <a:solidFill>
                  <a:schemeClr val="bg1"/>
                </a:solidFill>
              </a:rPr>
              <a:t>ervice</a:t>
            </a:r>
            <a:endParaRPr lang="en-US" sz="900" b="1" dirty="0">
              <a:solidFill>
                <a:schemeClr val="bg1"/>
              </a:solidFill>
            </a:endParaRPr>
          </a:p>
        </p:txBody>
      </p:sp>
      <p:cxnSp>
        <p:nvCxnSpPr>
          <p:cNvPr id="44" name="Straight Connector 43"/>
          <p:cNvCxnSpPr>
            <a:stCxn id="43" idx="3"/>
            <a:endCxn id="13" idx="2"/>
          </p:cNvCxnSpPr>
          <p:nvPr/>
        </p:nvCxnSpPr>
        <p:spPr>
          <a:xfrm flipV="1">
            <a:off x="3582777" y="2999419"/>
            <a:ext cx="625998" cy="266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5" idx="1"/>
            <a:endCxn id="13" idx="2"/>
          </p:cNvCxnSpPr>
          <p:nvPr/>
        </p:nvCxnSpPr>
        <p:spPr>
          <a:xfrm flipH="1" flipV="1">
            <a:off x="4208777" y="2999420"/>
            <a:ext cx="673713" cy="268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13" idx="2"/>
          </p:cNvCxnSpPr>
          <p:nvPr/>
        </p:nvCxnSpPr>
        <p:spPr>
          <a:xfrm flipH="1" flipV="1">
            <a:off x="4208775" y="2999420"/>
            <a:ext cx="6344" cy="557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695345" y="3563044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3" name="Straight Connector 2"/>
          <p:cNvCxnSpPr>
            <a:stCxn id="15" idx="1"/>
            <a:endCxn id="47" idx="0"/>
          </p:cNvCxnSpPr>
          <p:nvPr/>
        </p:nvCxnSpPr>
        <p:spPr>
          <a:xfrm flipH="1">
            <a:off x="4202018" y="3268403"/>
            <a:ext cx="680471" cy="294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43" idx="3"/>
            <a:endCxn id="47" idx="0"/>
          </p:cNvCxnSpPr>
          <p:nvPr/>
        </p:nvCxnSpPr>
        <p:spPr>
          <a:xfrm>
            <a:off x="3582777" y="3265554"/>
            <a:ext cx="619240" cy="297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98384" y="4227460"/>
            <a:ext cx="45841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  <a:cs typeface="Segoe UI Light" panose="020B0502040204020203" pitchFamily="34" charset="0"/>
              </a:rPr>
              <a:t>Aggregated by mux layer.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  <a:cs typeface="Segoe UI Light" panose="020B0502040204020203" pitchFamily="34" charset="0"/>
              </a:rPr>
              <a:t>Majority of cost is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  <a:cs typeface="Segoe UI Light" panose="020B0502040204020203" pitchFamily="34" charset="0"/>
              </a:rPr>
              <a:t>Flows DON’T need to be sent through the service by default.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  <a:cs typeface="Segoe UI Light" panose="020B0502040204020203" pitchFamily="34" charset="0"/>
              </a:rPr>
              <a:t>Service chaining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65921" y="3710704"/>
            <a:ext cx="3984128" cy="2585301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000" spc="-50" dirty="0" smtClean="0">
                <a:latin typeface="+mn-lt"/>
                <a:cs typeface="Segoe UI Light" panose="020B0502040204020203" pitchFamily="34" charset="0"/>
              </a:rPr>
              <a:t>Some Service:  </a:t>
            </a:r>
          </a:p>
          <a:p>
            <a:r>
              <a:rPr lang="en-US" sz="2000" spc="-50" dirty="0" smtClean="0">
                <a:latin typeface="+mn-lt"/>
                <a:cs typeface="Segoe UI Light" panose="020B0502040204020203" pitchFamily="34" charset="0"/>
              </a:rPr>
              <a:t>            Deeper (layer 7) filtering</a:t>
            </a:r>
          </a:p>
          <a:p>
            <a:pPr marL="609494" lvl="1"/>
            <a:r>
              <a:rPr lang="en-US" sz="2000" spc="-50" dirty="0" smtClean="0">
                <a:latin typeface="+mn-lt"/>
                <a:cs typeface="Segoe UI Light" panose="020B0502040204020203" pitchFamily="34" charset="0"/>
              </a:rPr>
              <a:t>Time stamping</a:t>
            </a:r>
          </a:p>
          <a:p>
            <a:pPr marL="609494" lvl="1"/>
            <a:r>
              <a:rPr lang="en-US" sz="2000" spc="-50" dirty="0">
                <a:latin typeface="+mn-lt"/>
                <a:cs typeface="Segoe UI Light" panose="020B0502040204020203" pitchFamily="34" charset="0"/>
              </a:rPr>
              <a:t>Microburst </a:t>
            </a:r>
            <a:r>
              <a:rPr lang="en-US" sz="2000" spc="-50" dirty="0" smtClean="0">
                <a:latin typeface="+mn-lt"/>
                <a:cs typeface="Segoe UI Light" panose="020B0502040204020203" pitchFamily="34" charset="0"/>
              </a:rPr>
              <a:t>detection</a:t>
            </a:r>
          </a:p>
          <a:p>
            <a:pPr marL="609494" lvl="1"/>
            <a:r>
              <a:rPr lang="en-US" sz="2000" spc="-50" dirty="0" smtClean="0">
                <a:latin typeface="+mn-lt"/>
                <a:cs typeface="Segoe UI Light" panose="020B0502040204020203" pitchFamily="34" charset="0"/>
              </a:rPr>
              <a:t>Traffic Ratio’s (SYN/SYNC ACK)</a:t>
            </a:r>
            <a:endParaRPr lang="en-US" sz="2000" spc="-50" dirty="0">
              <a:latin typeface="+mn-lt"/>
              <a:cs typeface="Segoe UI Light" panose="020B0502040204020203" pitchFamily="34" charset="0"/>
            </a:endParaRPr>
          </a:p>
          <a:p>
            <a:pPr marL="609494" lvl="1"/>
            <a:r>
              <a:rPr lang="en-US" sz="2000" spc="-50" dirty="0">
                <a:latin typeface="+mn-lt"/>
                <a:cs typeface="Segoe UI Light" panose="020B0502040204020203" pitchFamily="34" charset="0"/>
              </a:rPr>
              <a:t>F</a:t>
            </a:r>
            <a:r>
              <a:rPr lang="en-US" sz="2000" spc="-50" dirty="0" smtClean="0">
                <a:latin typeface="+mn-lt"/>
                <a:cs typeface="Segoe UI Light" panose="020B0502040204020203" pitchFamily="34" charset="0"/>
              </a:rPr>
              <a:t>rame slicing - (64, 128 byte)</a:t>
            </a:r>
            <a:endParaRPr lang="en-US" sz="2000" spc="-50" dirty="0">
              <a:latin typeface="+mn-lt"/>
              <a:cs typeface="Segoe UI Light" panose="020B0502040204020203" pitchFamily="34" charset="0"/>
            </a:endParaRPr>
          </a:p>
          <a:p>
            <a:pPr marL="609494" lvl="1"/>
            <a:r>
              <a:rPr lang="en-US" sz="2000" spc="-50" dirty="0">
                <a:latin typeface="+mn-lt"/>
                <a:cs typeface="Segoe UI Light" panose="020B0502040204020203" pitchFamily="34" charset="0"/>
              </a:rPr>
              <a:t>P</a:t>
            </a:r>
            <a:r>
              <a:rPr lang="en-US" sz="2000" spc="-50" dirty="0" smtClean="0">
                <a:latin typeface="+mn-lt"/>
                <a:cs typeface="Segoe UI Light" panose="020B0502040204020203" pitchFamily="34" charset="0"/>
              </a:rPr>
              <a:t>ayload </a:t>
            </a:r>
            <a:r>
              <a:rPr lang="en-US" sz="2000" spc="-50" dirty="0">
                <a:latin typeface="+mn-lt"/>
                <a:cs typeface="Segoe UI Light" panose="020B0502040204020203" pitchFamily="34" charset="0"/>
              </a:rPr>
              <a:t>removal for </a:t>
            </a:r>
            <a:r>
              <a:rPr lang="en-US" sz="2000" spc="-50" dirty="0" smtClean="0">
                <a:latin typeface="+mn-lt"/>
                <a:cs typeface="Segoe UI Light" panose="020B0502040204020203" pitchFamily="34" charset="0"/>
              </a:rPr>
              <a:t>compliance</a:t>
            </a:r>
          </a:p>
          <a:p>
            <a:pPr marL="609494" lvl="1"/>
            <a:r>
              <a:rPr lang="en-US" sz="2000" spc="-50" dirty="0" smtClean="0">
                <a:latin typeface="+mn-lt"/>
                <a:cs typeface="Segoe UI Light" panose="020B0502040204020203" pitchFamily="34" charset="0"/>
              </a:rPr>
              <a:t>Rate limiting</a:t>
            </a:r>
          </a:p>
        </p:txBody>
      </p:sp>
    </p:spTree>
    <p:extLst>
      <p:ext uri="{BB962C8B-B14F-4D97-AF65-F5344CB8AC3E}">
        <p14:creationId xmlns:p14="http://schemas.microsoft.com/office/powerpoint/2010/main" val="181098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Delivery Layer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663609" y="2790117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14" name="Straight Connector 13"/>
          <p:cNvCxnSpPr>
            <a:stCxn id="13" idx="2"/>
            <a:endCxn id="13" idx="2"/>
          </p:cNvCxnSpPr>
          <p:nvPr/>
        </p:nvCxnSpPr>
        <p:spPr>
          <a:xfrm>
            <a:off x="4170280" y="295083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843993" y="3131816"/>
            <a:ext cx="566866" cy="176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cxnSp>
        <p:nvCxnSpPr>
          <p:cNvPr id="16" name="Straight Connector 15"/>
          <p:cNvCxnSpPr>
            <a:stCxn id="15" idx="2"/>
            <a:endCxn id="15" idx="2"/>
          </p:cNvCxnSpPr>
          <p:nvPr/>
        </p:nvCxnSpPr>
        <p:spPr>
          <a:xfrm>
            <a:off x="5127426" y="33078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loud 16"/>
          <p:cNvSpPr/>
          <p:nvPr/>
        </p:nvSpPr>
        <p:spPr>
          <a:xfrm>
            <a:off x="2933306" y="1340744"/>
            <a:ext cx="2403991" cy="350635"/>
          </a:xfrm>
          <a:prstGeom prst="cloud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</a:t>
            </a:r>
            <a:r>
              <a:rPr lang="en-US" sz="1400" dirty="0" smtClean="0">
                <a:solidFill>
                  <a:schemeClr val="tx1"/>
                </a:solidFill>
              </a:rPr>
              <a:t>onitor </a:t>
            </a:r>
            <a:r>
              <a:rPr lang="en-US" sz="1400" dirty="0">
                <a:solidFill>
                  <a:schemeClr val="tx1"/>
                </a:solidFill>
              </a:rPr>
              <a:t>p</a:t>
            </a:r>
            <a:r>
              <a:rPr lang="en-US" sz="1400" dirty="0" smtClean="0">
                <a:solidFill>
                  <a:schemeClr val="tx1"/>
                </a:solidFill>
              </a:rPr>
              <a:t>orts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>
            <a:stCxn id="17" idx="1"/>
            <a:endCxn id="33" idx="3"/>
          </p:cNvCxnSpPr>
          <p:nvPr/>
        </p:nvCxnSpPr>
        <p:spPr>
          <a:xfrm flipH="1">
            <a:off x="2916150" y="1691007"/>
            <a:ext cx="1219150" cy="838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7" idx="1"/>
            <a:endCxn id="31" idx="3"/>
          </p:cNvCxnSpPr>
          <p:nvPr/>
        </p:nvCxnSpPr>
        <p:spPr>
          <a:xfrm flipH="1">
            <a:off x="3147007" y="1691007"/>
            <a:ext cx="988295" cy="1007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1"/>
            <a:endCxn id="32" idx="3"/>
          </p:cNvCxnSpPr>
          <p:nvPr/>
        </p:nvCxnSpPr>
        <p:spPr>
          <a:xfrm flipH="1">
            <a:off x="3375607" y="1691005"/>
            <a:ext cx="759695" cy="1179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loud 20"/>
          <p:cNvSpPr/>
          <p:nvPr/>
        </p:nvSpPr>
        <p:spPr>
          <a:xfrm>
            <a:off x="2961526" y="4251932"/>
            <a:ext cx="2403991" cy="350635"/>
          </a:xfrm>
          <a:prstGeom prst="cloud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</a:t>
            </a:r>
            <a:r>
              <a:rPr lang="en-US" sz="1400" dirty="0" smtClean="0">
                <a:solidFill>
                  <a:schemeClr val="tx1"/>
                </a:solidFill>
              </a:rPr>
              <a:t>ooling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stCxn id="17" idx="1"/>
          </p:cNvCxnSpPr>
          <p:nvPr/>
        </p:nvCxnSpPr>
        <p:spPr>
          <a:xfrm flipH="1">
            <a:off x="2692170" y="1691006"/>
            <a:ext cx="1443130" cy="66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9" idx="1"/>
            <a:endCxn id="17" idx="1"/>
          </p:cNvCxnSpPr>
          <p:nvPr/>
        </p:nvCxnSpPr>
        <p:spPr>
          <a:xfrm flipH="1" flipV="1">
            <a:off x="4135300" y="1691007"/>
            <a:ext cx="865204" cy="1182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7" idx="1"/>
            <a:endCxn id="40" idx="1"/>
          </p:cNvCxnSpPr>
          <p:nvPr/>
        </p:nvCxnSpPr>
        <p:spPr>
          <a:xfrm>
            <a:off x="4135300" y="1691006"/>
            <a:ext cx="1095186" cy="1021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1"/>
            <a:endCxn id="41" idx="1"/>
          </p:cNvCxnSpPr>
          <p:nvPr/>
        </p:nvCxnSpPr>
        <p:spPr>
          <a:xfrm>
            <a:off x="4135300" y="1691007"/>
            <a:ext cx="1327172" cy="860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7" idx="1"/>
            <a:endCxn id="42" idx="1"/>
          </p:cNvCxnSpPr>
          <p:nvPr/>
        </p:nvCxnSpPr>
        <p:spPr>
          <a:xfrm>
            <a:off x="4135302" y="1691007"/>
            <a:ext cx="1510785" cy="699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2" idx="3"/>
            <a:endCxn id="13" idx="1"/>
          </p:cNvCxnSpPr>
          <p:nvPr/>
        </p:nvCxnSpPr>
        <p:spPr>
          <a:xfrm flipV="1">
            <a:off x="3375605" y="2870478"/>
            <a:ext cx="28800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31" idx="3"/>
          </p:cNvCxnSpPr>
          <p:nvPr/>
        </p:nvCxnSpPr>
        <p:spPr>
          <a:xfrm>
            <a:off x="3147005" y="2698214"/>
            <a:ext cx="516602" cy="178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33" idx="3"/>
            <a:endCxn id="13" idx="1"/>
          </p:cNvCxnSpPr>
          <p:nvPr/>
        </p:nvCxnSpPr>
        <p:spPr>
          <a:xfrm>
            <a:off x="2916152" y="2529987"/>
            <a:ext cx="747457" cy="340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4" idx="3"/>
            <a:endCxn id="13" idx="1"/>
          </p:cNvCxnSpPr>
          <p:nvPr/>
        </p:nvCxnSpPr>
        <p:spPr>
          <a:xfrm>
            <a:off x="2692172" y="2368618"/>
            <a:ext cx="971437" cy="501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133661" y="2617853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362261" y="2790118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1902807" y="2449626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678827" y="2288257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>
            <a:stCxn id="13" idx="3"/>
            <a:endCxn id="39" idx="1"/>
          </p:cNvCxnSpPr>
          <p:nvPr/>
        </p:nvCxnSpPr>
        <p:spPr>
          <a:xfrm>
            <a:off x="4676952" y="2870477"/>
            <a:ext cx="323552" cy="2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3" idx="3"/>
            <a:endCxn id="40" idx="1"/>
          </p:cNvCxnSpPr>
          <p:nvPr/>
        </p:nvCxnSpPr>
        <p:spPr>
          <a:xfrm flipV="1">
            <a:off x="4676952" y="2712427"/>
            <a:ext cx="553534" cy="158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3" idx="3"/>
            <a:endCxn id="41" idx="1"/>
          </p:cNvCxnSpPr>
          <p:nvPr/>
        </p:nvCxnSpPr>
        <p:spPr>
          <a:xfrm flipV="1">
            <a:off x="4676952" y="2551706"/>
            <a:ext cx="785520" cy="318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3" idx="3"/>
            <a:endCxn id="42" idx="1"/>
          </p:cNvCxnSpPr>
          <p:nvPr/>
        </p:nvCxnSpPr>
        <p:spPr>
          <a:xfrm flipV="1">
            <a:off x="4676954" y="2390082"/>
            <a:ext cx="969133" cy="480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000506" y="2792788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</a:t>
            </a:r>
            <a:endParaRPr lang="en-US" sz="1200" dirty="0"/>
          </a:p>
        </p:txBody>
      </p:sp>
      <p:sp>
        <p:nvSpPr>
          <p:cNvPr id="40" name="Rectangle 39"/>
          <p:cNvSpPr/>
          <p:nvPr/>
        </p:nvSpPr>
        <p:spPr>
          <a:xfrm>
            <a:off x="5230488" y="2632066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462474" y="2471345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646087" y="2309721"/>
            <a:ext cx="1013345" cy="160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977416" y="3128967"/>
            <a:ext cx="566866" cy="176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cxnSp>
        <p:nvCxnSpPr>
          <p:cNvPr id="44" name="Straight Connector 43"/>
          <p:cNvCxnSpPr>
            <a:stCxn id="43" idx="3"/>
            <a:endCxn id="13" idx="2"/>
          </p:cNvCxnSpPr>
          <p:nvPr/>
        </p:nvCxnSpPr>
        <p:spPr>
          <a:xfrm flipV="1">
            <a:off x="3544282" y="2950838"/>
            <a:ext cx="625998" cy="266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5" idx="1"/>
            <a:endCxn id="13" idx="2"/>
          </p:cNvCxnSpPr>
          <p:nvPr/>
        </p:nvCxnSpPr>
        <p:spPr>
          <a:xfrm flipH="1" flipV="1">
            <a:off x="4170282" y="2950838"/>
            <a:ext cx="673713" cy="268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13" idx="2"/>
          </p:cNvCxnSpPr>
          <p:nvPr/>
        </p:nvCxnSpPr>
        <p:spPr>
          <a:xfrm flipH="1" flipV="1">
            <a:off x="4170280" y="2950838"/>
            <a:ext cx="6344" cy="557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656850" y="3514464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D</a:t>
            </a:r>
            <a:r>
              <a:rPr lang="en-US" sz="1200" b="1" dirty="0" smtClean="0">
                <a:solidFill>
                  <a:schemeClr val="bg1"/>
                </a:solidFill>
              </a:rPr>
              <a:t>elivery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48" name="Straight Connector 47"/>
          <p:cNvCxnSpPr>
            <a:stCxn id="21" idx="3"/>
            <a:endCxn id="47" idx="2"/>
          </p:cNvCxnSpPr>
          <p:nvPr/>
        </p:nvCxnSpPr>
        <p:spPr>
          <a:xfrm flipV="1">
            <a:off x="4163522" y="3675185"/>
            <a:ext cx="1" cy="596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stCxn id="15" idx="1"/>
            <a:endCxn id="47" idx="0"/>
          </p:cNvCxnSpPr>
          <p:nvPr/>
        </p:nvCxnSpPr>
        <p:spPr>
          <a:xfrm flipH="1">
            <a:off x="4163523" y="3219822"/>
            <a:ext cx="680471" cy="294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43" idx="3"/>
            <a:endCxn id="47" idx="0"/>
          </p:cNvCxnSpPr>
          <p:nvPr/>
        </p:nvCxnSpPr>
        <p:spPr>
          <a:xfrm>
            <a:off x="3544282" y="3216972"/>
            <a:ext cx="619240" cy="29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324352" y="5020178"/>
            <a:ext cx="5678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  <a:cs typeface="Segoe UI Light" panose="020B0502040204020203" pitchFamily="34" charset="0"/>
              </a:rPr>
              <a:t>1:N and N:1 delivery to duplication of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  <a:cs typeface="Segoe UI Light" panose="020B0502040204020203" pitchFamily="34" charset="0"/>
              </a:rPr>
              <a:t>Delivery to local or tunneling to remote tools</a:t>
            </a:r>
          </a:p>
        </p:txBody>
      </p:sp>
    </p:spTree>
    <p:extLst>
      <p:ext uri="{BB962C8B-B14F-4D97-AF65-F5344CB8AC3E}">
        <p14:creationId xmlns:p14="http://schemas.microsoft.com/office/powerpoint/2010/main" val="415558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140887" y="1273106"/>
            <a:ext cx="246580" cy="1315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1380"/>
            <a:ext cx="8534400" cy="66454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31106" y="1120710"/>
            <a:ext cx="246580" cy="1315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631106" y="1120710"/>
            <a:ext cx="246580" cy="1315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622057" y="1120709"/>
            <a:ext cx="246580" cy="1315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994310" y="1120710"/>
            <a:ext cx="246580" cy="1315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988487" y="845966"/>
            <a:ext cx="246580" cy="109095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004883" y="845966"/>
            <a:ext cx="246580" cy="131575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004883" y="823486"/>
            <a:ext cx="246580" cy="131575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004883" y="839889"/>
            <a:ext cx="246580" cy="131575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992204" y="834726"/>
            <a:ext cx="246580" cy="131575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988487" y="1120706"/>
            <a:ext cx="246580" cy="1315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618339" y="1120707"/>
            <a:ext cx="246580" cy="1315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004883" y="977542"/>
            <a:ext cx="246580" cy="1315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53201" y="4140201"/>
            <a:ext cx="2453640" cy="19774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 dirty="0" smtClean="0"/>
              <a:t>policy demo</a:t>
            </a:r>
            <a:endParaRPr lang="en-US" sz="1000" dirty="0"/>
          </a:p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 dirty="0" smtClean="0"/>
              <a:t>description ‘Ticket 12345689’</a:t>
            </a:r>
            <a:endParaRPr lang="en-US" sz="1000" dirty="0"/>
          </a:p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 dirty="0" smtClean="0"/>
              <a:t>1 </a:t>
            </a:r>
            <a:r>
              <a:rPr lang="en-US" sz="1000" dirty="0"/>
              <a:t>match tcp </a:t>
            </a:r>
            <a:r>
              <a:rPr lang="en-US" sz="1000" dirty="0" err="1"/>
              <a:t>dst</a:t>
            </a:r>
            <a:r>
              <a:rPr lang="en-US" sz="1000" dirty="0"/>
              <a:t>-port </a:t>
            </a:r>
            <a:r>
              <a:rPr lang="en-US" sz="1000" dirty="0" smtClean="0"/>
              <a:t>1.1.1.1</a:t>
            </a:r>
            <a:endParaRPr lang="en-US" sz="1000" dirty="0"/>
          </a:p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 dirty="0" smtClean="0"/>
              <a:t>2 </a:t>
            </a:r>
            <a:r>
              <a:rPr lang="en-US" sz="1000" dirty="0"/>
              <a:t>match tcp </a:t>
            </a:r>
            <a:r>
              <a:rPr lang="en-US" sz="1000" dirty="0" err="1"/>
              <a:t>src</a:t>
            </a:r>
            <a:r>
              <a:rPr lang="en-US" sz="1000" dirty="0"/>
              <a:t>-port </a:t>
            </a:r>
            <a:r>
              <a:rPr lang="en-US" sz="1000" dirty="0" smtClean="0"/>
              <a:t>1.1.1.1</a:t>
            </a:r>
            <a:endParaRPr lang="en-US" sz="1000" dirty="0"/>
          </a:p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 dirty="0"/>
              <a:t>filter-interface Filter_Switch1_Port1</a:t>
            </a:r>
          </a:p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 dirty="0"/>
              <a:t>filter-interface Filter_Switch1_Port2</a:t>
            </a:r>
          </a:p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 dirty="0"/>
              <a:t>filter-interface Filter_Switch2_Port1</a:t>
            </a:r>
          </a:p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 dirty="0"/>
              <a:t>filter-interface </a:t>
            </a:r>
            <a:r>
              <a:rPr lang="en-US" sz="1000" dirty="0" smtClean="0"/>
              <a:t>Filter_Switch2_Port2</a:t>
            </a:r>
          </a:p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 dirty="0"/>
              <a:t>filter-interface </a:t>
            </a:r>
            <a:r>
              <a:rPr lang="en-US" sz="1000" dirty="0" smtClean="0"/>
              <a:t>Filter_Switch3_Port1</a:t>
            </a:r>
          </a:p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 dirty="0"/>
              <a:t>filter-interface </a:t>
            </a:r>
            <a:r>
              <a:rPr lang="en-US" sz="1000" dirty="0" smtClean="0"/>
              <a:t>Filter_Switch3_Port2</a:t>
            </a:r>
            <a:endParaRPr lang="en-US" sz="1000" dirty="0"/>
          </a:p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 dirty="0" smtClean="0"/>
              <a:t>delivery-interface Capture_server_NIC1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26487" y="823486"/>
            <a:ext cx="1524000" cy="5154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91141" tIns="0" rIns="91141" bIns="45566" rtlCol="0" anchor="t" anchorCtr="0">
            <a:noAutofit/>
          </a:bodyPr>
          <a:lstStyle/>
          <a:p>
            <a:r>
              <a:rPr lang="en-US" sz="2400" cap="none" baseline="0" dirty="0" smtClean="0">
                <a:latin typeface="Segoe Light" pitchFamily="34" charset="0"/>
              </a:rPr>
              <a:t>Controller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80411" y="4511415"/>
            <a:ext cx="246580" cy="1315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444057" y="4481513"/>
            <a:ext cx="420587" cy="16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141" tIns="0" rIns="91141" bIns="45566" rtlCol="0" anchor="t" anchorCtr="0">
            <a:noAutofit/>
          </a:bodyPr>
          <a:lstStyle/>
          <a:p>
            <a:endParaRPr lang="en-US" sz="2400" cap="none" baseline="0" dirty="0" smtClean="0">
              <a:latin typeface="Segoe Ligh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01902" y="2895159"/>
            <a:ext cx="1178509" cy="193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141" tIns="0" rIns="91141" bIns="45566" rtlCol="0" anchor="t" anchorCtr="0">
            <a:noAutofit/>
          </a:bodyPr>
          <a:lstStyle/>
          <a:p>
            <a:r>
              <a:rPr lang="en-US" sz="1200" dirty="0">
                <a:solidFill>
                  <a:schemeClr val="accent5"/>
                </a:solidFill>
              </a:rPr>
              <a:t>Filter_Switch1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01512" y="1929885"/>
            <a:ext cx="1178509" cy="193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141" tIns="0" rIns="91141" bIns="45566" rtlCol="0" anchor="t" anchorCtr="0">
            <a:noAutofit/>
          </a:bodyPr>
          <a:lstStyle/>
          <a:p>
            <a:r>
              <a:rPr lang="en-US" sz="1200" dirty="0" smtClean="0">
                <a:solidFill>
                  <a:schemeClr val="accent5"/>
                </a:solidFill>
              </a:rPr>
              <a:t>Filter_Switch2</a:t>
            </a:r>
            <a:endParaRPr lang="en-US" sz="1200" dirty="0">
              <a:solidFill>
                <a:schemeClr val="accent5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54802" y="4825485"/>
            <a:ext cx="1178509" cy="193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141" tIns="0" rIns="91141" bIns="45566" rtlCol="0" anchor="t" anchorCtr="0">
            <a:noAutofit/>
          </a:bodyPr>
          <a:lstStyle/>
          <a:p>
            <a:r>
              <a:rPr lang="en-US" sz="1200" dirty="0" smtClean="0">
                <a:solidFill>
                  <a:schemeClr val="accent5"/>
                </a:solidFill>
              </a:rPr>
              <a:t>Filter_Switch3</a:t>
            </a:r>
            <a:endParaRPr lang="en-US" sz="1200" dirty="0">
              <a:solidFill>
                <a:schemeClr val="accent5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370" y="281329"/>
            <a:ext cx="647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913370" y="1043328"/>
            <a:ext cx="849630" cy="983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141" tIns="0" rIns="91141" bIns="45566" rtlCol="0" anchor="t" anchorCtr="0">
            <a:noAutofit/>
          </a:bodyPr>
          <a:lstStyle/>
          <a:p>
            <a:r>
              <a:rPr lang="en-US" sz="1200" dirty="0" smtClean="0">
                <a:solidFill>
                  <a:schemeClr val="accent5"/>
                </a:solidFill>
              </a:rPr>
              <a:t>Router</a:t>
            </a:r>
            <a:endParaRPr lang="en-US" sz="1200" dirty="0">
              <a:solidFill>
                <a:schemeClr val="accent5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13370" y="148385"/>
            <a:ext cx="849630" cy="14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141" tIns="0" rIns="91141" bIns="45566" rtlCol="0" anchor="t" anchorCtr="0">
            <a:noAutofit/>
          </a:bodyPr>
          <a:lstStyle/>
          <a:p>
            <a:endParaRPr lang="en-US" sz="1200" dirty="0">
              <a:solidFill>
                <a:schemeClr val="accent5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61070" y="219967"/>
            <a:ext cx="201930" cy="983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141" tIns="0" rIns="91141" bIns="45566" rtlCol="0" anchor="t" anchorCtr="0">
            <a:noAutofit/>
          </a:bodyPr>
          <a:lstStyle/>
          <a:p>
            <a:endParaRPr lang="en-US" sz="1200" dirty="0">
              <a:solidFill>
                <a:schemeClr val="accent5"/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67" y="772902"/>
            <a:ext cx="647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29837" y="1534903"/>
            <a:ext cx="849630" cy="11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141" tIns="0" rIns="91141" bIns="45566" rtlCol="0" anchor="t" anchorCtr="0">
            <a:noAutofit/>
          </a:bodyPr>
          <a:lstStyle/>
          <a:p>
            <a:r>
              <a:rPr lang="en-US" sz="1200" dirty="0" smtClean="0">
                <a:solidFill>
                  <a:schemeClr val="accent5"/>
                </a:solidFill>
              </a:rPr>
              <a:t>    Router</a:t>
            </a:r>
            <a:endParaRPr lang="en-US" sz="1200" dirty="0">
              <a:solidFill>
                <a:schemeClr val="accent5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0" y="696559"/>
            <a:ext cx="203167" cy="838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141" tIns="0" rIns="91141" bIns="45566" rtlCol="0" anchor="t" anchorCtr="0">
            <a:noAutofit/>
          </a:bodyPr>
          <a:lstStyle/>
          <a:p>
            <a:endParaRPr lang="en-US" sz="1200" dirty="0">
              <a:solidFill>
                <a:schemeClr val="accent5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620" y="2811118"/>
            <a:ext cx="1295401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00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65 0.06081 L -0.12517 0.1379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38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39 0.11513 L -0.20139 0.2632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0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361 0.03364 L 0.37118 0.1194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528 -0.08457 L 0.22396 0.0033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6" y="4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313 0.02084 L -0.13372 0.2178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9" y="98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08333E-7 -4.44444E-6 L -0.16237 0.5020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250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45833E-6 3.33333E-6 L 0.16263 0.1678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83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56 -0.02068 L 0.29028 0.110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657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3.33333E-6 L 0.15482 0.3011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4" y="150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repeatCount="indefinite" accel="50000" decel="5000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7343 0.2179 C -0.15798 0.21489 -0.1493 0.21466 -0.13055 0.21374 C -0.10364 0.20587 -0.0743 0.20888 -0.04774 0.20819 C 0.004 0.20518 0.05556 0.20633 0.10695 0.20402 C 0.11372 0.20009 0.11007 0.20171 0.11806 0.19986 C 0.13837 0.18783 0.11302 0.21559 0.11302 0.24658 C 0.11927 0.27457 0.08351 0.26486 0.11511 0.28313 C 0.11962 0.28522 0.10955 0.2873 0.11407 0.28869 C 0.1191 0.29308 0.10452 0.28406 0.11198 0.2873 C 0.11302 0.28776 0.11198 0.28568 0.11198 0.28591 C 0.12066 0.29586 0.10313 0.28475 0.11302 0.28591 C 0.11841 0.28845 0.10921 0.28545 0.11407 0.28869 C 0.11789 0.29123 0.10799 0.291 0.11198 0.29285 C 0.11632 0.29817 0.1099 0.29308 0.11511 0.29424 C 0.11337 0.30048 0.11893 0.29401 0.11511 0.29562 C 0.11059 0.29748 0.11615 0.29123 0.11615 0.29146 C 0.10504 0.30118 0.12674 0.29308 0.11511 0.29424 C 0.104 0.29817 0.12639 0.29285 0.11302 0.29424 C 0.10799 0.29562 0.11216 0.29285 0.11198 0.29285 C 0.11181 0.29285 0.11111 0.29308 0.11198 0.29424 C 0.10851 0.29632 0.12084 0.29863 0.11719 0.29979 C 0.1125 0.30557 0.12483 0.29285 0.11927 0.29562 C 0.1165 0.29701 0.11823 0.30095 0.11511 0.30118 C 0.10296 0.30256 0.11719 0.29678 0.11719 0.29701 C 0.09601 0.30303 0.14098 0.30349 0.12101 0.30395 C 0.10539 0.30603 0.08525 0.31321 0.07032 0.322 C 0.06372 0.32593 0.05799 0.3331 0.05157 0.33726 C 0.04775 0.33981 0.04219 0.34073 0.0382 0.34143 C 0.03264 0.34466 0.03507 0.34258 0.03125 0.34698 C 0.02709 0.35808 0.03004 0.37219 0.03125 0.38445 C 0.03108 0.41684 0.03108 0.44922 0.03056 0.48161 C 0.03039 0.48855 0.02691 0.49988 0.03056 0.50243 C 0.03872 0.5089 0.04879 0.50428 0.05782 0.5052 C 0.0816 0.50775 0.10504 0.51376 0.129 0.51515 C 0.13299 0.517 0.13681 0.51839 0.14063 0.5207 C 0.14358 0.52255 0.14775 0.52741 0.1507 0.52903 C 0.15348 0.53042 0.1566 0.53042 0.15938 0.5318 C 0.16094 0.53273 0.16407 0.53458 0.16407 0.53481 " pathEditMode="relative" rAng="0" ptsTypes="ffffffffffffffffffafffffffffffffffffff">
                                      <p:cBhvr>
                                        <p:cTn id="3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1434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92 0.07633 C 0.34757 0.07494 0.32431 0.07726 0.29931 0.07934 C 0.28629 0.08466 0.27466 0.08512 0.26094 0.08582 C 0.25695 0.08882 0.2599 0.08512 0.25712 0.09391 C 0.25469 0.10085 0.25157 0.11057 0.24792 0.11519 C 0.24705 0.11612 0.23837 0.12838 0.23716 0.12931 C 0.23438 0.13231 0.23091 0.13277 0.22795 0.13463 C 0.21997 0.13879 0.2125 0.1485 0.20573 0.15868 C 0.20834 0.16262 0.21511 0.16354 0.21354 0.16516 C 0.21198 0.16678 0.20382 0.16539 0.1967 0.16794 C 0.18959 0.17048 0.17778 0.17719 0.17032 0.18066 C 0.16285 0.18413 0.1566 0.18667 0.15139 0.18899 C 0.14618 0.1913 0.14288 0.19246 0.13872 0.19477 C 0.13455 0.19708 0.12969 0.19986 0.12622 0.2031 C 0.12275 0.20633 0.11927 0.20934 0.11771 0.2142 C 0.11615 0.21906 0.11615 0.22715 0.11667 0.23247 C 0.11719 0.23779 0.12066 0.24219 0.12084 0.24658 C 0.12101 0.25098 0.11823 0.25514 0.11771 0.25908 C 0.11719 0.26301 0.11771 0.26671 0.11771 0.27041 C 0.11771 0.27411 0.11788 0.27828 0.11771 0.28151 C 0.11754 0.28475 0.11667 0.28683 0.11667 0.29007 C 0.11667 0.29331 0.11684 0.29794 0.11771 0.30118 C 0.11858 0.30441 0.12431 0.3065 0.12188 0.30974 C 0.11945 0.31297 0.10834 0.3176 0.10295 0.32084 C 0.09757 0.32408 0.09584 0.32708 0.08993 0.32893 C 0.08403 0.33079 0.09306 0.32685 0.06788 0.3324 C 0.06493 0.33264 0.06233 0.33587 0.05938 0.33703 C 0.05469 0.3442 0.04688 0.34536 0.0415 0.34652 C 0.02882 0.35623 0.01459 0.35253 0.00226 0.35299 C -0.00052 0.35531 -0.00295 0.35623 -0.00538 0.35831 C -0.00312 0.36363 -0.00225 0.36687 -0.00139 0.37427 C -0.00104 0.39625 -0.00173 0.42563 0.00087 0.44899 C 0.00052 0.46888 0.00018 0.48878 0.00018 0.5089 C 0.00018 0.52186 -0.00173 0.5362 0.00087 0.54776 C 0.00209 0.55308 0.00608 0.54938 0.00851 0.54938 C 0.03125 0.55054 0.05382 0.55054 0.07657 0.551 C 0.08334 0.55424 0.08907 0.55794 0.09514 0.5672 C 0.09775 0.57622 0.09497 0.56881 0.09861 0.57367 C 0.10521 0.582 0.10226 0.582 0.11077 0.582 " pathEditMode="relative" rAng="0" ptsTypes="aaaaaaaaaaaaaaaaaaaaaaaaaaaaaaaaaaaaaaa">
                                      <p:cBhvr>
                                        <p:cTn id="3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4" y="2521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92 0.07633 C 0.34757 0.07494 0.32431 0.07726 0.29931 0.07934 C 0.28629 0.08466 0.27466 0.08512 0.26094 0.08582 C 0.25695 0.08882 0.2599 0.08512 0.25712 0.09391 C 0.25469 0.10085 0.25157 0.11057 0.24792 0.11519 C 0.24705 0.11612 0.23837 0.12838 0.23716 0.12931 C 0.23438 0.13231 0.23091 0.13277 0.22795 0.13463 C 0.21997 0.13879 0.2125 0.1485 0.20573 0.15868 C 0.20834 0.16262 0.21511 0.16354 0.21354 0.16516 C 0.21198 0.16678 0.20382 0.16539 0.1967 0.16794 C 0.18959 0.17048 0.17778 0.17719 0.17032 0.18066 C 0.16285 0.18413 0.1566 0.18667 0.15139 0.18899 C 0.14618 0.1913 0.14288 0.19246 0.13872 0.19477 C 0.13455 0.19708 0.12969 0.19986 0.12622 0.2031 C 0.12275 0.20633 0.11927 0.20934 0.11771 0.2142 C 0.11615 0.21906 0.11615 0.22715 0.11667 0.23247 C 0.11719 0.23779 0.12066 0.24219 0.12084 0.24658 C 0.12101 0.25098 0.11823 0.25514 0.11771 0.25908 C 0.11719 0.26301 0.11771 0.26671 0.11771 0.27041 C 0.11771 0.27411 0.11788 0.27828 0.11771 0.28151 C 0.11754 0.28475 0.11667 0.28683 0.11667 0.29007 C 0.11667 0.29331 0.11684 0.29794 0.11771 0.30118 C 0.11858 0.30441 0.12431 0.3065 0.12188 0.30974 C 0.11945 0.31297 0.10834 0.3176 0.10295 0.32084 C 0.09757 0.32408 0.09584 0.32708 0.08993 0.32893 C 0.08403 0.33079 0.09306 0.32685 0.06788 0.3324 C 0.06493 0.33264 0.06233 0.33587 0.05938 0.33703 C 0.05469 0.3442 0.04688 0.34536 0.0415 0.34652 C 0.02882 0.35623 0.01459 0.35253 0.00226 0.35299 C -0.00052 0.35531 -0.00295 0.35623 -0.00538 0.35831 C -0.00312 0.36363 -0.00225 0.36687 -0.00139 0.37427 C -0.00104 0.39625 -0.00173 0.42563 0.00087 0.44899 C 0.00052 0.46888 0.00018 0.48878 0.00018 0.5089 C 0.00018 0.52186 -0.00173 0.5362 0.00087 0.54776 C 0.00209 0.55308 0.00608 0.54938 0.00851 0.54938 C 0.03125 0.55054 0.05382 0.55054 0.07657 0.551 C 0.08334 0.55424 0.08907 0.55794 0.09514 0.5672 C 0.09775 0.57622 0.09497 0.56881 0.09861 0.57367 C 0.10521 0.582 0.10226 0.582 0.11077 0.582 " pathEditMode="relative" rAng="0" ptsTypes="aaaaaaaaaaaaaaaaaaaaaaaaaaaaaaaaaaaaaaa">
                                      <p:cBhvr>
                                        <p:cTn id="3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4" y="2521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 0.00763 C 0.03212 0.00972 0.04184 0.01226 0.0559 0.01342 C 0.06788 0.01874 0.0599 0.01642 0.08021 0.0148 C 0.0908 0.01295 0.10035 0.00833 0.11059 0.00486 C 0.11476 -0.00023 0.1158 -0.01272 0.11701 -0.02036 C 0.11667 -0.03747 0.11875 -0.06523 0.11389 -0.08489 C 0.11076 -0.11335 0.11198 -0.09877 0.11059 -0.12838 C 0.11128 -0.14897 0.11042 -0.16586 0.11597 -0.18436 C 0.11649 -0.1913 0.11667 -0.20634 0.12118 -0.21258 C 0.12361 -0.21582 0.12986 -0.21721 0.13281 -0.21952 C 0.14045 -0.22507 0.13125 -0.21906 0.13906 -0.22646 C 0.14271 -0.22993 0.14687 -0.22947 0.15069 -0.23225 C 0.15538 -0.23548 0.16024 -0.23849 0.16545 -0.24057 C 0.16962 -0.24427 0.17361 -0.24636 0.17795 -0.25029 C 0.18403 -0.25561 0.18177 -0.25977 0.19062 -0.2644 C 0.19288 -0.2792 0.20104 -0.27944 0.21059 -0.28406 C 0.21493 -0.28614 0.21771 -0.28938 0.22222 -0.291 C 0.22639 -0.2947 0.22847 -0.29702 0.23281 -0.29956 C 0.23733 -0.30234 0.24253 -0.30187 0.24653 -0.3065 C 0.25226 -0.31321 0.25451 -0.32084 0.26215 -0.32339 C 0.26493 -0.32662 0.26719 -0.32871 0.27066 -0.33033 C 0.27031 -0.31853 0.27031 -0.30696 0.26962 -0.29517 C 0.26927 -0.28961 0.26892 -0.28383 0.26753 -0.27851 C 0.26684 -0.27573 0.26545 -0.26995 0.26545 -0.26995 C 0.2651 -0.26209 0.26458 -0.25399 0.26441 -0.24613 C 0.26389 -0.22924 0.26406 -0.21258 0.26337 -0.1957 C 0.26267 -0.17858 0.23437 -0.18205 0.22639 -0.1802 C 0.21285 -0.17719 0.23299 -0.17997 0.20747 -0.17742 C 0.19826 -0.17326 0.20347 -0.17534 0.19271 -0.17187 C 0.19132 -0.17141 0.18854 -0.17048 0.18854 -0.17048 C 0.18385 -0.16632 0.1783 -0.16493 0.17274 -0.16331 C 0.16788 -0.15892 0.17066 -0.161 0.16337 -0.15776 C 0.16233 -0.1573 0.16007 -0.15637 0.16007 -0.15637 C 0.15799 -0.15452 0.15625 -0.15198 0.15382 -0.15082 C 0.15174 -0.1499 0.14757 -0.14805 0.14757 -0.14805 C 0.14132 -0.13671 0.14427 -0.1182 0.14219 -0.10456 C 0.14132 -0.08258 0.13993 -0.06084 0.13906 -0.03863 C 0.13941 -0.02984 0.1401 -0.02082 0.1401 -0.01203 C 0.1401 -0.00601 0.13906 0.00023 0.13906 0.00625 C 0.13906 0.01226 0.13663 0.02059 0.1401 0.02452 C 0.14444 0.02938 0.15139 0.02545 0.15694 0.02591 C 0.16076 0.02637 0.16476 0.02683 0.16858 0.0273 C 0.17778 0.03146 0.1875 0.0347 0.19705 0.03724 C 0.21285 0.03516 0.22795 0.03701 0.24323 0.04141 C 0.25833 0.0458 0.27396 0.05251 0.28958 0.05251 " pathEditMode="relative" ptsTypes="ffffffffffffffffffffffffffffffffffffffffffffA">
                                      <p:cBhvr>
                                        <p:cTn id="3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  <p:bldP spid="11" grpId="0" animBg="1"/>
      <p:bldP spid="13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6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0865" y="308008"/>
            <a:ext cx="7886700" cy="1016920"/>
          </a:xfrm>
        </p:spPr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5127426" y="33078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1801" y="1595147"/>
            <a:ext cx="8437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  <a:cs typeface="Segoe UI Light" panose="020B0502040204020203" pitchFamily="34" charset="0"/>
              </a:rPr>
              <a:t>Intelligence of the solution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  <a:cs typeface="Segoe UI Light" panose="020B0502040204020203" pitchFamily="34" charset="0"/>
              </a:rPr>
              <a:t>Overlapping flow support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err="1">
                <a:latin typeface="+mj-lt"/>
                <a:cs typeface="Segoe UI Light" panose="020B0502040204020203" pitchFamily="34" charset="0"/>
              </a:rPr>
              <a:t>Vlan</a:t>
            </a:r>
            <a:r>
              <a:rPr lang="en-US" sz="1600" dirty="0">
                <a:latin typeface="+mj-lt"/>
                <a:cs typeface="Segoe UI Light" panose="020B0502040204020203" pitchFamily="34" charset="0"/>
              </a:rPr>
              <a:t> rewrite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  <a:cs typeface="Segoe UI Light" panose="020B0502040204020203" pitchFamily="34" charset="0"/>
              </a:rPr>
              <a:t>ARP glean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  <a:cs typeface="Segoe UI Light" panose="020B0502040204020203" pitchFamily="34" charset="0"/>
              </a:rPr>
              <a:t>Marker packet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  <a:cs typeface="Segoe UI Light" panose="020B0502040204020203" pitchFamily="34" charset="0"/>
              </a:rPr>
              <a:t>Stats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  <a:cs typeface="Segoe UI Light" panose="020B0502040204020203" pitchFamily="34" charset="0"/>
              </a:rPr>
              <a:t>Multi-User support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  <a:cs typeface="Segoe UI Light" panose="020B0502040204020203" pitchFamily="34" charset="0"/>
              </a:rPr>
              <a:t>Tap Port </a:t>
            </a:r>
            <a:r>
              <a:rPr lang="en-US" sz="1600" dirty="0" smtClean="0">
                <a:latin typeface="+mj-lt"/>
                <a:cs typeface="Segoe UI Light" panose="020B0502040204020203" pitchFamily="34" charset="0"/>
              </a:rPr>
              <a:t>grouping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+mj-lt"/>
                <a:cs typeface="Segoe UI Light" panose="020B0502040204020203" pitchFamily="34" charset="0"/>
              </a:rPr>
              <a:t>Self terminating policy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+mj-lt"/>
                <a:cs typeface="Segoe UI Light" panose="020B0502040204020203" pitchFamily="34" charset="0"/>
              </a:rPr>
              <a:t>… bring your own innovation</a:t>
            </a:r>
            <a:endParaRPr lang="en-US" sz="1600" dirty="0">
              <a:latin typeface="+mj-lt"/>
              <a:cs typeface="Segoe UI Light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7542" y="1419857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controller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8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6750" y="365125"/>
            <a:ext cx="7886700" cy="1325563"/>
          </a:xfrm>
        </p:spPr>
        <p:txBody>
          <a:bodyPr/>
          <a:lstStyle/>
          <a:p>
            <a:r>
              <a:rPr lang="en-US" dirty="0"/>
              <a:t>Preface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network Engineers</a:t>
            </a:r>
          </a:p>
          <a:p>
            <a:r>
              <a:rPr lang="en-US" dirty="0" smtClean="0"/>
              <a:t>This isn’t a Microsoft Product</a:t>
            </a:r>
          </a:p>
          <a:p>
            <a:r>
              <a:rPr lang="en-US" dirty="0" smtClean="0"/>
              <a:t>We are here to share methods and Knowledge.</a:t>
            </a:r>
          </a:p>
          <a:p>
            <a:r>
              <a:rPr lang="en-US" dirty="0" smtClean="0"/>
              <a:t>Hopefully we can all continue to help foster evolution in the industry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Use Cases and Examples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Confidential – Internal Use Only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F8F4-3127-4F0B-9FA1-9C31610D72B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6527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2" y="1534774"/>
            <a:ext cx="7962900" cy="219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Reactive Ops Use-cases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46484" y="4090739"/>
            <a:ext cx="7086600" cy="1934678"/>
          </a:xfrm>
          <a:prstGeom prst="rect">
            <a:avLst/>
          </a:prstGeom>
        </p:spPr>
        <p:txBody>
          <a:bodyPr/>
          <a:lstStyle>
            <a:lvl1pPr marL="210741" indent="-210741" algn="l" rtl="0" fontAlgn="base">
              <a:lnSpc>
                <a:spcPct val="95000"/>
              </a:lnSpc>
              <a:spcBef>
                <a:spcPts val="900"/>
              </a:spcBef>
              <a:spcAft>
                <a:spcPct val="0"/>
              </a:spcAft>
              <a:buClr>
                <a:srgbClr val="4E6D8C"/>
              </a:buClr>
              <a:buChar char="•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511175" indent="-168275" algn="l" rtl="0" fontAlgn="base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smtClean="0"/>
              <a:t>Split the network into investigation domains.</a:t>
            </a:r>
          </a:p>
          <a:p>
            <a:r>
              <a:rPr lang="en-US" kern="0" dirty="0" smtClean="0"/>
              <a:t>Quickly </a:t>
            </a:r>
            <a:r>
              <a:rPr lang="en-US" kern="0" dirty="0"/>
              <a:t>exonerate or implicate the </a:t>
            </a:r>
            <a:r>
              <a:rPr lang="en-US" kern="0" dirty="0" smtClean="0"/>
              <a:t>network</a:t>
            </a:r>
          </a:p>
          <a:p>
            <a:r>
              <a:rPr lang="en-US" kern="0" dirty="0" smtClean="0"/>
              <a:t>Time </a:t>
            </a:r>
            <a:r>
              <a:rPr lang="en-US" kern="0" dirty="0"/>
              <a:t>gained not physical moving sniffers from room to </a:t>
            </a:r>
            <a:r>
              <a:rPr lang="en-US" kern="0" dirty="0" smtClean="0"/>
              <a:t>room</a:t>
            </a:r>
            <a:endParaRPr lang="en-US" kern="0" dirty="0"/>
          </a:p>
          <a:p>
            <a:r>
              <a:rPr lang="en-US" kern="0" dirty="0" smtClean="0"/>
              <a:t>Verify TCP intelligent network appliance are operating as expected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5637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393" y="0"/>
            <a:ext cx="7886700" cy="1132423"/>
          </a:xfrm>
        </p:spPr>
        <p:txBody>
          <a:bodyPr/>
          <a:lstStyle/>
          <a:p>
            <a:r>
              <a:rPr lang="en-US" dirty="0" smtClean="0"/>
              <a:t>IPV6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295401"/>
            <a:ext cx="7086600" cy="3664327"/>
          </a:xfrm>
          <a:prstGeom prst="rect">
            <a:avLst/>
          </a:prstGeom>
        </p:spPr>
        <p:txBody>
          <a:bodyPr/>
          <a:lstStyle>
            <a:lvl1pPr marL="210741" indent="-210741" algn="l" rtl="0" fontAlgn="base">
              <a:lnSpc>
                <a:spcPct val="95000"/>
              </a:lnSpc>
              <a:spcBef>
                <a:spcPts val="900"/>
              </a:spcBef>
              <a:spcAft>
                <a:spcPct val="0"/>
              </a:spcAft>
              <a:buClr>
                <a:srgbClr val="4E6D8C"/>
              </a:buClr>
              <a:buChar char="•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511175" indent="-168275" algn="l" rtl="0" fontAlgn="base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kern="0" dirty="0"/>
          </a:p>
        </p:txBody>
      </p:sp>
      <p:sp>
        <p:nvSpPr>
          <p:cNvPr id="4" name="Rectangle 3"/>
          <p:cNvSpPr/>
          <p:nvPr/>
        </p:nvSpPr>
        <p:spPr>
          <a:xfrm>
            <a:off x="304800" y="990601"/>
            <a:ext cx="7772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+mj-lt"/>
              </a:rPr>
              <a:t>Problem Statement: </a:t>
            </a: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Users on a large ISP in Seattle  are intermittently unable to connect to exchange via IPV6.</a:t>
            </a: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r>
              <a:rPr lang="en-US" b="1" dirty="0" smtClean="0">
                <a:latin typeface="+mj-lt"/>
              </a:rPr>
              <a:t>Repro facts:</a:t>
            </a:r>
          </a:p>
          <a:p>
            <a:r>
              <a:rPr lang="en-US" dirty="0" smtClean="0">
                <a:latin typeface="+mj-lt"/>
              </a:rPr>
              <a:t>3-way TCP connection setup’s up.</a:t>
            </a:r>
          </a:p>
          <a:p>
            <a:r>
              <a:rPr lang="en-US" dirty="0" smtClean="0">
                <a:latin typeface="+mj-lt"/>
              </a:rPr>
              <a:t>9-way SSL handshake fails</a:t>
            </a:r>
          </a:p>
          <a:p>
            <a:r>
              <a:rPr lang="en-US" dirty="0" err="1" smtClean="0">
                <a:latin typeface="+mj-lt"/>
              </a:rPr>
              <a:t>Ack</a:t>
            </a:r>
            <a:r>
              <a:rPr lang="en-US" dirty="0" smtClean="0">
                <a:latin typeface="+mj-lt"/>
              </a:rPr>
              <a:t> for Client  hello doesn’t make it back to </a:t>
            </a:r>
            <a:r>
              <a:rPr lang="en-US" dirty="0" err="1" smtClean="0">
                <a:latin typeface="+mj-lt"/>
              </a:rPr>
              <a:t>Loadbalancer</a:t>
            </a:r>
            <a:endParaRPr lang="en-US" dirty="0" smtClean="0">
              <a:latin typeface="+mj-lt"/>
            </a:endParaRPr>
          </a:p>
          <a:p>
            <a:endParaRPr lang="en-US" b="1" dirty="0" smtClean="0">
              <a:latin typeface="+mj-lt"/>
            </a:endParaRPr>
          </a:p>
          <a:p>
            <a:r>
              <a:rPr lang="en-US" b="1" dirty="0" smtClean="0">
                <a:latin typeface="+mj-lt"/>
              </a:rPr>
              <a:t>Solution:</a:t>
            </a:r>
          </a:p>
          <a:p>
            <a:r>
              <a:rPr lang="en-US" dirty="0" smtClean="0">
                <a:latin typeface="+mj-lt"/>
              </a:rPr>
              <a:t>Implicates or exonerates advanced L7 devices that are commonly</a:t>
            </a:r>
          </a:p>
          <a:p>
            <a:r>
              <a:rPr lang="en-US" dirty="0" smtClean="0">
                <a:latin typeface="+mj-lt"/>
              </a:rPr>
              <a:t>finger pointed</a:t>
            </a:r>
          </a:p>
          <a:p>
            <a:endParaRPr lang="en-US" b="1" dirty="0" smtClean="0">
              <a:latin typeface="+mj-lt"/>
            </a:endParaRPr>
          </a:p>
          <a:p>
            <a:r>
              <a:rPr lang="en-US" b="1" dirty="0" smtClean="0">
                <a:latin typeface="+mj-lt"/>
              </a:rPr>
              <a:t>Root cause:</a:t>
            </a:r>
          </a:p>
          <a:p>
            <a:r>
              <a:rPr lang="en-US" dirty="0" smtClean="0">
                <a:latin typeface="+mj-lt"/>
              </a:rPr>
              <a:t>Race condition - If </a:t>
            </a:r>
            <a:r>
              <a:rPr lang="en-US" dirty="0">
                <a:latin typeface="+mj-lt"/>
              </a:rPr>
              <a:t>the client </a:t>
            </a:r>
            <a:r>
              <a:rPr lang="en-US" dirty="0" smtClean="0">
                <a:latin typeface="+mj-lt"/>
              </a:rPr>
              <a:t>hello </a:t>
            </a:r>
            <a:r>
              <a:rPr lang="en-US" dirty="0">
                <a:latin typeface="+mj-lt"/>
              </a:rPr>
              <a:t>was received on the </a:t>
            </a:r>
            <a:r>
              <a:rPr lang="en-US" dirty="0" err="1">
                <a:latin typeface="+mj-lt"/>
              </a:rPr>
              <a:t>LoadBalancer</a:t>
            </a:r>
            <a:r>
              <a:rPr lang="en-US" dirty="0">
                <a:latin typeface="+mj-lt"/>
              </a:rPr>
              <a:t>, 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before </a:t>
            </a:r>
            <a:r>
              <a:rPr lang="en-US" dirty="0">
                <a:latin typeface="+mj-lt"/>
              </a:rPr>
              <a:t>the backend connection was  made it would trigger the </a:t>
            </a:r>
            <a:r>
              <a:rPr lang="en-US" dirty="0" smtClean="0">
                <a:latin typeface="+mj-lt"/>
              </a:rPr>
              <a:t>bug</a:t>
            </a:r>
            <a:endParaRPr lang="en-US" dirty="0">
              <a:latin typeface="+mj-lt"/>
            </a:endParaRPr>
          </a:p>
          <a:p>
            <a:endParaRPr lang="en-US" b="1" dirty="0">
              <a:latin typeface="+mj-lt"/>
            </a:endParaRPr>
          </a:p>
          <a:p>
            <a:endParaRPr lang="en-US" b="1" dirty="0">
              <a:latin typeface="+mj-lt"/>
            </a:endParaRPr>
          </a:p>
          <a:p>
            <a:endParaRPr lang="en-US" b="1" dirty="0" smtClean="0">
              <a:latin typeface="+mj-lt"/>
            </a:endParaRPr>
          </a:p>
          <a:p>
            <a:endParaRPr lang="en-US" b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1903413"/>
            <a:ext cx="338137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03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32"/>
            <a:ext cx="8686800" cy="863569"/>
          </a:xfrm>
        </p:spPr>
        <p:txBody>
          <a:bodyPr/>
          <a:lstStyle/>
          <a:p>
            <a:r>
              <a:rPr lang="en-US" dirty="0" smtClean="0"/>
              <a:t>Proactive monitoring Use-case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2425" y="1201474"/>
            <a:ext cx="8466690" cy="2902327"/>
          </a:xfrm>
          <a:prstGeom prst="rect">
            <a:avLst/>
          </a:prstGeom>
        </p:spPr>
        <p:txBody>
          <a:bodyPr/>
          <a:lstStyle>
            <a:lvl1pPr marL="210741" indent="-210741" algn="l" rtl="0" fontAlgn="base">
              <a:lnSpc>
                <a:spcPct val="95000"/>
              </a:lnSpc>
              <a:spcBef>
                <a:spcPts val="900"/>
              </a:spcBef>
              <a:spcAft>
                <a:spcPct val="0"/>
              </a:spcAft>
              <a:buClr>
                <a:srgbClr val="4E6D8C"/>
              </a:buClr>
              <a:buChar char="•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511175" indent="-168275" algn="l" rtl="0" fontAlgn="base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dirty="0" smtClean="0"/>
              <a:t>Relying sole on SNMP polling and </a:t>
            </a:r>
            <a:r>
              <a:rPr lang="en-US" sz="2000" dirty="0" err="1" smtClean="0"/>
              <a:t>syslogs</a:t>
            </a:r>
            <a:r>
              <a:rPr lang="en-US" sz="2000" dirty="0" smtClean="0"/>
              <a:t> gives </a:t>
            </a:r>
            <a:r>
              <a:rPr lang="en-US" sz="2000" dirty="0"/>
              <a:t>you false </a:t>
            </a:r>
            <a:r>
              <a:rPr lang="en-US" sz="2000" dirty="0" smtClean="0"/>
              <a:t>confidence</a:t>
            </a:r>
          </a:p>
          <a:p>
            <a:r>
              <a:rPr lang="en-US" sz="2000" dirty="0" smtClean="0"/>
              <a:t>Exposure to  the underlying </a:t>
            </a:r>
            <a:r>
              <a:rPr lang="en-US" sz="2000" dirty="0"/>
              <a:t>TCP telemetry </a:t>
            </a:r>
            <a:r>
              <a:rPr lang="en-US" sz="2000" dirty="0" smtClean="0"/>
              <a:t>data is true network performance data</a:t>
            </a:r>
          </a:p>
          <a:p>
            <a:r>
              <a:rPr lang="en-US" sz="2000" dirty="0" smtClean="0"/>
              <a:t>Detect retransmissions (TCP-SACK)</a:t>
            </a:r>
            <a:endParaRPr lang="en-US" sz="2000" kern="0" dirty="0"/>
          </a:p>
        </p:txBody>
      </p:sp>
      <p:pic>
        <p:nvPicPr>
          <p:cNvPr id="3084" name="Picture 4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6" y="3327400"/>
            <a:ext cx="8791574" cy="355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24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8530"/>
            <a:ext cx="8534400" cy="66454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31106" y="1120710"/>
            <a:ext cx="246580" cy="1315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631106" y="1120710"/>
            <a:ext cx="246580" cy="1315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622057" y="1120709"/>
            <a:ext cx="246580" cy="1315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994310" y="1120710"/>
            <a:ext cx="246580" cy="1315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988487" y="845966"/>
            <a:ext cx="246580" cy="109095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004883" y="845966"/>
            <a:ext cx="246580" cy="131575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004883" y="823486"/>
            <a:ext cx="246580" cy="131575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004883" y="839889"/>
            <a:ext cx="246580" cy="131575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992204" y="834726"/>
            <a:ext cx="246580" cy="131575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988487" y="1120706"/>
            <a:ext cx="246580" cy="1315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618339" y="1120707"/>
            <a:ext cx="246580" cy="1315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004883" y="977542"/>
            <a:ext cx="246580" cy="1315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81036" y="3937000"/>
            <a:ext cx="3262963" cy="19774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 dirty="0" smtClean="0"/>
              <a:t>policy demo</a:t>
            </a:r>
            <a:endParaRPr lang="en-US" sz="1000" dirty="0"/>
          </a:p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 dirty="0" smtClean="0"/>
              <a:t>description “Ticket 12345689 – short </a:t>
            </a:r>
            <a:r>
              <a:rPr lang="en-US" sz="1000" dirty="0" err="1" smtClean="0"/>
              <a:t>desc</a:t>
            </a:r>
            <a:r>
              <a:rPr lang="en-US" sz="1000" dirty="0" smtClean="0"/>
              <a:t>”</a:t>
            </a:r>
            <a:endParaRPr lang="en-US" sz="1000" dirty="0"/>
          </a:p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 dirty="0" smtClean="0"/>
              <a:t>1 </a:t>
            </a:r>
            <a:r>
              <a:rPr lang="en-US" sz="1000" dirty="0"/>
              <a:t>match tcp </a:t>
            </a:r>
            <a:r>
              <a:rPr lang="en-US" sz="1000" dirty="0" err="1"/>
              <a:t>dst</a:t>
            </a:r>
            <a:r>
              <a:rPr lang="en-US" sz="1000" dirty="0"/>
              <a:t>-port </a:t>
            </a:r>
            <a:r>
              <a:rPr lang="en-US" sz="1000" dirty="0" smtClean="0"/>
              <a:t>443</a:t>
            </a:r>
            <a:endParaRPr lang="en-US" sz="1000" dirty="0"/>
          </a:p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 dirty="0" smtClean="0"/>
              <a:t>2 </a:t>
            </a:r>
            <a:r>
              <a:rPr lang="en-US" sz="1000" dirty="0"/>
              <a:t>match tcp </a:t>
            </a:r>
            <a:r>
              <a:rPr lang="en-US" sz="1000" dirty="0" err="1"/>
              <a:t>src</a:t>
            </a:r>
            <a:r>
              <a:rPr lang="en-US" sz="1000" dirty="0"/>
              <a:t>-port </a:t>
            </a:r>
            <a:r>
              <a:rPr lang="en-US" sz="1000" dirty="0" smtClean="0"/>
              <a:t>443</a:t>
            </a:r>
            <a:endParaRPr lang="en-US" sz="1000" dirty="0"/>
          </a:p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 dirty="0" smtClean="0"/>
              <a:t>filter-interface Filter_Switch1_Port1</a:t>
            </a:r>
          </a:p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 dirty="0"/>
              <a:t>filter-interface </a:t>
            </a:r>
            <a:r>
              <a:rPr lang="en-US" sz="1000" dirty="0" smtClean="0"/>
              <a:t>Filter_Switch1_Port2</a:t>
            </a:r>
          </a:p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 dirty="0"/>
              <a:t>filter-interface </a:t>
            </a:r>
            <a:r>
              <a:rPr lang="en-US" sz="1000" dirty="0" smtClean="0"/>
              <a:t>Filter_Switch2_Port1</a:t>
            </a:r>
          </a:p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 dirty="0"/>
              <a:t>filter-interface </a:t>
            </a:r>
            <a:r>
              <a:rPr lang="en-US" sz="1000" dirty="0" smtClean="0"/>
              <a:t>Filter_Switch2_Port2</a:t>
            </a:r>
          </a:p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 dirty="0" smtClean="0"/>
              <a:t>delivery-interface Capture_server_NIC1</a:t>
            </a:r>
          </a:p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 dirty="0"/>
              <a:t>use-service </a:t>
            </a:r>
            <a:r>
              <a:rPr lang="en-US" sz="1000" dirty="0" err="1" smtClean="0"/>
              <a:t>remove_payload</a:t>
            </a:r>
            <a:r>
              <a:rPr lang="en-US" sz="1000" dirty="0" smtClean="0"/>
              <a:t> chain 1</a:t>
            </a:r>
          </a:p>
          <a:p>
            <a:pPr>
              <a:lnSpc>
                <a:spcPct val="90000"/>
              </a:lnSpc>
              <a:spcAft>
                <a:spcPts val="250"/>
              </a:spcAft>
              <a:defRPr/>
            </a:pPr>
            <a:r>
              <a:rPr lang="en-US" sz="1000" dirty="0"/>
              <a:t>u</a:t>
            </a:r>
            <a:r>
              <a:rPr lang="en-US" sz="1000" dirty="0" smtClean="0"/>
              <a:t>se-service Layer_7_service_TCP_sack_match chain 2</a:t>
            </a:r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3226487" y="823025"/>
            <a:ext cx="1524000" cy="6796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91141" tIns="0" rIns="91141" bIns="45566" rtlCol="0" anchor="t" anchorCtr="0">
            <a:noAutofit/>
          </a:bodyPr>
          <a:lstStyle/>
          <a:p>
            <a:r>
              <a:rPr lang="en-US" sz="2400" cap="none" baseline="0" dirty="0" smtClean="0">
                <a:latin typeface="Segoe Light" pitchFamily="34" charset="0"/>
              </a:rPr>
              <a:t>Controller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39062" y="2991752"/>
            <a:ext cx="1178509" cy="193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141" tIns="0" rIns="91141" bIns="45566" rtlCol="0" anchor="t" anchorCtr="0">
            <a:noAutofit/>
          </a:bodyPr>
          <a:lstStyle/>
          <a:p>
            <a:r>
              <a:rPr lang="en-US" sz="1200" dirty="0">
                <a:solidFill>
                  <a:schemeClr val="accent5"/>
                </a:solidFill>
              </a:rPr>
              <a:t>Filter_Switch1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52082" y="2056518"/>
            <a:ext cx="1178509" cy="193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141" tIns="0" rIns="91141" bIns="45566" rtlCol="0" anchor="t" anchorCtr="0">
            <a:noAutofit/>
          </a:bodyPr>
          <a:lstStyle/>
          <a:p>
            <a:r>
              <a:rPr lang="en-US" sz="1200" dirty="0" smtClean="0">
                <a:solidFill>
                  <a:schemeClr val="accent5"/>
                </a:solidFill>
              </a:rPr>
              <a:t>Filter_Switch2</a:t>
            </a:r>
            <a:endParaRPr lang="en-US" sz="1200" dirty="0">
              <a:solidFill>
                <a:schemeClr val="accent5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27" y="825774"/>
            <a:ext cx="647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09797" y="1587775"/>
            <a:ext cx="849630" cy="11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141" tIns="0" rIns="91141" bIns="45566" rtlCol="0" anchor="t" anchorCtr="0">
            <a:noAutofit/>
          </a:bodyPr>
          <a:lstStyle/>
          <a:p>
            <a:r>
              <a:rPr lang="en-US" sz="1200" dirty="0" smtClean="0">
                <a:solidFill>
                  <a:schemeClr val="accent5"/>
                </a:solidFill>
              </a:rPr>
              <a:t>    Router</a:t>
            </a:r>
            <a:endParaRPr lang="en-US" sz="1200" dirty="0">
              <a:solidFill>
                <a:schemeClr val="accent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8560" y="749431"/>
            <a:ext cx="203167" cy="838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141" tIns="0" rIns="91141" bIns="45566" rtlCol="0" anchor="t" anchorCtr="0">
            <a:noAutofit/>
          </a:bodyPr>
          <a:lstStyle/>
          <a:p>
            <a:endParaRPr lang="en-US" sz="1200" dirty="0">
              <a:solidFill>
                <a:schemeClr val="accent5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565" y="330541"/>
            <a:ext cx="647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949565" y="1092540"/>
            <a:ext cx="849630" cy="983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141" tIns="0" rIns="91141" bIns="45566" rtlCol="0" anchor="t" anchorCtr="0">
            <a:noAutofit/>
          </a:bodyPr>
          <a:lstStyle/>
          <a:p>
            <a:r>
              <a:rPr lang="en-US" sz="1200" dirty="0" smtClean="0">
                <a:solidFill>
                  <a:schemeClr val="accent5"/>
                </a:solidFill>
              </a:rPr>
              <a:t>Router</a:t>
            </a:r>
            <a:endParaRPr lang="en-US" sz="1200" dirty="0">
              <a:solidFill>
                <a:schemeClr val="accent5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49565" y="197597"/>
            <a:ext cx="849630" cy="14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141" tIns="0" rIns="91141" bIns="45566" rtlCol="0" anchor="t" anchorCtr="0">
            <a:noAutofit/>
          </a:bodyPr>
          <a:lstStyle/>
          <a:p>
            <a:endParaRPr lang="en-US" sz="1200" dirty="0">
              <a:solidFill>
                <a:schemeClr val="accent5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97265" y="269179"/>
            <a:ext cx="201930" cy="983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141" tIns="0" rIns="91141" bIns="45566" rtlCol="0" anchor="t" anchorCtr="0">
            <a:noAutofit/>
          </a:bodyPr>
          <a:lstStyle/>
          <a:p>
            <a:endParaRPr lang="en-US" sz="1200" dirty="0">
              <a:solidFill>
                <a:schemeClr val="accent5"/>
              </a:solidFill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635" y="2937188"/>
            <a:ext cx="1295401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82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632 0.00988 L -0.13298 0.116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53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06 0.11513 L -0.20139 0.2632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740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94 0.03364 L 0.39861 0.1333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49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528 -0.08457 L 0.22396 0.0033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6" y="4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313 0.02084 L -0.13372 0.2178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9" y="98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08333E-7 -4.44444E-6 L -0.16237 0.5020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250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45833E-6 3.33333E-6 L 0.16263 0.1678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83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56 -0.02083 L 0.29857 0.0747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47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3.33333E-6 L 0.15482 0.3011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4" y="150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repeatCount="indefinite" accel="50000" decel="5000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7326 0.2179 C -0.15781 0.21543 -0.1493 0.21512 -0.13107 0.21389 C -0.10347 0.20586 -0.07482 0.20864 -0.04757 0.20864 C 0.00348 0.20556 0.05573 0.20679 0.10712 0.20432 C 0.11389 0.20031 0.1099 0.20185 0.11789 0.20031 C 0.13802 0.18827 0.15816 0.18549 0.18021 0.18364 C 0.21771 0.18426 0.25417 0.18426 0.2908 0.19074 C 0.2948 0.19228 0.29879 0.1963 0.30278 0.19753 C 0.30834 0.20185 0.30486 0.2 0.31268 0.20309 C 0.31285 0.20309 0.31476 0.20432 0.31476 0.20432 C 0.32448 0.21481 0.33802 0.21543 0.34705 0.21667 C 0.35296 0.21944 0.35625 0.22346 0.36111 0.22623 C 0.36493 0.2287 0.3691 0.2287 0.37309 0.23025 C 0.37709 0.23549 0.38316 0.23518 0.38924 0.23642 C 0.38716 0.24228 0.38455 0.24753 0.38073 0.24907 C 0.37622 0.25062 0.36702 0.25309 0.36702 0.25309 C 0.35625 0.26265 0.33837 0.26142 0.32674 0.26265 C 0.31476 0.26667 0.31667 0.26821 0.30278 0.26944 C 0.28872 0.27315 0.27466 0.27346 0.26059 0.27623 C 0.2566 0.2787 0.25452 0.27901 0.25052 0.28025 C 0.24618 0.28673 0.23855 0.2892 0.23368 0.29197 C 0.23039 0.29352 0.22639 0.29753 0.22361 0.29753 C 0.20591 0.29938 0.14393 0.32037 0.12605 0.32222 C 0.10556 0.32778 0.12171 0.16975 0.13351 0.19043 C 0.11789 0.19228 0.37639 0.23272 0.36111 0.24105 C 0.35469 0.24506 0.22171 0.33426 0.2158 0.33858 C 0.21164 0.34105 0.04167 0.34105 0.03768 0.34197 C 0.03282 0.34506 0.03525 0.34259 0.03143 0.34753 C 0.02726 0.35864 0.02952 0.37222 0.03143 0.38457 C 0.03125 0.41697 0.03125 0.44938 0.03073 0.48179 C 0.02952 0.48858 0.02709 0.50031 0.03073 0.50309 C 0.03889 0.50895 0.04896 0.50494 0.05764 0.50586 C 0.08177 0.50772 0.10521 0.5142 0.12917 0.51574 C 0.13316 0.51697 0.13611 0.51852 0.14011 0.52099 C 0.14375 0.52253 0.14792 0.52778 0.15018 0.52932 C 0.15365 0.53056 0.15608 0.53056 0.15955 0.5321 C 0.16007 0.53333 0.16424 0.53457 0.16424 0.53549 " pathEditMode="relative" rAng="0" ptsTypes="AAAAAAAAAAAAAAAAAAAAAAAAAAAAAAAAAAAAA">
                                      <p:cBhvr>
                                        <p:cTn id="3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1416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92 0.07623 C 0.34757 0.075 0.32396 0.07716 0.29913 0.07932 C 0.28629 0.08457 0.27448 0.08518 0.26094 0.0858 C 0.25677 0.08889 0.25973 0.08518 0.25712 0.09383 C 0.25469 0.10093 0.25139 0.11049 0.24792 0.11512 C 0.24705 0.11605 0.2382 0.12839 0.23698 0.12932 C 0.23438 0.13241 0.23091 0.13272 0.22795 0.13457 C 0.21997 0.13889 0.2125 0.14846 0.20573 0.15864 C 0.20816 0.16265 0.21111 0.16235 0.2132 0.16512 C 0.22587 0.17932 0.23907 0.18426 0.25261 0.18951 C 0.25886 0.19167 0.26407 0.19475 0.27084 0.19599 C 0.28004 0.20123 0.29098 0.20031 0.30035 0.20247 C 0.31302 0.20957 0.32535 0.21173 0.33802 0.21883 C 0.33924 0.22747 0.33455 0.22839 0.33125 0.22994 C 0.32188 0.23457 0.32518 0.23272 0.31337 0.23488 C 0.30538 0.23796 0.2974 0.23858 0.28924 0.23981 C 0.28264 0.24568 0.16302 0.3429 0.13386 0.33518 C 0.10469 0.32716 0.12518 0.22685 0.11441 0.19259 C 0.10348 0.15802 0.38108 0.26574 0.36667 0.27654 C 0.36493 0.27839 0.20348 0.30247 0.21077 0.325 C 0.20052 0.3642 0.14809 0.32006 0.16337 0.33642 C 0.17136 0.34568 0.14219 0.32068 0.14306 0.32593 C 0.14393 0.33086 0.10469 0.32685 0.10469 0.32716 C 0.09271 0.3287 0.10209 0.32716 0.08993 0.32901 C 0.08091 0.33549 0.09288 0.32685 0.06788 0.33241 C 0.06493 0.33272 0.06233 0.3358 0.05938 0.33704 C 0.05469 0.34414 0.0467 0.34537 0.04132 0.3466 C 0.02848 0.35617 0.01459 0.35247 0.00226 0.35309 C -0.00069 0.35525 -0.00312 0.35617 -0.00538 0.35833 C -0.00312 0.36358 -0.00225 0.36697 -0.00139 0.37438 C -0.00104 0.3963 -0.00191 0.42562 0.0007 0.44907 C 0.00018 0.46883 0.00018 0.48889 0.00018 0.50895 C 0.00018 0.52191 -0.00191 0.53611 0.0007 0.54784 C 0.00191 0.55278 0.00608 0.54938 0.00834 0.54938 L 0.07639 0.55093 C 0.08316 0.55432 0.08907 0.55802 0.09497 0.56574 C 0.0974 0.57531 0.09497 0.56883 0.09861 0.57222 C 0.10504 0.5821 0.10209 0.5821 0.11059 0.5821 " pathEditMode="relative" rAng="0" ptsTypes="AAAAAAAAAAAAAAAAAAAAAAAAAAAAAAAAAAAAAA">
                                      <p:cBhvr>
                                        <p:cTn id="34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4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Port-channels and delivery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754564" cy="48260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Load-balance to multiple tools - Symmetric hashing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Duplicate data to multiple delivery interfaces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Binding </a:t>
            </a:r>
            <a:r>
              <a:rPr lang="en-US" dirty="0" err="1" smtClean="0"/>
              <a:t>portchannels</a:t>
            </a:r>
            <a:r>
              <a:rPr lang="en-US" dirty="0" smtClean="0"/>
              <a:t> to </a:t>
            </a:r>
            <a:r>
              <a:rPr lang="en-US" dirty="0" err="1" smtClean="0"/>
              <a:t>Openflow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Services expanding multiple interfaces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68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Increase Visibility on Large L2 networks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9436" y="1293796"/>
            <a:ext cx="8363938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+mj-lt"/>
              </a:rPr>
              <a:t>Connecting </a:t>
            </a:r>
            <a:r>
              <a:rPr lang="en-US" dirty="0">
                <a:latin typeface="+mj-lt"/>
              </a:rPr>
              <a:t>a </a:t>
            </a:r>
            <a:r>
              <a:rPr lang="en-US" dirty="0" smtClean="0">
                <a:latin typeface="+mj-lt"/>
              </a:rPr>
              <a:t>filter-interface </a:t>
            </a:r>
            <a:r>
              <a:rPr lang="en-US" dirty="0">
                <a:latin typeface="+mj-lt"/>
              </a:rPr>
              <a:t>to </a:t>
            </a:r>
            <a:r>
              <a:rPr lang="en-US" dirty="0" smtClean="0">
                <a:latin typeface="+mj-lt"/>
              </a:rPr>
              <a:t>a </a:t>
            </a:r>
            <a:r>
              <a:rPr lang="en-US" dirty="0">
                <a:latin typeface="+mj-lt"/>
              </a:rPr>
              <a:t>L2 network as a trunked </a:t>
            </a:r>
            <a:r>
              <a:rPr lang="en-US" dirty="0" smtClean="0">
                <a:latin typeface="+mj-lt"/>
              </a:rPr>
              <a:t>link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 </a:t>
            </a:r>
          </a:p>
          <a:p>
            <a:r>
              <a:rPr lang="en-US" b="1" dirty="0">
                <a:latin typeface="+mj-lt"/>
              </a:rPr>
              <a:t>Unicast </a:t>
            </a:r>
            <a:r>
              <a:rPr lang="en-US" b="1" dirty="0" smtClean="0">
                <a:latin typeface="+mj-lt"/>
              </a:rPr>
              <a:t>flooding: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NLB is a </a:t>
            </a:r>
            <a:r>
              <a:rPr lang="en-US" dirty="0" err="1" smtClean="0">
                <a:latin typeface="+mj-lt"/>
              </a:rPr>
              <a:t>loadbalancing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technology that doesn’t use traditional </a:t>
            </a:r>
            <a:r>
              <a:rPr lang="en-US" dirty="0" smtClean="0">
                <a:latin typeface="+mj-lt"/>
              </a:rPr>
              <a:t>hardware based LB’s.</a:t>
            </a:r>
          </a:p>
          <a:p>
            <a:endParaRPr lang="en-US" dirty="0">
              <a:latin typeface="+mj-lt"/>
            </a:endParaRPr>
          </a:p>
          <a:p>
            <a:r>
              <a:rPr lang="en-US" b="1" dirty="0" smtClean="0">
                <a:latin typeface="+mj-lt"/>
              </a:rPr>
              <a:t>Stolen gateway: </a:t>
            </a:r>
            <a:r>
              <a:rPr lang="en-US" dirty="0" smtClean="0">
                <a:latin typeface="+mj-lt"/>
              </a:rPr>
              <a:t>Human fat fingers an IP address as the default-gateway.</a:t>
            </a:r>
          </a:p>
          <a:p>
            <a:endParaRPr lang="en-US" dirty="0">
              <a:latin typeface="+mj-lt"/>
            </a:endParaRPr>
          </a:p>
          <a:p>
            <a:r>
              <a:rPr lang="en-US" b="1" dirty="0">
                <a:latin typeface="+mj-lt"/>
              </a:rPr>
              <a:t>Broadcasts: </a:t>
            </a:r>
            <a:r>
              <a:rPr lang="en-US" dirty="0" smtClean="0">
                <a:latin typeface="+mj-lt"/>
              </a:rPr>
              <a:t>All </a:t>
            </a:r>
            <a:r>
              <a:rPr lang="en-US" dirty="0">
                <a:latin typeface="+mj-lt"/>
              </a:rPr>
              <a:t>fun in games until the rate of broadcasts increase over some duration </a:t>
            </a:r>
            <a:r>
              <a:rPr lang="en-US" dirty="0" smtClean="0">
                <a:latin typeface="+mj-lt"/>
              </a:rPr>
              <a:t>and </a:t>
            </a:r>
            <a:r>
              <a:rPr lang="en-US" dirty="0">
                <a:latin typeface="+mj-lt"/>
              </a:rPr>
              <a:t>starve out legitimate traffic… AKA broadcast storm</a:t>
            </a:r>
            <a:r>
              <a:rPr lang="en-US" dirty="0" smtClean="0">
                <a:latin typeface="+mj-lt"/>
              </a:rPr>
              <a:t>.</a:t>
            </a:r>
          </a:p>
          <a:p>
            <a:endParaRPr lang="en-US" dirty="0">
              <a:latin typeface="+mj-lt"/>
            </a:endParaRPr>
          </a:p>
          <a:p>
            <a:r>
              <a:rPr lang="en-US" b="1" dirty="0">
                <a:latin typeface="+mj-lt"/>
              </a:rPr>
              <a:t>STP TCN: </a:t>
            </a:r>
            <a:r>
              <a:rPr lang="en-US" dirty="0">
                <a:latin typeface="+mj-lt"/>
              </a:rPr>
              <a:t>A single packet that indicates the whole L2 </a:t>
            </a:r>
            <a:r>
              <a:rPr lang="en-US" dirty="0" smtClean="0">
                <a:latin typeface="+mj-lt"/>
              </a:rPr>
              <a:t>network CAM </a:t>
            </a:r>
            <a:r>
              <a:rPr lang="en-US" dirty="0">
                <a:latin typeface="+mj-lt"/>
              </a:rPr>
              <a:t>table is going to be flushed and relearnt. A single occurrence isn’t the end of the world, but if it’s frequent occurrence bad things are happening.</a:t>
            </a:r>
          </a:p>
        </p:txBody>
      </p:sp>
    </p:spTree>
    <p:extLst>
      <p:ext uri="{BB962C8B-B14F-4D97-AF65-F5344CB8AC3E}">
        <p14:creationId xmlns:p14="http://schemas.microsoft.com/office/powerpoint/2010/main" val="1593952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/>
          <p:cNvCxnSpPr>
            <a:stCxn id="48" idx="3"/>
            <a:endCxn id="77" idx="1"/>
          </p:cNvCxnSpPr>
          <p:nvPr/>
        </p:nvCxnSpPr>
        <p:spPr>
          <a:xfrm flipV="1">
            <a:off x="4797067" y="2486858"/>
            <a:ext cx="1865000" cy="1740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Adding </a:t>
            </a:r>
            <a:r>
              <a:rPr lang="en-US" dirty="0" err="1" smtClean="0"/>
              <a:t>sFlow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07018" y="6392803"/>
            <a:ext cx="2613882" cy="365125"/>
          </a:xfrm>
          <a:prstGeom prst="rect">
            <a:avLst/>
          </a:prstGeom>
        </p:spPr>
        <p:txBody>
          <a:bodyPr/>
          <a:lstStyle/>
          <a:p>
            <a:fld id="{5D94277D-13F8-C049-A360-3871C7C0A4E3}" type="slidenum">
              <a:rPr lang="en-US" smtClean="0"/>
              <a:t>27</a:t>
            </a:fld>
            <a:endParaRPr lang="en-US"/>
          </a:p>
        </p:txBody>
      </p:sp>
      <p:cxnSp>
        <p:nvCxnSpPr>
          <p:cNvPr id="49" name="Straight Connector 48"/>
          <p:cNvCxnSpPr>
            <a:stCxn id="48" idx="2"/>
            <a:endCxn id="48" idx="2"/>
          </p:cNvCxnSpPr>
          <p:nvPr/>
        </p:nvCxnSpPr>
        <p:spPr>
          <a:xfrm>
            <a:off x="4290395" y="430756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384739" y="476919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2" idx="1"/>
            <a:endCxn id="68" idx="3"/>
          </p:cNvCxnSpPr>
          <p:nvPr/>
        </p:nvCxnSpPr>
        <p:spPr>
          <a:xfrm flipH="1">
            <a:off x="2132677" y="1899502"/>
            <a:ext cx="2092459" cy="748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2" idx="1"/>
            <a:endCxn id="66" idx="3"/>
          </p:cNvCxnSpPr>
          <p:nvPr/>
        </p:nvCxnSpPr>
        <p:spPr>
          <a:xfrm flipH="1">
            <a:off x="2363530" y="1899501"/>
            <a:ext cx="1861604" cy="91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2" idx="1"/>
            <a:endCxn id="67" idx="3"/>
          </p:cNvCxnSpPr>
          <p:nvPr/>
        </p:nvCxnSpPr>
        <p:spPr>
          <a:xfrm flipH="1">
            <a:off x="2592130" y="1899502"/>
            <a:ext cx="1633004" cy="1088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2" idx="1"/>
            <a:endCxn id="69" idx="3"/>
          </p:cNvCxnSpPr>
          <p:nvPr/>
        </p:nvCxnSpPr>
        <p:spPr>
          <a:xfrm flipH="1">
            <a:off x="1908697" y="1899502"/>
            <a:ext cx="2316439" cy="586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74" idx="1"/>
            <a:endCxn id="52" idx="1"/>
          </p:cNvCxnSpPr>
          <p:nvPr/>
        </p:nvCxnSpPr>
        <p:spPr>
          <a:xfrm flipH="1" flipV="1">
            <a:off x="4225134" y="1899502"/>
            <a:ext cx="1791352" cy="1070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2" idx="1"/>
            <a:endCxn id="75" idx="1"/>
          </p:cNvCxnSpPr>
          <p:nvPr/>
        </p:nvCxnSpPr>
        <p:spPr>
          <a:xfrm>
            <a:off x="4225134" y="1899501"/>
            <a:ext cx="2021334" cy="909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2" idx="1"/>
            <a:endCxn id="76" idx="1"/>
          </p:cNvCxnSpPr>
          <p:nvPr/>
        </p:nvCxnSpPr>
        <p:spPr>
          <a:xfrm>
            <a:off x="4225134" y="1899502"/>
            <a:ext cx="2253320" cy="748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2" idx="1"/>
            <a:endCxn id="77" idx="1"/>
          </p:cNvCxnSpPr>
          <p:nvPr/>
        </p:nvCxnSpPr>
        <p:spPr>
          <a:xfrm>
            <a:off x="4225136" y="1899502"/>
            <a:ext cx="2436933" cy="587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7" idx="3"/>
            <a:endCxn id="48" idx="1"/>
          </p:cNvCxnSpPr>
          <p:nvPr/>
        </p:nvCxnSpPr>
        <p:spPr>
          <a:xfrm>
            <a:off x="2592130" y="2988069"/>
            <a:ext cx="1191592" cy="1239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68" idx="3"/>
            <a:endCxn id="48" idx="1"/>
          </p:cNvCxnSpPr>
          <p:nvPr/>
        </p:nvCxnSpPr>
        <p:spPr>
          <a:xfrm>
            <a:off x="2132677" y="2647579"/>
            <a:ext cx="1651047" cy="1579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9" idx="3"/>
            <a:endCxn id="48" idx="1"/>
          </p:cNvCxnSpPr>
          <p:nvPr/>
        </p:nvCxnSpPr>
        <p:spPr>
          <a:xfrm>
            <a:off x="1908697" y="2486210"/>
            <a:ext cx="1875027" cy="1740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1350187" y="2735445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119332" y="2567220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895352" y="2405849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>
            <a:stCxn id="48" idx="3"/>
            <a:endCxn id="74" idx="1"/>
          </p:cNvCxnSpPr>
          <p:nvPr/>
        </p:nvCxnSpPr>
        <p:spPr>
          <a:xfrm flipV="1">
            <a:off x="4797069" y="2969925"/>
            <a:ext cx="1219419" cy="1257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48" idx="3"/>
            <a:endCxn id="75" idx="1"/>
          </p:cNvCxnSpPr>
          <p:nvPr/>
        </p:nvCxnSpPr>
        <p:spPr>
          <a:xfrm flipV="1">
            <a:off x="4797069" y="2809204"/>
            <a:ext cx="1449401" cy="1417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48" idx="3"/>
            <a:endCxn id="76" idx="1"/>
          </p:cNvCxnSpPr>
          <p:nvPr/>
        </p:nvCxnSpPr>
        <p:spPr>
          <a:xfrm flipV="1">
            <a:off x="4797069" y="2648482"/>
            <a:ext cx="1681387" cy="1578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6478455" y="2568122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6662069" y="2406498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>
            <a:stCxn id="82" idx="0"/>
            <a:endCxn id="48" idx="2"/>
          </p:cNvCxnSpPr>
          <p:nvPr/>
        </p:nvCxnSpPr>
        <p:spPr>
          <a:xfrm flipV="1">
            <a:off x="4290395" y="4307561"/>
            <a:ext cx="0" cy="704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endCxn id="48" idx="3"/>
          </p:cNvCxnSpPr>
          <p:nvPr/>
        </p:nvCxnSpPr>
        <p:spPr>
          <a:xfrm flipH="1" flipV="1">
            <a:off x="4797070" y="4227200"/>
            <a:ext cx="2359257" cy="378523"/>
          </a:xfrm>
          <a:prstGeom prst="straightConnector1">
            <a:avLst/>
          </a:prstGeom>
          <a:noFill/>
          <a:ln w="25400" cap="flat" cmpd="dbl" algn="ctr">
            <a:solidFill>
              <a:srgbClr val="2C7C9F"/>
            </a:solidFill>
            <a:prstDash val="solid"/>
            <a:tailEnd type="arrow"/>
          </a:ln>
          <a:effectLst/>
        </p:spPr>
      </p:cxnSp>
      <p:cxnSp>
        <p:nvCxnSpPr>
          <p:cNvPr id="217" name="Straight Arrow Connector 216"/>
          <p:cNvCxnSpPr>
            <a:stCxn id="212" idx="0"/>
          </p:cNvCxnSpPr>
          <p:nvPr/>
        </p:nvCxnSpPr>
        <p:spPr>
          <a:xfrm flipV="1">
            <a:off x="7560806" y="4605724"/>
            <a:ext cx="10872" cy="10272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6016488" y="2889565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</a:t>
            </a:r>
            <a:r>
              <a:rPr lang="en-US" sz="1200" dirty="0" smtClean="0"/>
              <a:t>ilter</a:t>
            </a:r>
            <a:endParaRPr lang="en-US" sz="1200" dirty="0"/>
          </a:p>
        </p:txBody>
      </p:sp>
      <p:sp>
        <p:nvSpPr>
          <p:cNvPr id="75" name="Rectangle 74"/>
          <p:cNvSpPr/>
          <p:nvPr/>
        </p:nvSpPr>
        <p:spPr>
          <a:xfrm>
            <a:off x="6246470" y="2728844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4" name="Straight Arrow Connector 223"/>
          <p:cNvCxnSpPr>
            <a:endCxn id="82" idx="0"/>
          </p:cNvCxnSpPr>
          <p:nvPr/>
        </p:nvCxnSpPr>
        <p:spPr>
          <a:xfrm flipH="1">
            <a:off x="4290396" y="4605723"/>
            <a:ext cx="2865928" cy="406540"/>
          </a:xfrm>
          <a:prstGeom prst="straightConnector1">
            <a:avLst/>
          </a:prstGeom>
          <a:noFill/>
          <a:ln w="25400" cap="flat" cmpd="dbl" algn="ctr">
            <a:solidFill>
              <a:srgbClr val="2C7C9F"/>
            </a:solidFill>
            <a:prstDash val="solid"/>
            <a:tailEnd type="arrow"/>
          </a:ln>
          <a:effectLst/>
        </p:spPr>
      </p:cxnSp>
      <p:sp>
        <p:nvSpPr>
          <p:cNvPr id="239" name="Rectangle 238"/>
          <p:cNvSpPr/>
          <p:nvPr/>
        </p:nvSpPr>
        <p:spPr>
          <a:xfrm>
            <a:off x="4101844" y="1472654"/>
            <a:ext cx="246580" cy="1315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0" name="Rectangle 239"/>
          <p:cNvSpPr/>
          <p:nvPr/>
        </p:nvSpPr>
        <p:spPr>
          <a:xfrm>
            <a:off x="2286527" y="2936670"/>
            <a:ext cx="246580" cy="13157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1" name="Rectangle 240"/>
          <p:cNvSpPr/>
          <p:nvPr/>
        </p:nvSpPr>
        <p:spPr>
          <a:xfrm>
            <a:off x="4101844" y="1499442"/>
            <a:ext cx="246580" cy="131575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2" name="Rectangle 241"/>
          <p:cNvSpPr/>
          <p:nvPr/>
        </p:nvSpPr>
        <p:spPr>
          <a:xfrm>
            <a:off x="4097564" y="1600327"/>
            <a:ext cx="246580" cy="131575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3" name="Rectangle 242"/>
          <p:cNvSpPr/>
          <p:nvPr/>
        </p:nvSpPr>
        <p:spPr>
          <a:xfrm>
            <a:off x="4101844" y="1601255"/>
            <a:ext cx="246580" cy="1315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4" name="Rectangle 243"/>
          <p:cNvSpPr/>
          <p:nvPr/>
        </p:nvSpPr>
        <p:spPr>
          <a:xfrm>
            <a:off x="4089671" y="1609486"/>
            <a:ext cx="246580" cy="13157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" name="Rectangle 244"/>
          <p:cNvSpPr/>
          <p:nvPr/>
        </p:nvSpPr>
        <p:spPr>
          <a:xfrm>
            <a:off x="4096177" y="1482457"/>
            <a:ext cx="246580" cy="131575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6" name="Rectangle 245"/>
          <p:cNvSpPr/>
          <p:nvPr/>
        </p:nvSpPr>
        <p:spPr>
          <a:xfrm>
            <a:off x="4059430" y="1621311"/>
            <a:ext cx="246580" cy="131575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8" name="Rectangle 247"/>
          <p:cNvSpPr/>
          <p:nvPr/>
        </p:nvSpPr>
        <p:spPr>
          <a:xfrm>
            <a:off x="4101844" y="1477913"/>
            <a:ext cx="246580" cy="13157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9" name="Rectangle 248"/>
          <p:cNvSpPr/>
          <p:nvPr/>
        </p:nvSpPr>
        <p:spPr>
          <a:xfrm>
            <a:off x="4089671" y="1499442"/>
            <a:ext cx="246580" cy="131575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0" name="Rectangle 249"/>
          <p:cNvSpPr/>
          <p:nvPr/>
        </p:nvSpPr>
        <p:spPr>
          <a:xfrm>
            <a:off x="4095727" y="1621154"/>
            <a:ext cx="246580" cy="131575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1" name="Rectangle 250"/>
          <p:cNvSpPr/>
          <p:nvPr/>
        </p:nvSpPr>
        <p:spPr>
          <a:xfrm>
            <a:off x="4182720" y="4161413"/>
            <a:ext cx="246580" cy="13157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Cloud 51"/>
          <p:cNvSpPr/>
          <p:nvPr/>
        </p:nvSpPr>
        <p:spPr>
          <a:xfrm>
            <a:off x="2696411" y="1378287"/>
            <a:ext cx="3057446" cy="521771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</a:t>
            </a:r>
            <a:r>
              <a:rPr lang="en-US" sz="1400" dirty="0" smtClean="0">
                <a:solidFill>
                  <a:schemeClr val="tx1"/>
                </a:solidFill>
              </a:rPr>
              <a:t>onitor </a:t>
            </a:r>
            <a:r>
              <a:rPr lang="en-US" sz="1400" dirty="0">
                <a:solidFill>
                  <a:schemeClr val="tx1"/>
                </a:solidFill>
              </a:rPr>
              <a:t>p</a:t>
            </a:r>
            <a:r>
              <a:rPr lang="en-US" sz="1400" dirty="0" smtClean="0">
                <a:solidFill>
                  <a:schemeClr val="tx1"/>
                </a:solidFill>
              </a:rPr>
              <a:t>orts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578787" y="2907710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</a:t>
            </a:r>
            <a:r>
              <a:rPr lang="en-US" sz="1200" dirty="0" smtClean="0"/>
              <a:t>ilter1</a:t>
            </a:r>
            <a:endParaRPr lang="en-US" sz="1200" dirty="0"/>
          </a:p>
        </p:txBody>
      </p:sp>
      <p:cxnSp>
        <p:nvCxnSpPr>
          <p:cNvPr id="264" name="Straight Connector 263"/>
          <p:cNvCxnSpPr>
            <a:stCxn id="208" idx="0"/>
            <a:endCxn id="82" idx="2"/>
          </p:cNvCxnSpPr>
          <p:nvPr/>
        </p:nvCxnSpPr>
        <p:spPr>
          <a:xfrm flipV="1">
            <a:off x="4290395" y="5172983"/>
            <a:ext cx="0" cy="348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Rectangle 266"/>
          <p:cNvSpPr/>
          <p:nvPr/>
        </p:nvSpPr>
        <p:spPr>
          <a:xfrm>
            <a:off x="4179915" y="5026835"/>
            <a:ext cx="246580" cy="13157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3783724" y="4146840"/>
            <a:ext cx="1013345" cy="16072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</a:t>
            </a:r>
            <a:r>
              <a:rPr lang="en-US" sz="1200" dirty="0" smtClean="0">
                <a:solidFill>
                  <a:schemeClr val="tx1"/>
                </a:solidFill>
              </a:rPr>
              <a:t>ux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783724" y="5012264"/>
            <a:ext cx="1013345" cy="16072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delivery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08" name="Picture 20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295" y="5521210"/>
            <a:ext cx="272200" cy="277644"/>
          </a:xfrm>
          <a:prstGeom prst="rect">
            <a:avLst/>
          </a:prstGeom>
        </p:spPr>
      </p:pic>
      <p:sp>
        <p:nvSpPr>
          <p:cNvPr id="269" name="Rounded Rectangular Callout 268"/>
          <p:cNvSpPr/>
          <p:nvPr/>
        </p:nvSpPr>
        <p:spPr>
          <a:xfrm>
            <a:off x="913258" y="3148793"/>
            <a:ext cx="997328" cy="1012621"/>
          </a:xfrm>
          <a:prstGeom prst="wedgeRoundRectCallout">
            <a:avLst>
              <a:gd name="adj1" fmla="val 111725"/>
              <a:gd name="adj2" fmla="val -7752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s</a:t>
            </a:r>
            <a:r>
              <a:rPr lang="en-US" sz="1200" dirty="0" err="1">
                <a:solidFill>
                  <a:schemeClr val="tx1"/>
                </a:solidFill>
              </a:rPr>
              <a:t>F</a:t>
            </a:r>
            <a:r>
              <a:rPr lang="en-US" sz="1200" dirty="0" err="1" smtClean="0">
                <a:solidFill>
                  <a:schemeClr val="tx1"/>
                </a:solidFill>
              </a:rPr>
              <a:t>low</a:t>
            </a:r>
            <a:r>
              <a:rPr lang="en-US" sz="1200" dirty="0" smtClean="0">
                <a:solidFill>
                  <a:schemeClr val="tx1"/>
                </a:solidFill>
              </a:rPr>
              <a:t> samples sourced from all interfaces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690718">
            <a:off x="2333555" y="3148893"/>
            <a:ext cx="1128017" cy="4738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sFlow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3" name="Rounded Rectangular Callout 82"/>
          <p:cNvSpPr/>
          <p:nvPr/>
        </p:nvSpPr>
        <p:spPr>
          <a:xfrm>
            <a:off x="1975255" y="5379451"/>
            <a:ext cx="1213995" cy="1013352"/>
          </a:xfrm>
          <a:prstGeom prst="wedgeRoundRectCallout">
            <a:avLst>
              <a:gd name="adj1" fmla="val 129247"/>
              <a:gd name="adj2" fmla="val -1685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More meaningful captures are taken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flipH="1" flipV="1">
            <a:off x="2548165" y="2992997"/>
            <a:ext cx="4595747" cy="1570617"/>
          </a:xfrm>
          <a:prstGeom prst="straightConnector1">
            <a:avLst/>
          </a:prstGeom>
          <a:noFill/>
          <a:ln w="25400" cap="flat" cmpd="dbl" algn="ctr">
            <a:solidFill>
              <a:srgbClr val="2C7C9F"/>
            </a:solidFill>
            <a:prstDash val="solid"/>
            <a:tailEnd type="arrow"/>
          </a:ln>
          <a:effectLst/>
        </p:spPr>
      </p:cxnSp>
      <p:sp>
        <p:nvSpPr>
          <p:cNvPr id="80" name="Rounded Rectangular Callout 79"/>
          <p:cNvSpPr/>
          <p:nvPr/>
        </p:nvSpPr>
        <p:spPr>
          <a:xfrm>
            <a:off x="7786173" y="3188233"/>
            <a:ext cx="1212673" cy="838804"/>
          </a:xfrm>
          <a:prstGeom prst="wedgeRoundRectCallout">
            <a:avLst>
              <a:gd name="adj1" fmla="val -43793"/>
              <a:gd name="adj2" fmla="val 24052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Behavioral analysis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7029833" y="5632956"/>
            <a:ext cx="1061947" cy="6015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sFlow</a:t>
            </a:r>
            <a:r>
              <a:rPr lang="en-US" sz="1200" dirty="0" smtClean="0">
                <a:solidFill>
                  <a:schemeClr val="tx1"/>
                </a:solidFill>
              </a:rPr>
              <a:t> collector logic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058095" y="4357847"/>
            <a:ext cx="1456155" cy="3961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91141" tIns="0" rIns="91141" bIns="45566" rtlCol="0" anchor="t" anchorCtr="0">
            <a:noAutofit/>
          </a:bodyPr>
          <a:lstStyle/>
          <a:p>
            <a:r>
              <a:rPr lang="en-US" sz="2400" cap="none" baseline="0" dirty="0" smtClean="0">
                <a:latin typeface="Segoe Light" pitchFamily="34" charset="0"/>
              </a:rPr>
              <a:t>Controller</a:t>
            </a:r>
          </a:p>
        </p:txBody>
      </p:sp>
    </p:spTree>
    <p:extLst>
      <p:ext uri="{BB962C8B-B14F-4D97-AF65-F5344CB8AC3E}">
        <p14:creationId xmlns:p14="http://schemas.microsoft.com/office/powerpoint/2010/main" val="157071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17517 0.2027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1013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0555 L -0.17517 0.19884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1020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1.11111E-6 L -0.17465 0.1842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58" y="921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17517 0.18657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932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17465 0.18657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932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61111E-6 -1.88989E-6 L 0.49323 0.3678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3" y="1839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18715 0.20694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58" y="1034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1 -0.0037 L -0.17049 0.18125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9" y="923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17517 0.20116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100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-0.17465 0.18634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930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16632 0.18125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27 -0.01064 L 0.18958 0.16644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6" y="8843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 -0.01204 L -0.01874 0.11342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627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0069 0.0963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4815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8" grpId="0" animBg="1"/>
      <p:bldP spid="69" grpId="0" animBg="1"/>
      <p:bldP spid="76" grpId="0" animBg="1"/>
      <p:bldP spid="77" grpId="0" animBg="1"/>
      <p:bldP spid="74" grpId="0" animBg="1"/>
      <p:bldP spid="75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8" grpId="0" animBg="1"/>
      <p:bldP spid="249" grpId="0" animBg="1"/>
      <p:bldP spid="250" grpId="0" animBg="1"/>
      <p:bldP spid="251" grpId="0" animBg="1"/>
      <p:bldP spid="267" grpId="0" animBg="1"/>
      <p:bldP spid="269" grpId="0" animBg="1"/>
      <p:bldP spid="269" grpId="1" animBg="1"/>
      <p:bldP spid="5" grpId="0" animBg="1"/>
      <p:bldP spid="5" grpId="1" animBg="1"/>
      <p:bldP spid="5" grpId="2" animBg="1"/>
      <p:bldP spid="5" grpId="3" animBg="1"/>
      <p:bldP spid="83" grpId="0" animBg="1"/>
      <p:bldP spid="8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/>
          <p:cNvCxnSpPr>
            <a:stCxn id="48" idx="3"/>
            <a:endCxn id="77" idx="1"/>
          </p:cNvCxnSpPr>
          <p:nvPr/>
        </p:nvCxnSpPr>
        <p:spPr>
          <a:xfrm flipV="1">
            <a:off x="3709756" y="2486859"/>
            <a:ext cx="2952313" cy="1778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5950" y="101600"/>
            <a:ext cx="7886700" cy="1157288"/>
          </a:xfrm>
        </p:spPr>
        <p:txBody>
          <a:bodyPr>
            <a:normAutofit/>
          </a:bodyPr>
          <a:lstStyle/>
          <a:p>
            <a:r>
              <a:rPr lang="en-US" dirty="0" smtClean="0"/>
              <a:t>Remote delivery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07018" y="6392803"/>
            <a:ext cx="2613882" cy="365125"/>
          </a:xfrm>
          <a:prstGeom prst="rect">
            <a:avLst/>
          </a:prstGeom>
        </p:spPr>
        <p:txBody>
          <a:bodyPr/>
          <a:lstStyle/>
          <a:p>
            <a:fld id="{5D94277D-13F8-C049-A360-3871C7C0A4E3}" type="slidenum">
              <a:rPr lang="en-US" smtClean="0"/>
              <a:t>28</a:t>
            </a:fld>
            <a:endParaRPr lang="en-US"/>
          </a:p>
        </p:txBody>
      </p:sp>
      <p:cxnSp>
        <p:nvCxnSpPr>
          <p:cNvPr id="49" name="Straight Connector 48"/>
          <p:cNvCxnSpPr>
            <a:stCxn id="48" idx="2"/>
            <a:endCxn id="48" idx="2"/>
          </p:cNvCxnSpPr>
          <p:nvPr/>
        </p:nvCxnSpPr>
        <p:spPr>
          <a:xfrm>
            <a:off x="3203084" y="43456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384739" y="476919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2" idx="1"/>
            <a:endCxn id="68" idx="3"/>
          </p:cNvCxnSpPr>
          <p:nvPr/>
        </p:nvCxnSpPr>
        <p:spPr>
          <a:xfrm flipH="1">
            <a:off x="2132677" y="1899502"/>
            <a:ext cx="2092459" cy="748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2" idx="1"/>
            <a:endCxn id="66" idx="3"/>
          </p:cNvCxnSpPr>
          <p:nvPr/>
        </p:nvCxnSpPr>
        <p:spPr>
          <a:xfrm flipH="1">
            <a:off x="2363530" y="1899501"/>
            <a:ext cx="1861604" cy="91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2" idx="1"/>
            <a:endCxn id="67" idx="3"/>
          </p:cNvCxnSpPr>
          <p:nvPr/>
        </p:nvCxnSpPr>
        <p:spPr>
          <a:xfrm flipH="1">
            <a:off x="2592130" y="1899502"/>
            <a:ext cx="1633004" cy="1088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2" idx="1"/>
            <a:endCxn id="69" idx="3"/>
          </p:cNvCxnSpPr>
          <p:nvPr/>
        </p:nvCxnSpPr>
        <p:spPr>
          <a:xfrm flipH="1">
            <a:off x="1908697" y="1899502"/>
            <a:ext cx="2316439" cy="586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74" idx="1"/>
            <a:endCxn id="52" idx="1"/>
          </p:cNvCxnSpPr>
          <p:nvPr/>
        </p:nvCxnSpPr>
        <p:spPr>
          <a:xfrm flipH="1" flipV="1">
            <a:off x="4225134" y="1899502"/>
            <a:ext cx="1791352" cy="1070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2" idx="1"/>
            <a:endCxn id="75" idx="1"/>
          </p:cNvCxnSpPr>
          <p:nvPr/>
        </p:nvCxnSpPr>
        <p:spPr>
          <a:xfrm>
            <a:off x="4225134" y="1899501"/>
            <a:ext cx="2021334" cy="909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2" idx="1"/>
            <a:endCxn id="76" idx="1"/>
          </p:cNvCxnSpPr>
          <p:nvPr/>
        </p:nvCxnSpPr>
        <p:spPr>
          <a:xfrm>
            <a:off x="4225134" y="1899502"/>
            <a:ext cx="2253320" cy="748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2" idx="1"/>
            <a:endCxn id="77" idx="1"/>
          </p:cNvCxnSpPr>
          <p:nvPr/>
        </p:nvCxnSpPr>
        <p:spPr>
          <a:xfrm>
            <a:off x="4225136" y="1899502"/>
            <a:ext cx="2436933" cy="587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7" idx="3"/>
            <a:endCxn id="48" idx="1"/>
          </p:cNvCxnSpPr>
          <p:nvPr/>
        </p:nvCxnSpPr>
        <p:spPr>
          <a:xfrm>
            <a:off x="2592132" y="2988071"/>
            <a:ext cx="104279" cy="1277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68" idx="3"/>
            <a:endCxn id="48" idx="1"/>
          </p:cNvCxnSpPr>
          <p:nvPr/>
        </p:nvCxnSpPr>
        <p:spPr>
          <a:xfrm>
            <a:off x="2132677" y="2647581"/>
            <a:ext cx="563734" cy="1617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9" idx="3"/>
            <a:endCxn id="48" idx="1"/>
          </p:cNvCxnSpPr>
          <p:nvPr/>
        </p:nvCxnSpPr>
        <p:spPr>
          <a:xfrm>
            <a:off x="1908697" y="2486210"/>
            <a:ext cx="787714" cy="1779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1350187" y="2735445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119332" y="2567220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895352" y="2405849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>
            <a:stCxn id="48" idx="3"/>
            <a:endCxn id="74" idx="1"/>
          </p:cNvCxnSpPr>
          <p:nvPr/>
        </p:nvCxnSpPr>
        <p:spPr>
          <a:xfrm flipV="1">
            <a:off x="3709756" y="2969926"/>
            <a:ext cx="2306732" cy="1295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48" idx="3"/>
            <a:endCxn id="75" idx="1"/>
          </p:cNvCxnSpPr>
          <p:nvPr/>
        </p:nvCxnSpPr>
        <p:spPr>
          <a:xfrm flipV="1">
            <a:off x="3709756" y="2809205"/>
            <a:ext cx="2536714" cy="1456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48" idx="3"/>
            <a:endCxn id="76" idx="1"/>
          </p:cNvCxnSpPr>
          <p:nvPr/>
        </p:nvCxnSpPr>
        <p:spPr>
          <a:xfrm flipV="1">
            <a:off x="3709756" y="2648483"/>
            <a:ext cx="2768699" cy="1616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6478455" y="2568122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6662069" y="2406498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>
            <a:stCxn id="82" idx="0"/>
            <a:endCxn id="48" idx="2"/>
          </p:cNvCxnSpPr>
          <p:nvPr/>
        </p:nvCxnSpPr>
        <p:spPr>
          <a:xfrm flipV="1">
            <a:off x="3203083" y="4345634"/>
            <a:ext cx="1" cy="666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6016488" y="2889565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</a:t>
            </a:r>
            <a:r>
              <a:rPr lang="en-US" sz="1200" dirty="0" smtClean="0"/>
              <a:t>ilter</a:t>
            </a:r>
            <a:endParaRPr lang="en-US" sz="1200" dirty="0"/>
          </a:p>
        </p:txBody>
      </p:sp>
      <p:sp>
        <p:nvSpPr>
          <p:cNvPr id="75" name="Rectangle 74"/>
          <p:cNvSpPr/>
          <p:nvPr/>
        </p:nvSpPr>
        <p:spPr>
          <a:xfrm>
            <a:off x="6246470" y="2728844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4101844" y="1472654"/>
            <a:ext cx="246580" cy="1315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0" name="Rectangle 239"/>
          <p:cNvSpPr/>
          <p:nvPr/>
        </p:nvSpPr>
        <p:spPr>
          <a:xfrm>
            <a:off x="2286527" y="2936670"/>
            <a:ext cx="246580" cy="13157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1" name="Rectangle 240"/>
          <p:cNvSpPr/>
          <p:nvPr/>
        </p:nvSpPr>
        <p:spPr>
          <a:xfrm>
            <a:off x="4101844" y="1499442"/>
            <a:ext cx="246580" cy="131575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2" name="Rectangle 241"/>
          <p:cNvSpPr/>
          <p:nvPr/>
        </p:nvSpPr>
        <p:spPr>
          <a:xfrm>
            <a:off x="4097564" y="1600327"/>
            <a:ext cx="246580" cy="131575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3" name="Rectangle 242"/>
          <p:cNvSpPr/>
          <p:nvPr/>
        </p:nvSpPr>
        <p:spPr>
          <a:xfrm>
            <a:off x="4101844" y="1601255"/>
            <a:ext cx="246580" cy="1315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4" name="Rectangle 243"/>
          <p:cNvSpPr/>
          <p:nvPr/>
        </p:nvSpPr>
        <p:spPr>
          <a:xfrm>
            <a:off x="4089671" y="1609486"/>
            <a:ext cx="246580" cy="13157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" name="Rectangle 244"/>
          <p:cNvSpPr/>
          <p:nvPr/>
        </p:nvSpPr>
        <p:spPr>
          <a:xfrm>
            <a:off x="4096177" y="1482457"/>
            <a:ext cx="246580" cy="131575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6" name="Rectangle 245"/>
          <p:cNvSpPr/>
          <p:nvPr/>
        </p:nvSpPr>
        <p:spPr>
          <a:xfrm>
            <a:off x="4059430" y="1621311"/>
            <a:ext cx="246580" cy="131575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8" name="Rectangle 247"/>
          <p:cNvSpPr/>
          <p:nvPr/>
        </p:nvSpPr>
        <p:spPr>
          <a:xfrm>
            <a:off x="4101844" y="1477913"/>
            <a:ext cx="246580" cy="13157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9" name="Rectangle 248"/>
          <p:cNvSpPr/>
          <p:nvPr/>
        </p:nvSpPr>
        <p:spPr>
          <a:xfrm>
            <a:off x="4089671" y="1499442"/>
            <a:ext cx="246580" cy="131575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0" name="Rectangle 249"/>
          <p:cNvSpPr/>
          <p:nvPr/>
        </p:nvSpPr>
        <p:spPr>
          <a:xfrm>
            <a:off x="4095727" y="1621154"/>
            <a:ext cx="246580" cy="131575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1" name="Rectangle 250"/>
          <p:cNvSpPr/>
          <p:nvPr/>
        </p:nvSpPr>
        <p:spPr>
          <a:xfrm>
            <a:off x="3079792" y="4184913"/>
            <a:ext cx="246580" cy="13157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Cloud 51"/>
          <p:cNvSpPr/>
          <p:nvPr/>
        </p:nvSpPr>
        <p:spPr>
          <a:xfrm>
            <a:off x="2696411" y="1378287"/>
            <a:ext cx="3057446" cy="521771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</a:t>
            </a:r>
            <a:r>
              <a:rPr lang="en-US" sz="1400" dirty="0" smtClean="0">
                <a:solidFill>
                  <a:schemeClr val="tx1"/>
                </a:solidFill>
              </a:rPr>
              <a:t>onitor </a:t>
            </a:r>
            <a:r>
              <a:rPr lang="en-US" sz="1400" dirty="0">
                <a:solidFill>
                  <a:schemeClr val="tx1"/>
                </a:solidFill>
              </a:rPr>
              <a:t>p</a:t>
            </a:r>
            <a:r>
              <a:rPr lang="en-US" sz="1400" dirty="0" smtClean="0">
                <a:solidFill>
                  <a:schemeClr val="tx1"/>
                </a:solidFill>
              </a:rPr>
              <a:t>orts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578787" y="2907710"/>
            <a:ext cx="1013345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</a:t>
            </a:r>
            <a:r>
              <a:rPr lang="en-US" sz="1200" dirty="0" smtClean="0"/>
              <a:t>ilter1</a:t>
            </a:r>
            <a:endParaRPr lang="en-US" sz="1200" dirty="0"/>
          </a:p>
        </p:txBody>
      </p:sp>
      <p:cxnSp>
        <p:nvCxnSpPr>
          <p:cNvPr id="264" name="Straight Connector 263"/>
          <p:cNvCxnSpPr>
            <a:stCxn id="78" idx="2"/>
            <a:endCxn id="82" idx="3"/>
          </p:cNvCxnSpPr>
          <p:nvPr/>
        </p:nvCxnSpPr>
        <p:spPr>
          <a:xfrm flipH="1">
            <a:off x="3709755" y="5092625"/>
            <a:ext cx="5487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Rectangle 266"/>
          <p:cNvSpPr/>
          <p:nvPr/>
        </p:nvSpPr>
        <p:spPr>
          <a:xfrm>
            <a:off x="3162052" y="5026835"/>
            <a:ext cx="246580" cy="13157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696411" y="4184913"/>
            <a:ext cx="1013345" cy="16072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</a:t>
            </a:r>
            <a:r>
              <a:rPr lang="en-US" sz="1200" dirty="0" smtClean="0">
                <a:solidFill>
                  <a:schemeClr val="tx1"/>
                </a:solidFill>
              </a:rPr>
              <a:t>ux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696410" y="5012264"/>
            <a:ext cx="1013345" cy="16072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delivery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08" name="Picture 20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541" y="4953800"/>
            <a:ext cx="272200" cy="277644"/>
          </a:xfrm>
          <a:prstGeom prst="rect">
            <a:avLst/>
          </a:prstGeom>
        </p:spPr>
      </p:pic>
      <p:sp>
        <p:nvSpPr>
          <p:cNvPr id="83" name="Rounded Rectangular Callout 82"/>
          <p:cNvSpPr/>
          <p:nvPr/>
        </p:nvSpPr>
        <p:spPr>
          <a:xfrm>
            <a:off x="4322808" y="5702291"/>
            <a:ext cx="1213995" cy="1013352"/>
          </a:xfrm>
          <a:prstGeom prst="wedgeRoundRectCallout">
            <a:avLst>
              <a:gd name="adj1" fmla="val -102994"/>
              <a:gd name="adj2" fmla="val -10709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Encap</a:t>
            </a:r>
            <a:r>
              <a:rPr lang="en-US" sz="1200" dirty="0" smtClean="0">
                <a:solidFill>
                  <a:schemeClr val="tx1"/>
                </a:solidFill>
              </a:rPr>
              <a:t> and send  to remote tool in other DC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843600" y="3662879"/>
            <a:ext cx="1456155" cy="3961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91141" tIns="0" rIns="91141" bIns="45566" rtlCol="0" anchor="t" anchorCtr="0">
            <a:noAutofit/>
          </a:bodyPr>
          <a:lstStyle/>
          <a:p>
            <a:r>
              <a:rPr lang="en-US" sz="2400" cap="none" baseline="0" dirty="0" smtClean="0">
                <a:latin typeface="Segoe Light" pitchFamily="34" charset="0"/>
              </a:rPr>
              <a:t>Controller</a:t>
            </a:r>
          </a:p>
        </p:txBody>
      </p:sp>
      <p:sp>
        <p:nvSpPr>
          <p:cNvPr id="78" name="Cloud 77"/>
          <p:cNvSpPr/>
          <p:nvPr/>
        </p:nvSpPr>
        <p:spPr>
          <a:xfrm>
            <a:off x="4253335" y="4831739"/>
            <a:ext cx="1681540" cy="521771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Production network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4" name="Straight Connector 83"/>
          <p:cNvCxnSpPr>
            <a:stCxn id="78" idx="0"/>
            <a:endCxn id="208" idx="1"/>
          </p:cNvCxnSpPr>
          <p:nvPr/>
        </p:nvCxnSpPr>
        <p:spPr>
          <a:xfrm flipV="1">
            <a:off x="5933474" y="5092622"/>
            <a:ext cx="963067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ular Callout 87"/>
          <p:cNvSpPr/>
          <p:nvPr/>
        </p:nvSpPr>
        <p:spPr>
          <a:xfrm>
            <a:off x="6652817" y="5702282"/>
            <a:ext cx="1022597" cy="647718"/>
          </a:xfrm>
          <a:prstGeom prst="wedgeRoundRectCallout">
            <a:avLst>
              <a:gd name="adj1" fmla="val -31561"/>
              <a:gd name="adj2" fmla="val -13862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Decap</a:t>
            </a:r>
            <a:r>
              <a:rPr lang="en-US" sz="1200" dirty="0" smtClean="0">
                <a:solidFill>
                  <a:schemeClr val="tx1"/>
                </a:solidFill>
              </a:rPr>
              <a:t> on arrival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1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17517 0.2027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1013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0555 L -0.17517 0.1988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1020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1.11111E-6 L -0.17465 0.18426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58" y="921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17517 0.18657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932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17465 0.1865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932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18715 0.20694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58" y="1034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1 -0.0037 L -0.17049 0.18125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9" y="923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17517 0.2011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1004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-0.17465 0.18634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930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16632 0.18125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905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0.06354 0.19005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949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 -0.01204 L -0.01874 0.11342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627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0.41181 0.00371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0" y="18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8" grpId="0" animBg="1"/>
      <p:bldP spid="69" grpId="0" animBg="1"/>
      <p:bldP spid="76" grpId="0" animBg="1"/>
      <p:bldP spid="77" grpId="0" animBg="1"/>
      <p:bldP spid="74" grpId="0" animBg="1"/>
      <p:bldP spid="75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8" grpId="0" animBg="1"/>
      <p:bldP spid="249" grpId="0" animBg="1"/>
      <p:bldP spid="250" grpId="0" animBg="1"/>
      <p:bldP spid="251" grpId="0" animBg="1"/>
      <p:bldP spid="267" grpId="0" animBg="1"/>
      <p:bldP spid="83" grpId="0" animBg="1"/>
      <p:bldP spid="8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ular Callout 71"/>
          <p:cNvSpPr/>
          <p:nvPr/>
        </p:nvSpPr>
        <p:spPr>
          <a:xfrm>
            <a:off x="3361350" y="5454282"/>
            <a:ext cx="1091139" cy="981095"/>
          </a:xfrm>
          <a:prstGeom prst="wedgeRectCallout">
            <a:avLst>
              <a:gd name="adj1" fmla="val 6063"/>
              <a:gd name="adj2" fmla="val -147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schemeClr val="tx1"/>
                </a:solidFill>
              </a:rPr>
              <a:t>Packets destined for controller encapsulated through </a:t>
            </a:r>
            <a:r>
              <a:rPr lang="en-US" sz="750" dirty="0" err="1">
                <a:solidFill>
                  <a:schemeClr val="tx1"/>
                </a:solidFill>
              </a:rPr>
              <a:t>Openflow</a:t>
            </a:r>
            <a:r>
              <a:rPr lang="en-US" sz="750" dirty="0">
                <a:solidFill>
                  <a:schemeClr val="tx1"/>
                </a:solidFill>
              </a:rPr>
              <a:t> control channel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301751" y="7318295"/>
            <a:ext cx="1960412" cy="365125"/>
          </a:xfrm>
          <a:prstGeom prst="rect">
            <a:avLst/>
          </a:prstGeom>
        </p:spPr>
        <p:txBody>
          <a:bodyPr/>
          <a:lstStyle/>
          <a:p>
            <a:fld id="{5D94277D-13F8-C049-A360-3871C7C0A4E3}" type="slidenum">
              <a:rPr lang="en-US" smtClean="0"/>
              <a:t>29</a:t>
            </a:fld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3704561" y="46265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525319" y="508817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3662048" y="1322237"/>
            <a:ext cx="760009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Spine</a:t>
            </a:r>
          </a:p>
        </p:txBody>
      </p:sp>
      <p:cxnSp>
        <p:nvCxnSpPr>
          <p:cNvPr id="29" name="Straight Connector 28"/>
          <p:cNvCxnSpPr>
            <a:stCxn id="74" idx="2"/>
            <a:endCxn id="96" idx="0"/>
          </p:cNvCxnSpPr>
          <p:nvPr/>
        </p:nvCxnSpPr>
        <p:spPr>
          <a:xfrm flipH="1">
            <a:off x="2014544" y="1482957"/>
            <a:ext cx="2027508" cy="165370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74" idx="2"/>
            <a:endCxn id="67" idx="0"/>
          </p:cNvCxnSpPr>
          <p:nvPr/>
        </p:nvCxnSpPr>
        <p:spPr>
          <a:xfrm>
            <a:off x="4042053" y="1482957"/>
            <a:ext cx="949565" cy="165370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28" idx="2"/>
            <a:endCxn id="96" idx="0"/>
          </p:cNvCxnSpPr>
          <p:nvPr/>
        </p:nvCxnSpPr>
        <p:spPr>
          <a:xfrm flipH="1">
            <a:off x="2014545" y="1482957"/>
            <a:ext cx="3050349" cy="165370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4684889" y="1322237"/>
            <a:ext cx="760009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Spine</a:t>
            </a:r>
          </a:p>
        </p:txBody>
      </p:sp>
      <p:cxnSp>
        <p:nvCxnSpPr>
          <p:cNvPr id="275" name="Straight Connector 274"/>
          <p:cNvCxnSpPr>
            <a:stCxn id="128" idx="2"/>
            <a:endCxn id="67" idx="0"/>
          </p:cNvCxnSpPr>
          <p:nvPr/>
        </p:nvCxnSpPr>
        <p:spPr>
          <a:xfrm flipH="1">
            <a:off x="4991617" y="1482957"/>
            <a:ext cx="73276" cy="165370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76" idx="2"/>
            <a:endCxn id="96" idx="0"/>
          </p:cNvCxnSpPr>
          <p:nvPr/>
        </p:nvCxnSpPr>
        <p:spPr>
          <a:xfrm flipH="1">
            <a:off x="2014544" y="1482957"/>
            <a:ext cx="935799" cy="165370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1501745" y="1307865"/>
            <a:ext cx="760009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Spine</a:t>
            </a:r>
          </a:p>
        </p:txBody>
      </p:sp>
      <p:cxnSp>
        <p:nvCxnSpPr>
          <p:cNvPr id="125" name="Straight Connector 124"/>
          <p:cNvCxnSpPr>
            <a:stCxn id="117" idx="2"/>
            <a:endCxn id="96" idx="0"/>
          </p:cNvCxnSpPr>
          <p:nvPr/>
        </p:nvCxnSpPr>
        <p:spPr>
          <a:xfrm>
            <a:off x="1881750" y="1468586"/>
            <a:ext cx="132795" cy="166807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17" idx="2"/>
            <a:endCxn id="67" idx="0"/>
          </p:cNvCxnSpPr>
          <p:nvPr/>
        </p:nvCxnSpPr>
        <p:spPr>
          <a:xfrm>
            <a:off x="1881749" y="1468586"/>
            <a:ext cx="3109868" cy="166807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76" idx="2"/>
            <a:endCxn id="67" idx="0"/>
          </p:cNvCxnSpPr>
          <p:nvPr/>
        </p:nvCxnSpPr>
        <p:spPr>
          <a:xfrm>
            <a:off x="2950343" y="1482957"/>
            <a:ext cx="2041274" cy="165370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7051195" y="5210281"/>
            <a:ext cx="381824" cy="2776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cxnSp>
        <p:nvCxnSpPr>
          <p:cNvPr id="89" name="Straight Arrow Connector 88"/>
          <p:cNvCxnSpPr/>
          <p:nvPr/>
        </p:nvCxnSpPr>
        <p:spPr>
          <a:xfrm flipH="1" flipV="1">
            <a:off x="7233677" y="4547124"/>
            <a:ext cx="8430" cy="662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endCxn id="47" idx="1"/>
          </p:cNvCxnSpPr>
          <p:nvPr/>
        </p:nvCxnSpPr>
        <p:spPr>
          <a:xfrm>
            <a:off x="1949579" y="3266237"/>
            <a:ext cx="1137387" cy="124268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67" idx="2"/>
            <a:endCxn id="47" idx="3"/>
          </p:cNvCxnSpPr>
          <p:nvPr/>
        </p:nvCxnSpPr>
        <p:spPr>
          <a:xfrm flipH="1">
            <a:off x="4042053" y="3297384"/>
            <a:ext cx="949565" cy="121153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xtBox 272"/>
          <p:cNvSpPr txBox="1"/>
          <p:nvPr/>
        </p:nvSpPr>
        <p:spPr>
          <a:xfrm>
            <a:off x="2440327" y="196335"/>
            <a:ext cx="3472425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/>
              <a:t>Basic  </a:t>
            </a:r>
            <a:r>
              <a:rPr lang="en-US" sz="1575" dirty="0" err="1"/>
              <a:t>Openflow</a:t>
            </a:r>
            <a:r>
              <a:rPr lang="en-US" sz="1575" dirty="0"/>
              <a:t> </a:t>
            </a:r>
            <a:r>
              <a:rPr lang="en-US" sz="1575" dirty="0" err="1"/>
              <a:t>Pinger</a:t>
            </a:r>
            <a:r>
              <a:rPr lang="en-US" sz="1575" dirty="0"/>
              <a:t> Functionality</a:t>
            </a:r>
          </a:p>
        </p:txBody>
      </p:sp>
      <p:cxnSp>
        <p:nvCxnSpPr>
          <p:cNvPr id="52" name="Straight Arrow Connector 51"/>
          <p:cNvCxnSpPr>
            <a:endCxn id="47" idx="3"/>
          </p:cNvCxnSpPr>
          <p:nvPr/>
        </p:nvCxnSpPr>
        <p:spPr>
          <a:xfrm flipH="1">
            <a:off x="4042052" y="3974029"/>
            <a:ext cx="2644499" cy="534892"/>
          </a:xfrm>
          <a:prstGeom prst="straightConnector1">
            <a:avLst/>
          </a:prstGeom>
          <a:ln>
            <a:solidFill>
              <a:schemeClr val="accent1">
                <a:alpha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ular Callout 54"/>
          <p:cNvSpPr/>
          <p:nvPr/>
        </p:nvSpPr>
        <p:spPr>
          <a:xfrm>
            <a:off x="6290568" y="924341"/>
            <a:ext cx="927388" cy="939868"/>
          </a:xfrm>
          <a:prstGeom prst="wedgeRectCallout">
            <a:avLst>
              <a:gd name="adj1" fmla="val 26781"/>
              <a:gd name="adj2" fmla="val 268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schemeClr val="tx1"/>
                </a:solidFill>
              </a:rPr>
              <a:t>packet is transmitted through the </a:t>
            </a:r>
            <a:r>
              <a:rPr lang="en-US" sz="750" dirty="0" err="1">
                <a:solidFill>
                  <a:schemeClr val="tx1"/>
                </a:solidFill>
              </a:rPr>
              <a:t>openflow</a:t>
            </a:r>
            <a:r>
              <a:rPr lang="en-US" sz="750" dirty="0">
                <a:solidFill>
                  <a:schemeClr val="tx1"/>
                </a:solidFill>
              </a:rPr>
              <a:t> control channel</a:t>
            </a:r>
          </a:p>
        </p:txBody>
      </p:sp>
      <p:sp>
        <p:nvSpPr>
          <p:cNvPr id="56" name="Rectangular Callout 55"/>
          <p:cNvSpPr/>
          <p:nvPr/>
        </p:nvSpPr>
        <p:spPr>
          <a:xfrm>
            <a:off x="4611612" y="5190407"/>
            <a:ext cx="927388" cy="939868"/>
          </a:xfrm>
          <a:prstGeom prst="wedgeRectCallout">
            <a:avLst>
              <a:gd name="adj1" fmla="val 174680"/>
              <a:gd name="adj2" fmla="val -478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schemeClr val="tx1"/>
                </a:solidFill>
              </a:rPr>
              <a:t>Packet is crafted based on a template  </a:t>
            </a:r>
          </a:p>
        </p:txBody>
      </p:sp>
      <p:sp>
        <p:nvSpPr>
          <p:cNvPr id="57" name="Rectangular Callout 56"/>
          <p:cNvSpPr/>
          <p:nvPr/>
        </p:nvSpPr>
        <p:spPr>
          <a:xfrm>
            <a:off x="1859204" y="5191106"/>
            <a:ext cx="1091139" cy="981095"/>
          </a:xfrm>
          <a:prstGeom prst="wedgeRectCallout">
            <a:avLst>
              <a:gd name="adj1" fmla="val 91980"/>
              <a:gd name="adj2" fmla="val -106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err="1">
                <a:solidFill>
                  <a:schemeClr val="tx1"/>
                </a:solidFill>
              </a:rPr>
              <a:t>Openflow</a:t>
            </a:r>
            <a:r>
              <a:rPr lang="en-US" sz="750" dirty="0">
                <a:solidFill>
                  <a:schemeClr val="tx1"/>
                </a:solidFill>
              </a:rPr>
              <a:t> </a:t>
            </a:r>
            <a:r>
              <a:rPr lang="en-US" sz="750" dirty="0" err="1">
                <a:solidFill>
                  <a:schemeClr val="tx1"/>
                </a:solidFill>
              </a:rPr>
              <a:t>encap</a:t>
            </a:r>
            <a:r>
              <a:rPr lang="en-US" sz="750" dirty="0">
                <a:solidFill>
                  <a:schemeClr val="tx1"/>
                </a:solidFill>
              </a:rPr>
              <a:t> is removed  inner packet is transmitted through specified output port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944219" y="4002250"/>
            <a:ext cx="184935" cy="13157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/>
          </a:p>
        </p:txBody>
      </p:sp>
      <p:sp>
        <p:nvSpPr>
          <p:cNvPr id="59" name="Rectangle 58"/>
          <p:cNvSpPr/>
          <p:nvPr/>
        </p:nvSpPr>
        <p:spPr>
          <a:xfrm>
            <a:off x="3472041" y="4439050"/>
            <a:ext cx="184935" cy="13157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/>
          </a:p>
        </p:txBody>
      </p:sp>
      <p:sp>
        <p:nvSpPr>
          <p:cNvPr id="60" name="Rectangular Callout 59"/>
          <p:cNvSpPr/>
          <p:nvPr/>
        </p:nvSpPr>
        <p:spPr>
          <a:xfrm>
            <a:off x="5719174" y="2646117"/>
            <a:ext cx="1091139" cy="981095"/>
          </a:xfrm>
          <a:prstGeom prst="wedgeRectCallout">
            <a:avLst>
              <a:gd name="adj1" fmla="val -229775"/>
              <a:gd name="adj2" fmla="val 1427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schemeClr val="tx1"/>
                </a:solidFill>
              </a:rPr>
              <a:t>Packet is  destined toward  example </a:t>
            </a:r>
            <a:r>
              <a:rPr lang="en-US" sz="750" dirty="0" err="1">
                <a:solidFill>
                  <a:schemeClr val="tx1"/>
                </a:solidFill>
              </a:rPr>
              <a:t>dest</a:t>
            </a:r>
            <a:r>
              <a:rPr lang="en-US" sz="750" dirty="0">
                <a:solidFill>
                  <a:schemeClr val="tx1"/>
                </a:solidFill>
              </a:rPr>
              <a:t> 10.1.1.1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843320" y="3136665"/>
            <a:ext cx="184935" cy="13157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/>
          </a:p>
        </p:txBody>
      </p:sp>
      <p:sp>
        <p:nvSpPr>
          <p:cNvPr id="64" name="Rectangular Callout 63"/>
          <p:cNvSpPr/>
          <p:nvPr/>
        </p:nvSpPr>
        <p:spPr>
          <a:xfrm>
            <a:off x="5314951" y="1628754"/>
            <a:ext cx="1091139" cy="981095"/>
          </a:xfrm>
          <a:prstGeom prst="wedgeRectCallout">
            <a:avLst>
              <a:gd name="adj1" fmla="val -263219"/>
              <a:gd name="adj2" fmla="val -641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schemeClr val="tx1"/>
                </a:solidFill>
              </a:rPr>
              <a:t>Packet flows through the production network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948147" y="3165811"/>
            <a:ext cx="184935" cy="13157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/>
          </a:p>
        </p:txBody>
      </p:sp>
      <p:sp>
        <p:nvSpPr>
          <p:cNvPr id="69" name="Rectangular Callout 68"/>
          <p:cNvSpPr/>
          <p:nvPr/>
        </p:nvSpPr>
        <p:spPr>
          <a:xfrm>
            <a:off x="3247050" y="5301882"/>
            <a:ext cx="1091139" cy="981095"/>
          </a:xfrm>
          <a:prstGeom prst="wedgeRectCallout">
            <a:avLst>
              <a:gd name="adj1" fmla="val 272462"/>
              <a:gd name="adj2" fmla="val -1017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schemeClr val="tx1"/>
                </a:solidFill>
              </a:rPr>
              <a:t>Packets are counted and timestamps are read for timing analysis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765409" y="1332286"/>
            <a:ext cx="184935" cy="13157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/>
          </a:p>
        </p:txBody>
      </p:sp>
      <p:sp>
        <p:nvSpPr>
          <p:cNvPr id="67" name="Rectangle 66"/>
          <p:cNvSpPr/>
          <p:nvPr/>
        </p:nvSpPr>
        <p:spPr>
          <a:xfrm>
            <a:off x="4611613" y="3136665"/>
            <a:ext cx="760009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Leaf 2</a:t>
            </a:r>
          </a:p>
        </p:txBody>
      </p:sp>
      <p:sp>
        <p:nvSpPr>
          <p:cNvPr id="76" name="Rectangle 75"/>
          <p:cNvSpPr/>
          <p:nvPr/>
        </p:nvSpPr>
        <p:spPr>
          <a:xfrm>
            <a:off x="2570339" y="1322237"/>
            <a:ext cx="760009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Spine</a:t>
            </a:r>
          </a:p>
        </p:txBody>
      </p:sp>
      <p:sp>
        <p:nvSpPr>
          <p:cNvPr id="71" name="Rectangle 70"/>
          <p:cNvSpPr/>
          <p:nvPr/>
        </p:nvSpPr>
        <p:spPr>
          <a:xfrm>
            <a:off x="3591953" y="4465606"/>
            <a:ext cx="184935" cy="13157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/>
          </a:p>
        </p:txBody>
      </p:sp>
      <p:sp>
        <p:nvSpPr>
          <p:cNvPr id="96" name="Rectangle 95"/>
          <p:cNvSpPr/>
          <p:nvPr/>
        </p:nvSpPr>
        <p:spPr>
          <a:xfrm>
            <a:off x="1634540" y="3136665"/>
            <a:ext cx="760009" cy="160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Leaf 1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086966" y="4351783"/>
            <a:ext cx="955087" cy="3142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Demon 1588 Switch</a:t>
            </a:r>
            <a:endParaRPr lang="en-US" sz="900" dirty="0"/>
          </a:p>
        </p:txBody>
      </p:sp>
      <p:sp>
        <p:nvSpPr>
          <p:cNvPr id="40" name="TextBox 39"/>
          <p:cNvSpPr txBox="1"/>
          <p:nvPr/>
        </p:nvSpPr>
        <p:spPr>
          <a:xfrm>
            <a:off x="6602147" y="3939306"/>
            <a:ext cx="1524000" cy="41247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91141" tIns="0" rIns="91141" bIns="45566" rtlCol="0" anchor="t" anchorCtr="0">
            <a:noAutofit/>
          </a:bodyPr>
          <a:lstStyle/>
          <a:p>
            <a:r>
              <a:rPr lang="en-US" sz="2400" cap="none" baseline="0" dirty="0" smtClean="0">
                <a:latin typeface="Segoe Light" pitchFamily="34" charset="0"/>
              </a:rPr>
              <a:t>Controller</a:t>
            </a:r>
          </a:p>
        </p:txBody>
      </p:sp>
    </p:spTree>
    <p:extLst>
      <p:ext uri="{BB962C8B-B14F-4D97-AF65-F5344CB8AC3E}">
        <p14:creationId xmlns:p14="http://schemas.microsoft.com/office/powerpoint/2010/main" val="270962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23457E-7 L -0.37969 0.06358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2498E-6 L 0.2 -0.17742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888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9 0.0222 L -0.29757 -0.24428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-13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20749E-6 L -0.10295 0.27342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13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4 0.00255 L 0.19357 0.18691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920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21235E-6 L 0.43837 -0.07425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0" y="-37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7" grpId="2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4" grpId="0" animBg="1"/>
      <p:bldP spid="64" grpId="1" animBg="1"/>
      <p:bldP spid="68" grpId="0" animBg="1"/>
      <p:bldP spid="69" grpId="0" animBg="1"/>
      <p:bldP spid="70" grpId="0" animBg="1"/>
      <p:bldP spid="70" grpId="1" animBg="1"/>
      <p:bldP spid="70" grpId="2" animBg="1"/>
      <p:bldP spid="70" grpId="3" animBg="1"/>
      <p:bldP spid="71" grpId="0" animBg="1"/>
      <p:bldP spid="7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Justin Scott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3415"/>
            <a:ext cx="7886700" cy="4723548"/>
          </a:xfrm>
        </p:spPr>
        <p:txBody>
          <a:bodyPr/>
          <a:lstStyle/>
          <a:p>
            <a:r>
              <a:rPr lang="en-US" dirty="0"/>
              <a:t>Started </a:t>
            </a:r>
            <a:r>
              <a:rPr lang="en-US" dirty="0" smtClean="0"/>
              <a:t>career at </a:t>
            </a:r>
            <a:r>
              <a:rPr lang="en-US" dirty="0"/>
              <a:t>MSFT in </a:t>
            </a:r>
            <a:r>
              <a:rPr lang="en-US" dirty="0" smtClean="0"/>
              <a:t>2007.</a:t>
            </a:r>
          </a:p>
          <a:p>
            <a:r>
              <a:rPr lang="en-US" dirty="0" smtClean="0"/>
              <a:t>Network Operations engineer, specialized in high profile, high stress outages</a:t>
            </a:r>
          </a:p>
          <a:p>
            <a:r>
              <a:rPr lang="en-US" dirty="0" smtClean="0"/>
              <a:t>Turned </a:t>
            </a:r>
            <a:r>
              <a:rPr lang="en-US" dirty="0"/>
              <a:t>to packet analysis to get through ambiguous problem </a:t>
            </a:r>
            <a:r>
              <a:rPr lang="en-US" dirty="0" smtClean="0"/>
              <a:t>statements</a:t>
            </a:r>
          </a:p>
          <a:p>
            <a:r>
              <a:rPr lang="en-US" dirty="0" smtClean="0"/>
              <a:t>Frustrated </a:t>
            </a:r>
            <a:r>
              <a:rPr lang="en-US" dirty="0"/>
              <a:t>by our inability to exonerate our network </a:t>
            </a:r>
            <a:r>
              <a:rPr lang="en-US" dirty="0" smtClean="0"/>
              <a:t>quickly.</a:t>
            </a:r>
          </a:p>
          <a:p>
            <a:r>
              <a:rPr lang="en-US" dirty="0" smtClean="0"/>
              <a:t>Lack </a:t>
            </a:r>
            <a:r>
              <a:rPr lang="en-US" dirty="0"/>
              <a:t>of ability to data mine telemetry data at the network </a:t>
            </a:r>
            <a:r>
              <a:rPr lang="en-US" dirty="0" smtClean="0"/>
              <a:t>layer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6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F8F4-3127-4F0B-9FA1-9C31610D72B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2311401"/>
            <a:ext cx="50786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rPr>
              <a:t>Cost &amp; Caveats</a:t>
            </a:r>
            <a:endParaRPr lang="en-US" sz="6000" dirty="0">
              <a:solidFill>
                <a:schemeClr val="tx1"/>
              </a:solidFill>
              <a:latin typeface="Segoe UI Light" pitchFamily="34" charset="0"/>
              <a:ea typeface="Segoe UI Light" pitchFamily="34" charset="0"/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2102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"/>
            <a:ext cx="8747760" cy="947057"/>
          </a:xfrm>
        </p:spPr>
        <p:txBody>
          <a:bodyPr/>
          <a:lstStyle/>
          <a:p>
            <a:r>
              <a:rPr lang="en-US" dirty="0" smtClean="0"/>
              <a:t>Solution breakdown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5503" y="1036711"/>
            <a:ext cx="5034013" cy="1858354"/>
          </a:xfrm>
          <a:prstGeom prst="rect">
            <a:avLst/>
          </a:prstGeom>
        </p:spPr>
        <p:txBody>
          <a:bodyPr>
            <a:normAutofit/>
          </a:bodyPr>
          <a:lstStyle>
            <a:lvl1pPr marL="210741" indent="-210741" algn="l" rtl="0" fontAlgn="base">
              <a:lnSpc>
                <a:spcPct val="95000"/>
              </a:lnSpc>
              <a:spcBef>
                <a:spcPts val="900"/>
              </a:spcBef>
              <a:spcAft>
                <a:spcPct val="0"/>
              </a:spcAft>
              <a:buClr>
                <a:srgbClr val="4E6D8C"/>
              </a:buClr>
              <a:buChar char="•"/>
              <a:defRPr sz="18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511175" indent="-168275" algn="l" rtl="0" fontAlgn="base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en-US" dirty="0" smtClean="0"/>
              <a:t>Cost to build out a TAP infrastructure to support 200 10gig links.</a:t>
            </a:r>
            <a:endParaRPr lang="en-US" kern="0" dirty="0" smtClean="0"/>
          </a:p>
          <a:p>
            <a:pPr eaLnBrk="1" hangingPunct="1"/>
            <a:endParaRPr lang="en-US" kern="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4302524" y="3586644"/>
            <a:ext cx="837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128" y="1344719"/>
            <a:ext cx="4212886" cy="479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30800" y="6255680"/>
            <a:ext cx="1501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links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59775"/>
              </p:ext>
            </p:extLst>
          </p:nvPr>
        </p:nvGraphicFramePr>
        <p:xfrm>
          <a:off x="0" y="1857675"/>
          <a:ext cx="5313145" cy="3590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0899394"/>
              </p:ext>
            </p:extLst>
          </p:nvPr>
        </p:nvGraphicFramePr>
        <p:xfrm>
          <a:off x="-216570" y="2006723"/>
          <a:ext cx="5698157" cy="3876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705333"/>
              </p:ext>
            </p:extLst>
          </p:nvPr>
        </p:nvGraphicFramePr>
        <p:xfrm>
          <a:off x="-510390" y="1965888"/>
          <a:ext cx="6285798" cy="3587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468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Graphic spid="12" grpId="0" uiExpand="1">
        <p:bldAsOne/>
      </p:bldGraphic>
      <p:bldGraphic spid="14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75" y="86627"/>
            <a:ext cx="7886700" cy="11709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Learnings of raw </a:t>
            </a:r>
            <a:r>
              <a:rPr lang="en-US" dirty="0" err="1" smtClean="0"/>
              <a:t>openflow</a:t>
            </a:r>
            <a:r>
              <a:rPr lang="en-US" dirty="0" smtClean="0"/>
              <a:t>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724" y="1039528"/>
            <a:ext cx="8686800" cy="51904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S</a:t>
            </a:r>
            <a:r>
              <a:rPr lang="en-US" sz="2400" dirty="0" smtClean="0"/>
              <a:t>hort term hurtles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TCAM limits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800" dirty="0" smtClean="0"/>
              <a:t>IPv6 support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800" dirty="0" smtClean="0"/>
              <a:t>Lacking multivendor support in the same ecosystem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Can’t match on TCP/IP if packets encapsulated (MPLS,IP-IP)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800" dirty="0" smtClean="0"/>
              <a:t>Most services are static and have a 10Gig cap.</a:t>
            </a:r>
          </a:p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r>
              <a:rPr lang="en-US" sz="2400" dirty="0" err="1" smtClean="0"/>
              <a:t>Openflow</a:t>
            </a:r>
            <a:r>
              <a:rPr lang="en-US" sz="2400" dirty="0" smtClean="0"/>
              <a:t> Ecosystem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switch vendors implement </a:t>
            </a:r>
            <a:r>
              <a:rPr lang="en-US" sz="1800" dirty="0" err="1"/>
              <a:t>Openflow</a:t>
            </a:r>
            <a:r>
              <a:rPr lang="en-US" sz="1800" dirty="0"/>
              <a:t> a little </a:t>
            </a:r>
            <a:r>
              <a:rPr lang="en-US" sz="1800" dirty="0" smtClean="0"/>
              <a:t>differently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Commercial controller support is splintering</a:t>
            </a:r>
            <a:r>
              <a:rPr lang="en-US" sz="1800" dirty="0" smtClean="0"/>
              <a:t>.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Whitebox</a:t>
            </a:r>
            <a:r>
              <a:rPr lang="en-US" sz="2400" dirty="0" smtClean="0"/>
              <a:t> switches/bare metal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Total access/control of the underlying hardware</a:t>
            </a:r>
            <a:endParaRPr lang="en-US" sz="2400" dirty="0" smtClean="0"/>
          </a:p>
          <a:p>
            <a:pPr lvl="0"/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9619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Questions 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F8F4-3127-4F0B-9FA1-9C31610D72B1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1593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4050" y="88900"/>
            <a:ext cx="7886700" cy="1055688"/>
          </a:xfrm>
        </p:spPr>
        <p:txBody>
          <a:bodyPr/>
          <a:lstStyle/>
          <a:p>
            <a:r>
              <a:rPr lang="en-US" dirty="0" smtClean="0"/>
              <a:t>Microsoft is a great </a:t>
            </a:r>
            <a:r>
              <a:rPr lang="en-US" dirty="0"/>
              <a:t>p</a:t>
            </a:r>
            <a:r>
              <a:rPr lang="en-US" dirty="0" smtClean="0"/>
              <a:t>lace to work!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947057"/>
            <a:ext cx="4974657" cy="2691292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We need experts like you. </a:t>
            </a:r>
          </a:p>
          <a:p>
            <a:r>
              <a:rPr lang="en-US" sz="2000" dirty="0" smtClean="0"/>
              <a:t>We have larger than life problems to solve… and are well supported</a:t>
            </a:r>
          </a:p>
          <a:p>
            <a:r>
              <a:rPr lang="en-US" sz="2000" dirty="0" smtClean="0"/>
              <a:t>Networking is critical to Microsoft's online success and well funded.</a:t>
            </a:r>
          </a:p>
          <a:p>
            <a:r>
              <a:rPr lang="en-US" sz="2000" dirty="0" smtClean="0"/>
              <a:t>Washington is beautiful!</a:t>
            </a:r>
          </a:p>
          <a:p>
            <a:r>
              <a:rPr lang="en-US" sz="2000" dirty="0" smtClean="0"/>
              <a:t>It doesn’t rain… that much. We just say that to keep people from </a:t>
            </a:r>
            <a:r>
              <a:rPr lang="en-US" sz="2000" dirty="0" err="1" smtClean="0"/>
              <a:t>cali</a:t>
            </a:r>
            <a:r>
              <a:rPr lang="en-US" sz="2000" dirty="0" smtClean="0"/>
              <a:t> from moving in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740" y="3883971"/>
            <a:ext cx="2790201" cy="21711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468" y="947057"/>
            <a:ext cx="3180472" cy="28415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096" y="3794289"/>
            <a:ext cx="2838945" cy="2642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3119" y="3837421"/>
            <a:ext cx="2037543" cy="239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6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576" y="159604"/>
            <a:ext cx="8229599" cy="830997"/>
          </a:xfrm>
        </p:spPr>
        <p:txBody>
          <a:bodyPr/>
          <a:lstStyle/>
          <a:p>
            <a:r>
              <a:rPr lang="en-US" dirty="0" smtClean="0"/>
              <a:t>What’s this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93800"/>
            <a:ext cx="8572499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A different way of aggregate data from a TAP/SPAN</a:t>
            </a:r>
          </a:p>
          <a:p>
            <a:r>
              <a:rPr lang="en-US" dirty="0" smtClean="0"/>
              <a:t>Our struggle with other approaches</a:t>
            </a:r>
          </a:p>
          <a:p>
            <a:r>
              <a:rPr lang="en-US" dirty="0" smtClean="0"/>
              <a:t>An Architecture based on OpenFlow and use of commodity merchant silicon</a:t>
            </a:r>
          </a:p>
          <a:p>
            <a:r>
              <a:rPr lang="en-US" dirty="0" smtClean="0"/>
              <a:t>A whole new world of use-cases</a:t>
            </a:r>
          </a:p>
          <a:p>
            <a:r>
              <a:rPr lang="en-US" dirty="0" smtClean="0"/>
              <a:t>Learnings we’ve taken away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9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The Scale of the cloud</a:t>
            </a:r>
            <a:endParaRPr lang="en-US" sz="3000" dirty="0"/>
          </a:p>
        </p:txBody>
      </p:sp>
      <p:pic>
        <p:nvPicPr>
          <p:cNvPr id="309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12" y="1508760"/>
            <a:ext cx="5223867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5554978" y="3282726"/>
            <a:ext cx="37185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400" dirty="0" smtClean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Thousands of 10g links per Data Center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8,16 and 32x10g uplinks from TORs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Cost makes it a non-starter with commercial solutions</a:t>
            </a:r>
          </a:p>
          <a:p>
            <a:endParaRPr lang="en-US" sz="1400" dirty="0"/>
          </a:p>
          <a:p>
            <a:endParaRPr lang="en-US" sz="1200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68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1"/>
            <a:ext cx="8363938" cy="747897"/>
          </a:xfrm>
        </p:spPr>
        <p:txBody>
          <a:bodyPr/>
          <a:lstStyle/>
          <a:p>
            <a:r>
              <a:rPr lang="en-US" dirty="0" smtClean="0"/>
              <a:t>Prior iterations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0185" y="914399"/>
            <a:ext cx="8363938" cy="5943601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spc="-50" dirty="0" smtClean="0">
                <a:latin typeface="+mn-lt"/>
              </a:rPr>
              <a:t>Capture-Net</a:t>
            </a:r>
            <a:endParaRPr lang="en-US" sz="1300" spc="-50" dirty="0" smtClean="0">
              <a:latin typeface="+mn-lt"/>
            </a:endParaRP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1800" spc="-50" dirty="0" smtClean="0"/>
              <a:t>Consisted of off the shelf aggregation gear, which was far too expensive at scale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1800" spc="-50" dirty="0" smtClean="0"/>
              <a:t>high </a:t>
            </a:r>
            <a:r>
              <a:rPr lang="en-US" sz="1800" spc="-50" dirty="0"/>
              <a:t>cost made tool purchases </a:t>
            </a:r>
            <a:r>
              <a:rPr lang="en-US" sz="1800" spc="-50" dirty="0" smtClean="0"/>
              <a:t>a difficult pitch, </a:t>
            </a:r>
            <a:r>
              <a:rPr lang="en-US" sz="1800" spc="-50" dirty="0"/>
              <a:t>no point without </a:t>
            </a:r>
            <a:r>
              <a:rPr lang="en-US" sz="1800" spc="-50" dirty="0" smtClean="0"/>
              <a:t>tools</a:t>
            </a:r>
            <a:endParaRPr lang="en-US" sz="1800" spc="-50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1800" spc="-50" dirty="0" smtClean="0"/>
              <a:t>Resulted </a:t>
            </a:r>
            <a:r>
              <a:rPr lang="en-US" sz="1800" spc="-50" dirty="0"/>
              <a:t>in lots of gear gathering </a:t>
            </a:r>
            <a:r>
              <a:rPr lang="en-US" sz="1800" spc="-50" dirty="0" smtClean="0"/>
              <a:t>dust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1800" spc="-50" dirty="0" smtClean="0"/>
              <a:t>Operations not mature enough to back such a solution</a:t>
            </a:r>
            <a:endParaRPr lang="en-US" sz="1800" spc="-50" dirty="0"/>
          </a:p>
          <a:p>
            <a:pPr marL="342900" indent="-342900">
              <a:buFont typeface="Arial" pitchFamily="34" charset="0"/>
              <a:buChar char="•"/>
            </a:pPr>
            <a:endParaRPr lang="en-US" sz="2900" spc="-5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900" spc="-50" dirty="0" smtClean="0">
                <a:latin typeface="+mn-lt"/>
              </a:rPr>
              <a:t>PMA/PUMA –”Passive Measurement Architecture”</a:t>
            </a:r>
            <a:endParaRPr lang="en-US" sz="2900" spc="-5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spc="-50" dirty="0" smtClean="0">
                <a:latin typeface="+mn-lt"/>
              </a:rPr>
              <a:t>Lower cost than Capture-net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spc="-50" dirty="0" smtClean="0">
                <a:latin typeface="+mn-lt"/>
              </a:rPr>
              <a:t>Designed for a specific environment and not intended to scale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spc="-50" dirty="0" smtClean="0">
                <a:latin typeface="+mn-lt"/>
              </a:rPr>
              <a:t>Extremely feature rich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300" spc="-5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spc="-50" dirty="0" smtClean="0">
                <a:latin typeface="+mn-lt"/>
              </a:rPr>
              <a:t>“</a:t>
            </a:r>
            <a:r>
              <a:rPr lang="en-US" sz="2900" spc="-50" dirty="0" err="1" smtClean="0">
                <a:latin typeface="+mn-lt"/>
              </a:rPr>
              <a:t>Nemesys</a:t>
            </a:r>
            <a:r>
              <a:rPr lang="en-US" sz="2900" spc="-50" dirty="0" smtClean="0">
                <a:latin typeface="+mn-lt"/>
              </a:rPr>
              <a:t>” AKA Rich’s crazy ideas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1800" spc="-50" dirty="0">
                <a:latin typeface="+mn-lt"/>
              </a:rPr>
              <a:t>Big hub - Switched network with MAC learning </a:t>
            </a:r>
            <a:r>
              <a:rPr lang="en-US" sz="1800" spc="-50" dirty="0" smtClean="0">
                <a:latin typeface="+mn-lt"/>
              </a:rPr>
              <a:t>turned off</a:t>
            </a:r>
          </a:p>
          <a:p>
            <a:endParaRPr lang="en-US" sz="1800" spc="-50" dirty="0">
              <a:latin typeface="+mn-lt"/>
            </a:endParaRPr>
          </a:p>
          <a:p>
            <a:r>
              <a:rPr lang="en-US" sz="2900" spc="-50" dirty="0">
                <a:latin typeface="+mn-lt"/>
              </a:rPr>
              <a:t>Left with </a:t>
            </a:r>
            <a:r>
              <a:rPr lang="en-US" sz="2900" spc="-50" dirty="0" smtClean="0">
                <a:latin typeface="+mn-lt"/>
              </a:rPr>
              <a:t>shuffling sniffers around the DC as troubleshoots popped up.</a:t>
            </a:r>
            <a:endParaRPr lang="en-US" sz="2900" spc="-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51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82969" y="2265947"/>
            <a:ext cx="5366472" cy="2007670"/>
          </a:xfrm>
        </p:spPr>
        <p:txBody>
          <a:bodyPr>
            <a:normAutofit/>
          </a:bodyPr>
          <a:lstStyle/>
          <a:p>
            <a:r>
              <a:rPr lang="en-US" sz="9600" dirty="0" smtClean="0"/>
              <a:t>THE END</a:t>
            </a:r>
            <a:endParaRPr lang="en-US" sz="9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314">
            <a:off x="1677554" y="2866274"/>
            <a:ext cx="5095875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103518">
            <a:off x="3878982" y="1550514"/>
            <a:ext cx="1530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NOT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1" y="3850220"/>
            <a:ext cx="2887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Just took a step back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96695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744"/>
            <a:ext cx="9144001" cy="1325563"/>
          </a:xfrm>
        </p:spPr>
        <p:txBody>
          <a:bodyPr>
            <a:normAutofit/>
          </a:bodyPr>
          <a:lstStyle/>
          <a:p>
            <a:r>
              <a:rPr lang="en-US" sz="4300" dirty="0" smtClean="0"/>
              <a:t>What features make up a packet broker?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390" y="1228858"/>
            <a:ext cx="6251810" cy="476554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terminates </a:t>
            </a:r>
            <a:r>
              <a:rPr lang="en-US" dirty="0" smtClean="0"/>
              <a:t>taps</a:t>
            </a:r>
            <a:endParaRPr lang="en-US" dirty="0"/>
          </a:p>
          <a:p>
            <a:r>
              <a:rPr lang="en-US" dirty="0" smtClean="0"/>
              <a:t>Can match on a 5-tuple </a:t>
            </a:r>
          </a:p>
          <a:p>
            <a:r>
              <a:rPr lang="en-US" dirty="0" smtClean="0"/>
              <a:t>duplication</a:t>
            </a:r>
            <a:endParaRPr lang="en-US" dirty="0"/>
          </a:p>
          <a:p>
            <a:r>
              <a:rPr lang="en-US" dirty="0" smtClean="0"/>
              <a:t>Packets unaltered</a:t>
            </a:r>
            <a:endParaRPr lang="en-US" dirty="0"/>
          </a:p>
          <a:p>
            <a:r>
              <a:rPr lang="en-US" dirty="0" smtClean="0"/>
              <a:t>low latency</a:t>
            </a:r>
          </a:p>
          <a:p>
            <a:r>
              <a:rPr lang="en-US" dirty="0" smtClean="0"/>
              <a:t>Stats</a:t>
            </a:r>
          </a:p>
          <a:p>
            <a:r>
              <a:rPr lang="en-US" dirty="0" smtClean="0"/>
              <a:t>Layer 7 packet inspection</a:t>
            </a:r>
          </a:p>
          <a:p>
            <a:r>
              <a:rPr lang="en-US" dirty="0" smtClean="0"/>
              <a:t>Time stamps</a:t>
            </a:r>
          </a:p>
          <a:p>
            <a:r>
              <a:rPr lang="en-US" dirty="0" smtClean="0"/>
              <a:t>Frame </a:t>
            </a:r>
            <a:r>
              <a:rPr lang="en-US" dirty="0" smtClean="0"/>
              <a:t>Slicing</a:t>
            </a:r>
          </a:p>
          <a:p>
            <a:r>
              <a:rPr lang="en-US" dirty="0" smtClean="0"/>
              <a:t>Microburst detection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Sharkfest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6253" y="3908134"/>
            <a:ext cx="4171447" cy="1832266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             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                      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20%</a:t>
            </a:r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6252" y="1139534"/>
            <a:ext cx="4171447" cy="2632366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             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                      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80%</a:t>
            </a:r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8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2339392" y="2982151"/>
            <a:ext cx="3338948" cy="25152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7" tIns="34289" rIns="68577" bIns="34289" numCol="1" rtlCol="0" anchor="t" anchorCtr="0" compatLnSpc="1">
            <a:prstTxWarp prst="textNoShape">
              <a:avLst/>
            </a:prstTxWarp>
          </a:bodyPr>
          <a:lstStyle/>
          <a:p>
            <a:pPr defTabSz="685771">
              <a:defRPr/>
            </a:pPr>
            <a:endParaRPr lang="en-US" sz="2600" kern="0">
              <a:solidFill>
                <a:srgbClr val="000000"/>
              </a:solidFill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grpSp>
        <p:nvGrpSpPr>
          <p:cNvPr id="38" name="Group 51"/>
          <p:cNvGrpSpPr/>
          <p:nvPr/>
        </p:nvGrpSpPr>
        <p:grpSpPr>
          <a:xfrm>
            <a:off x="2799013" y="4899365"/>
            <a:ext cx="2815167" cy="554947"/>
            <a:chOff x="1100667" y="3880556"/>
            <a:chExt cx="3991092" cy="67620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9" name="AutoShape 1"/>
            <p:cNvSpPr>
              <a:spLocks/>
            </p:cNvSpPr>
            <p:nvPr/>
          </p:nvSpPr>
          <p:spPr bwMode="auto">
            <a:xfrm>
              <a:off x="1100667" y="3880556"/>
              <a:ext cx="3991092" cy="676206"/>
            </a:xfrm>
            <a:prstGeom prst="roundRect">
              <a:avLst>
                <a:gd name="adj" fmla="val 6486"/>
              </a:avLst>
            </a:prstGeom>
            <a:grpFill/>
            <a:ln w="25400" cap="flat">
              <a:solidFill>
                <a:srgbClr val="696C6F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defTabSz="685771">
                <a:defRPr/>
              </a:pPr>
              <a:endParaRPr lang="en-US" kern="0">
                <a:solidFill>
                  <a:sysClr val="windowText" lastClr="000000"/>
                </a:solidFill>
                <a:latin typeface="Helvetica"/>
                <a:cs typeface="Helvetica"/>
              </a:endParaRPr>
            </a:p>
          </p:txBody>
        </p:sp>
        <p:grpSp>
          <p:nvGrpSpPr>
            <p:cNvPr id="40" name="Group 53"/>
            <p:cNvGrpSpPr/>
            <p:nvPr/>
          </p:nvGrpSpPr>
          <p:grpSpPr>
            <a:xfrm>
              <a:off x="1202429" y="4001816"/>
              <a:ext cx="3766814" cy="437832"/>
              <a:chOff x="3702749" y="5194834"/>
              <a:chExt cx="4685609" cy="375437"/>
            </a:xfrm>
            <a:grpFill/>
          </p:grpSpPr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702749" y="5194834"/>
                <a:ext cx="2264094" cy="187241"/>
              </a:xfrm>
              <a:prstGeom prst="rect">
                <a:avLst/>
              </a:prstGeom>
              <a:grpFill/>
              <a:ln w="9525" cap="flat">
                <a:solidFill>
                  <a:sysClr val="window" lastClr="FFFFFF">
                    <a:lumMod val="50000"/>
                  </a:sysClr>
                </a:solidFill>
                <a:round/>
                <a:headEnd/>
                <a:tailEnd/>
              </a:ln>
            </p:spPr>
          </p:pic>
          <p:pic>
            <p:nvPicPr>
              <p:cNvPr id="42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702749" y="5383030"/>
                <a:ext cx="2265637" cy="187241"/>
              </a:xfrm>
              <a:prstGeom prst="rect">
                <a:avLst/>
              </a:prstGeom>
              <a:grpFill/>
              <a:ln w="9525" cap="flat">
                <a:solidFill>
                  <a:sysClr val="window" lastClr="FFFFFF">
                    <a:lumMod val="50000"/>
                  </a:sysClr>
                </a:solidFill>
                <a:round/>
                <a:headEnd/>
                <a:tailEnd/>
              </a:ln>
            </p:spPr>
          </p:pic>
          <p:pic>
            <p:nvPicPr>
              <p:cNvPr id="43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122721" y="5194834"/>
                <a:ext cx="2264094" cy="187241"/>
              </a:xfrm>
              <a:prstGeom prst="rect">
                <a:avLst/>
              </a:prstGeom>
              <a:grpFill/>
              <a:ln w="9525" cap="flat">
                <a:solidFill>
                  <a:sysClr val="window" lastClr="FFFFFF">
                    <a:lumMod val="50000"/>
                  </a:sysClr>
                </a:solidFill>
                <a:round/>
                <a:headEnd/>
                <a:tailEnd/>
              </a:ln>
            </p:spPr>
          </p:pic>
          <p:pic>
            <p:nvPicPr>
              <p:cNvPr id="44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122721" y="5383030"/>
                <a:ext cx="2265637" cy="187241"/>
              </a:xfrm>
              <a:prstGeom prst="rect">
                <a:avLst/>
              </a:prstGeom>
              <a:grpFill/>
              <a:ln w="9525" cap="flat">
                <a:solidFill>
                  <a:sysClr val="window" lastClr="FFFFFF">
                    <a:lumMod val="50000"/>
                  </a:sysClr>
                </a:solidFill>
                <a:round/>
                <a:headEnd/>
                <a:tailEnd/>
              </a:ln>
            </p:spPr>
          </p:pic>
        </p:grpSp>
      </p:grpSp>
      <p:grpSp>
        <p:nvGrpSpPr>
          <p:cNvPr id="45" name="Group 52"/>
          <p:cNvGrpSpPr/>
          <p:nvPr/>
        </p:nvGrpSpPr>
        <p:grpSpPr>
          <a:xfrm>
            <a:off x="2819878" y="3681421"/>
            <a:ext cx="2815167" cy="554947"/>
            <a:chOff x="1100667" y="3880556"/>
            <a:chExt cx="3991092" cy="67620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6" name="AutoShape 1"/>
            <p:cNvSpPr>
              <a:spLocks/>
            </p:cNvSpPr>
            <p:nvPr/>
          </p:nvSpPr>
          <p:spPr bwMode="auto">
            <a:xfrm>
              <a:off x="1100667" y="3880556"/>
              <a:ext cx="3991092" cy="676206"/>
            </a:xfrm>
            <a:prstGeom prst="roundRect">
              <a:avLst>
                <a:gd name="adj" fmla="val 6486"/>
              </a:avLst>
            </a:prstGeom>
            <a:grpFill/>
            <a:ln w="25400" cap="flat">
              <a:solidFill>
                <a:srgbClr val="696C6F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defTabSz="685771">
                <a:defRPr/>
              </a:pPr>
              <a:endParaRPr lang="en-US" kern="0">
                <a:solidFill>
                  <a:sysClr val="windowText" lastClr="000000"/>
                </a:solidFill>
                <a:latin typeface="Helvetica"/>
                <a:cs typeface="Helvetica"/>
              </a:endParaRPr>
            </a:p>
          </p:txBody>
        </p:sp>
        <p:grpSp>
          <p:nvGrpSpPr>
            <p:cNvPr id="47" name="Group 53"/>
            <p:cNvGrpSpPr/>
            <p:nvPr/>
          </p:nvGrpSpPr>
          <p:grpSpPr>
            <a:xfrm>
              <a:off x="1202429" y="4001816"/>
              <a:ext cx="3766814" cy="437832"/>
              <a:chOff x="3702749" y="5194834"/>
              <a:chExt cx="4685609" cy="375437"/>
            </a:xfrm>
            <a:grpFill/>
          </p:grpSpPr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702749" y="5194834"/>
                <a:ext cx="2264094" cy="187241"/>
              </a:xfrm>
              <a:prstGeom prst="rect">
                <a:avLst/>
              </a:prstGeom>
              <a:grpFill/>
              <a:ln w="9525" cap="flat">
                <a:solidFill>
                  <a:sysClr val="window" lastClr="FFFFFF">
                    <a:lumMod val="50000"/>
                  </a:sysClr>
                </a:solidFill>
                <a:round/>
                <a:headEnd/>
                <a:tailEnd/>
              </a:ln>
            </p:spPr>
          </p:pic>
          <p:pic>
            <p:nvPicPr>
              <p:cNvPr id="49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702749" y="5383030"/>
                <a:ext cx="2265637" cy="187241"/>
              </a:xfrm>
              <a:prstGeom prst="rect">
                <a:avLst/>
              </a:prstGeom>
              <a:grpFill/>
              <a:ln w="9525" cap="flat">
                <a:solidFill>
                  <a:sysClr val="window" lastClr="FFFFFF">
                    <a:lumMod val="50000"/>
                  </a:sysClr>
                </a:solidFill>
                <a:round/>
                <a:headEnd/>
                <a:tailEnd/>
              </a:ln>
            </p:spPr>
          </p:pic>
          <p:pic>
            <p:nvPicPr>
              <p:cNvPr id="50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122721" y="5194834"/>
                <a:ext cx="2264094" cy="187241"/>
              </a:xfrm>
              <a:prstGeom prst="rect">
                <a:avLst/>
              </a:prstGeom>
              <a:grpFill/>
              <a:ln w="9525" cap="flat">
                <a:solidFill>
                  <a:sysClr val="window" lastClr="FFFFFF">
                    <a:lumMod val="50000"/>
                  </a:sysClr>
                </a:solidFill>
                <a:round/>
                <a:headEnd/>
                <a:tailEnd/>
              </a:ln>
            </p:spPr>
          </p:pic>
          <p:pic>
            <p:nvPicPr>
              <p:cNvPr id="51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122721" y="5383030"/>
                <a:ext cx="2265637" cy="187241"/>
              </a:xfrm>
              <a:prstGeom prst="rect">
                <a:avLst/>
              </a:prstGeom>
              <a:grpFill/>
              <a:ln w="9525" cap="flat">
                <a:solidFill>
                  <a:sysClr val="window" lastClr="FFFFFF">
                    <a:lumMod val="50000"/>
                  </a:sysClr>
                </a:solidFill>
                <a:round/>
                <a:headEnd/>
                <a:tailEnd/>
              </a:ln>
            </p:spPr>
          </p:pic>
        </p:grpSp>
      </p:grpSp>
      <p:grpSp>
        <p:nvGrpSpPr>
          <p:cNvPr id="52" name="Group 53"/>
          <p:cNvGrpSpPr/>
          <p:nvPr/>
        </p:nvGrpSpPr>
        <p:grpSpPr>
          <a:xfrm>
            <a:off x="2819878" y="3070029"/>
            <a:ext cx="2815167" cy="554947"/>
            <a:chOff x="1100667" y="3880556"/>
            <a:chExt cx="3991092" cy="67620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3" name="AutoShape 1"/>
            <p:cNvSpPr>
              <a:spLocks/>
            </p:cNvSpPr>
            <p:nvPr/>
          </p:nvSpPr>
          <p:spPr bwMode="auto">
            <a:xfrm>
              <a:off x="1100667" y="3880556"/>
              <a:ext cx="3991092" cy="676206"/>
            </a:xfrm>
            <a:prstGeom prst="roundRect">
              <a:avLst>
                <a:gd name="adj" fmla="val 6486"/>
              </a:avLst>
            </a:prstGeom>
            <a:grpFill/>
            <a:ln w="25400" cap="flat">
              <a:solidFill>
                <a:srgbClr val="696C6F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defTabSz="685771">
                <a:defRPr/>
              </a:pPr>
              <a:endParaRPr lang="en-US" kern="0">
                <a:solidFill>
                  <a:sysClr val="windowText" lastClr="000000"/>
                </a:solidFill>
                <a:latin typeface="Helvetica"/>
                <a:cs typeface="Helvetica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202429" y="4001816"/>
              <a:ext cx="3766814" cy="437832"/>
              <a:chOff x="3702749" y="5194834"/>
              <a:chExt cx="4685609" cy="375437"/>
            </a:xfrm>
            <a:grpFill/>
          </p:grpSpPr>
          <p:pic>
            <p:nvPicPr>
              <p:cNvPr id="55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702749" y="5194834"/>
                <a:ext cx="2264094" cy="187241"/>
              </a:xfrm>
              <a:prstGeom prst="rect">
                <a:avLst/>
              </a:prstGeom>
              <a:grpFill/>
              <a:ln w="9525" cap="flat">
                <a:solidFill>
                  <a:sysClr val="window" lastClr="FFFFFF">
                    <a:lumMod val="50000"/>
                  </a:sysClr>
                </a:solidFill>
                <a:round/>
                <a:headEnd/>
                <a:tailEnd/>
              </a:ln>
            </p:spPr>
          </p:pic>
          <p:pic>
            <p:nvPicPr>
              <p:cNvPr id="56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702749" y="5383030"/>
                <a:ext cx="2265637" cy="187241"/>
              </a:xfrm>
              <a:prstGeom prst="rect">
                <a:avLst/>
              </a:prstGeom>
              <a:grpFill/>
              <a:ln w="9525" cap="flat">
                <a:solidFill>
                  <a:sysClr val="window" lastClr="FFFFFF">
                    <a:lumMod val="50000"/>
                  </a:sysClr>
                </a:solidFill>
                <a:round/>
                <a:headEnd/>
                <a:tailEnd/>
              </a:ln>
            </p:spPr>
          </p:pic>
          <p:pic>
            <p:nvPicPr>
              <p:cNvPr id="57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122721" y="5194834"/>
                <a:ext cx="2264094" cy="187241"/>
              </a:xfrm>
              <a:prstGeom prst="rect">
                <a:avLst/>
              </a:prstGeom>
              <a:grpFill/>
              <a:ln w="9525" cap="flat">
                <a:solidFill>
                  <a:sysClr val="window" lastClr="FFFFFF">
                    <a:lumMod val="50000"/>
                  </a:sysClr>
                </a:solidFill>
                <a:round/>
                <a:headEnd/>
                <a:tailEnd/>
              </a:ln>
            </p:spPr>
          </p:pic>
          <p:pic>
            <p:nvPicPr>
              <p:cNvPr id="58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122721" y="5383030"/>
                <a:ext cx="2265637" cy="187241"/>
              </a:xfrm>
              <a:prstGeom prst="rect">
                <a:avLst/>
              </a:prstGeom>
              <a:grpFill/>
              <a:ln w="9525" cap="flat">
                <a:solidFill>
                  <a:sysClr val="window" lastClr="FFFFFF">
                    <a:lumMod val="50000"/>
                  </a:sysClr>
                </a:solidFill>
                <a:round/>
                <a:headEnd/>
                <a:tailEnd/>
              </a:ln>
            </p:spPr>
          </p:pic>
        </p:grpSp>
      </p:grpSp>
      <p:grpSp>
        <p:nvGrpSpPr>
          <p:cNvPr id="59" name="Group 54"/>
          <p:cNvGrpSpPr/>
          <p:nvPr/>
        </p:nvGrpSpPr>
        <p:grpSpPr>
          <a:xfrm>
            <a:off x="2818229" y="4236372"/>
            <a:ext cx="2803416" cy="308305"/>
            <a:chOff x="395112" y="3237736"/>
            <a:chExt cx="3759200" cy="30830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0" name="AutoShape 1"/>
            <p:cNvSpPr>
              <a:spLocks/>
            </p:cNvSpPr>
            <p:nvPr/>
          </p:nvSpPr>
          <p:spPr bwMode="auto">
            <a:xfrm>
              <a:off x="395112" y="3237736"/>
              <a:ext cx="3759200" cy="308304"/>
            </a:xfrm>
            <a:prstGeom prst="roundRect">
              <a:avLst>
                <a:gd name="adj" fmla="val 6486"/>
              </a:avLst>
            </a:prstGeom>
            <a:grpFill/>
            <a:ln w="25400" cap="flat">
              <a:solidFill>
                <a:srgbClr val="696C6F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defTabSz="685771">
                <a:defRPr/>
              </a:pPr>
              <a:endParaRPr lang="en-US" kern="0">
                <a:solidFill>
                  <a:sysClr val="windowText" lastClr="00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96461" y="3237736"/>
              <a:ext cx="3542237" cy="276998"/>
            </a:xfrm>
            <a:prstGeom prst="rect">
              <a:avLst/>
            </a:prstGeom>
            <a:grpFill/>
            <a:ln>
              <a:solidFill>
                <a:sysClr val="window" lastClr="FFFFFF">
                  <a:lumMod val="50000"/>
                </a:sysClr>
              </a:solidFill>
            </a:ln>
          </p:spPr>
          <p:txBody>
            <a:bodyPr wrap="square">
              <a:spAutoFit/>
            </a:bodyPr>
            <a:lstStyle/>
            <a:p>
              <a:pPr algn="ctr" defTabSz="685576">
                <a:defRPr/>
              </a:pPr>
              <a:r>
                <a:rPr lang="en-US" sz="1200" b="1" kern="0" noProof="1">
                  <a:solidFill>
                    <a:srgbClr val="FFFFFF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Helvetica"/>
                  <a:ea typeface="ヒラギノ角ゴ ProN W3"/>
                  <a:cs typeface="Helvetica"/>
                </a:rPr>
                <a:t>Service</a:t>
              </a:r>
            </a:p>
          </p:txBody>
        </p:sp>
      </p:grpSp>
      <p:grpSp>
        <p:nvGrpSpPr>
          <p:cNvPr id="65" name="Group 55"/>
          <p:cNvGrpSpPr/>
          <p:nvPr/>
        </p:nvGrpSpPr>
        <p:grpSpPr>
          <a:xfrm>
            <a:off x="2802246" y="4560816"/>
            <a:ext cx="2819400" cy="308305"/>
            <a:chOff x="395112" y="3237736"/>
            <a:chExt cx="3759200" cy="30830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6" name="AutoShape 1"/>
            <p:cNvSpPr>
              <a:spLocks/>
            </p:cNvSpPr>
            <p:nvPr/>
          </p:nvSpPr>
          <p:spPr bwMode="auto">
            <a:xfrm>
              <a:off x="395112" y="3237736"/>
              <a:ext cx="3759200" cy="308304"/>
            </a:xfrm>
            <a:prstGeom prst="roundRect">
              <a:avLst>
                <a:gd name="adj" fmla="val 6486"/>
              </a:avLst>
            </a:prstGeom>
            <a:grpFill/>
            <a:ln w="25400" cap="flat">
              <a:solidFill>
                <a:srgbClr val="696C6F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defTabSz="685771">
                <a:defRPr/>
              </a:pPr>
              <a:endParaRPr lang="en-US" kern="0">
                <a:solidFill>
                  <a:sysClr val="windowText" lastClr="000000"/>
                </a:solidFill>
                <a:latin typeface="Helvetica"/>
                <a:cs typeface="Helvetica"/>
              </a:endParaRPr>
            </a:p>
          </p:txBody>
        </p:sp>
        <p:grpSp>
          <p:nvGrpSpPr>
            <p:cNvPr id="67" name="Group 54"/>
            <p:cNvGrpSpPr/>
            <p:nvPr/>
          </p:nvGrpSpPr>
          <p:grpSpPr>
            <a:xfrm>
              <a:off x="3584528" y="3304613"/>
              <a:ext cx="447280" cy="184982"/>
              <a:chOff x="7799710" y="4574464"/>
              <a:chExt cx="556378" cy="183420"/>
            </a:xfrm>
            <a:grpFill/>
          </p:grpSpPr>
          <p:pic>
            <p:nvPicPr>
              <p:cNvPr id="69" name="Picture 7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799710" y="4574464"/>
                <a:ext cx="278575" cy="183420"/>
              </a:xfrm>
              <a:prstGeom prst="rect">
                <a:avLst/>
              </a:prstGeom>
              <a:grpFill/>
              <a:ln w="9525" cap="flat">
                <a:solidFill>
                  <a:sysClr val="window" lastClr="FFFFFF">
                    <a:lumMod val="50000"/>
                  </a:sysClr>
                </a:solidFill>
                <a:round/>
                <a:headEnd/>
                <a:tailEnd/>
              </a:ln>
            </p:spPr>
          </p:pic>
          <p:pic>
            <p:nvPicPr>
              <p:cNvPr id="70" name="Picture 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077513" y="4574464"/>
                <a:ext cx="278575" cy="183420"/>
              </a:xfrm>
              <a:prstGeom prst="rect">
                <a:avLst/>
              </a:prstGeom>
              <a:grpFill/>
              <a:ln w="9525" cap="flat">
                <a:solidFill>
                  <a:sysClr val="window" lastClr="FFFFFF">
                    <a:lumMod val="50000"/>
                  </a:sysClr>
                </a:solidFill>
                <a:round/>
                <a:headEnd/>
                <a:tailEnd/>
              </a:ln>
            </p:spPr>
          </p:pic>
        </p:grpSp>
        <p:sp>
          <p:nvSpPr>
            <p:cNvPr id="68" name="Rectangle 67"/>
            <p:cNvSpPr/>
            <p:nvPr/>
          </p:nvSpPr>
          <p:spPr>
            <a:xfrm>
              <a:off x="496461" y="3237736"/>
              <a:ext cx="3542237" cy="276998"/>
            </a:xfrm>
            <a:prstGeom prst="rect">
              <a:avLst/>
            </a:prstGeom>
            <a:grpFill/>
            <a:ln>
              <a:solidFill>
                <a:sysClr val="window" lastClr="FFFFFF">
                  <a:lumMod val="50000"/>
                </a:sysClr>
              </a:solidFill>
            </a:ln>
          </p:spPr>
          <p:txBody>
            <a:bodyPr wrap="square">
              <a:spAutoFit/>
            </a:bodyPr>
            <a:lstStyle/>
            <a:p>
              <a:pPr algn="ctr" defTabSz="685576">
                <a:defRPr/>
              </a:pPr>
              <a:r>
                <a:rPr lang="en-US" sz="1200" b="1" kern="0" noProof="1">
                  <a:solidFill>
                    <a:srgbClr val="FFFFFF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Helvetica"/>
                  <a:ea typeface="ヒラギノ角ゴ ProN W3"/>
                  <a:cs typeface="Helvetica"/>
                </a:rPr>
                <a:t>Service</a:t>
              </a:r>
            </a:p>
          </p:txBody>
        </p:sp>
      </p:grpSp>
      <p:sp>
        <p:nvSpPr>
          <p:cNvPr id="71" name="Right Brace 70"/>
          <p:cNvSpPr/>
          <p:nvPr/>
        </p:nvSpPr>
        <p:spPr bwMode="auto">
          <a:xfrm>
            <a:off x="5710091" y="4242342"/>
            <a:ext cx="719666" cy="686415"/>
          </a:xfrm>
          <a:prstGeom prst="rightBrace">
            <a:avLst/>
          </a:prstGeom>
          <a:solidFill>
            <a:srgbClr val="FFFFFF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7" tIns="34289" rIns="68577" bIns="34289" numCol="1" rtlCol="0" anchor="t" anchorCtr="0" compatLnSpc="1">
            <a:prstTxWarp prst="textNoShape">
              <a:avLst/>
            </a:prstTxWarp>
          </a:bodyPr>
          <a:lstStyle/>
          <a:p>
            <a:pPr defTabSz="685771">
              <a:defRPr/>
            </a:pPr>
            <a:endParaRPr lang="en-US" sz="2400" kern="0">
              <a:solidFill>
                <a:srgbClr val="FF0000"/>
              </a:solidFill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73" name="Right Brace 72"/>
          <p:cNvSpPr/>
          <p:nvPr/>
        </p:nvSpPr>
        <p:spPr bwMode="auto">
          <a:xfrm>
            <a:off x="5722560" y="3070030"/>
            <a:ext cx="719666" cy="1118235"/>
          </a:xfrm>
          <a:prstGeom prst="rightBrace">
            <a:avLst/>
          </a:prstGeom>
          <a:solidFill>
            <a:srgbClr val="FFFFFF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7" tIns="34289" rIns="68577" bIns="34289" numCol="1" rtlCol="0" anchor="t" anchorCtr="0" compatLnSpc="1">
            <a:prstTxWarp prst="textNoShape">
              <a:avLst/>
            </a:prstTxWarp>
          </a:bodyPr>
          <a:lstStyle/>
          <a:p>
            <a:pPr defTabSz="685771">
              <a:defRPr/>
            </a:pPr>
            <a:endParaRPr lang="en-US" sz="2400" kern="0" dirty="0">
              <a:solidFill>
                <a:srgbClr val="FF0000"/>
              </a:solidFill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88059" y="3498642"/>
            <a:ext cx="2401611" cy="52321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Filter Ports </a:t>
            </a:r>
          </a:p>
          <a:p>
            <a:r>
              <a:rPr lang="en-US" sz="1200" dirty="0">
                <a:solidFill>
                  <a:schemeClr val="tx1"/>
                </a:solidFill>
              </a:rPr>
              <a:t>(pre-filter, de-duplication of data)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413278" y="4962480"/>
            <a:ext cx="2228487" cy="52321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Delivery Ports</a:t>
            </a:r>
          </a:p>
          <a:p>
            <a:r>
              <a:rPr lang="en-US" sz="1200" dirty="0">
                <a:solidFill>
                  <a:schemeClr val="tx1"/>
                </a:solidFill>
              </a:rPr>
              <a:t>(data duplication and delivery)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361140" y="4382453"/>
            <a:ext cx="2032921" cy="33855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Timestamps,DPI,etc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755896" y="1424547"/>
            <a:ext cx="1176917" cy="33855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Filter Ports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2369785" y="3070034"/>
            <a:ext cx="370417" cy="238427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lumMod val="85000"/>
                <a:alpha val="20000"/>
              </a:sys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vert270" lIns="91436" tIns="45718" rIns="91436" bIns="45718" rtlCol="0" anchor="ctr"/>
          <a:lstStyle/>
          <a:p>
            <a:pPr algn="ctr" defTabSz="685771">
              <a:defRPr/>
            </a:pPr>
            <a:r>
              <a:rPr lang="en-US" sz="1500" kern="0" dirty="0">
                <a:solidFill>
                  <a:sysClr val="window" lastClr="FFFFFF"/>
                </a:solidFill>
                <a:latin typeface="Calibri"/>
                <a:cs typeface="Calibri"/>
              </a:rPr>
              <a:t> backplane</a:t>
            </a:r>
          </a:p>
        </p:txBody>
      </p:sp>
      <p:grpSp>
        <p:nvGrpSpPr>
          <p:cNvPr id="103" name="Group 52"/>
          <p:cNvGrpSpPr/>
          <p:nvPr/>
        </p:nvGrpSpPr>
        <p:grpSpPr>
          <a:xfrm>
            <a:off x="2821525" y="3655037"/>
            <a:ext cx="2815167" cy="554947"/>
            <a:chOff x="1100667" y="3880556"/>
            <a:chExt cx="3991092" cy="67620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4" name="AutoShape 1"/>
            <p:cNvSpPr>
              <a:spLocks/>
            </p:cNvSpPr>
            <p:nvPr/>
          </p:nvSpPr>
          <p:spPr bwMode="auto">
            <a:xfrm>
              <a:off x="1100667" y="3880556"/>
              <a:ext cx="3991092" cy="676206"/>
            </a:xfrm>
            <a:prstGeom prst="roundRect">
              <a:avLst>
                <a:gd name="adj" fmla="val 6486"/>
              </a:avLst>
            </a:prstGeom>
            <a:grpFill/>
            <a:ln w="25400" cap="flat">
              <a:solidFill>
                <a:srgbClr val="696C6F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defTabSz="685771">
                <a:defRPr/>
              </a:pPr>
              <a:endParaRPr lang="en-US" kern="0">
                <a:solidFill>
                  <a:sysClr val="windowText" lastClr="000000"/>
                </a:solidFill>
                <a:latin typeface="Helvetica"/>
                <a:cs typeface="Helvetica"/>
              </a:endParaRPr>
            </a:p>
          </p:txBody>
        </p:sp>
        <p:grpSp>
          <p:nvGrpSpPr>
            <p:cNvPr id="105" name="Group 53"/>
            <p:cNvGrpSpPr/>
            <p:nvPr/>
          </p:nvGrpSpPr>
          <p:grpSpPr>
            <a:xfrm>
              <a:off x="1202429" y="4001816"/>
              <a:ext cx="3766814" cy="437832"/>
              <a:chOff x="3702749" y="5194834"/>
              <a:chExt cx="4685609" cy="375437"/>
            </a:xfrm>
            <a:grpFill/>
          </p:grpSpPr>
          <p:pic>
            <p:nvPicPr>
              <p:cNvPr id="106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702749" y="5194834"/>
                <a:ext cx="2264094" cy="187241"/>
              </a:xfrm>
              <a:prstGeom prst="rect">
                <a:avLst/>
              </a:prstGeom>
              <a:grpFill/>
              <a:ln w="9525" cap="flat">
                <a:solidFill>
                  <a:sysClr val="window" lastClr="FFFFFF">
                    <a:lumMod val="50000"/>
                  </a:sysClr>
                </a:solidFill>
                <a:round/>
                <a:headEnd/>
                <a:tailEnd/>
              </a:ln>
            </p:spPr>
          </p:pic>
          <p:pic>
            <p:nvPicPr>
              <p:cNvPr id="107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702749" y="5383030"/>
                <a:ext cx="2265637" cy="187241"/>
              </a:xfrm>
              <a:prstGeom prst="rect">
                <a:avLst/>
              </a:prstGeom>
              <a:grpFill/>
              <a:ln w="9525" cap="flat">
                <a:solidFill>
                  <a:sysClr val="window" lastClr="FFFFFF">
                    <a:lumMod val="50000"/>
                  </a:sysClr>
                </a:solidFill>
                <a:round/>
                <a:headEnd/>
                <a:tailEnd/>
              </a:ln>
            </p:spPr>
          </p:pic>
          <p:pic>
            <p:nvPicPr>
              <p:cNvPr id="108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122721" y="5194834"/>
                <a:ext cx="2264094" cy="187241"/>
              </a:xfrm>
              <a:prstGeom prst="rect">
                <a:avLst/>
              </a:prstGeom>
              <a:grpFill/>
              <a:ln w="9525" cap="flat">
                <a:solidFill>
                  <a:sysClr val="window" lastClr="FFFFFF">
                    <a:lumMod val="50000"/>
                  </a:sysClr>
                </a:solidFill>
                <a:round/>
                <a:headEnd/>
                <a:tailEnd/>
              </a:ln>
            </p:spPr>
          </p:pic>
          <p:pic>
            <p:nvPicPr>
              <p:cNvPr id="109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122721" y="5383030"/>
                <a:ext cx="2265637" cy="187241"/>
              </a:xfrm>
              <a:prstGeom prst="rect">
                <a:avLst/>
              </a:prstGeom>
              <a:grpFill/>
              <a:ln w="9525" cap="flat">
                <a:solidFill>
                  <a:sysClr val="window" lastClr="FFFFFF">
                    <a:lumMod val="50000"/>
                  </a:sysClr>
                </a:solidFill>
                <a:round/>
                <a:headEnd/>
                <a:tailEnd/>
              </a:ln>
            </p:spPr>
          </p:pic>
        </p:grpSp>
      </p:grpSp>
      <p:sp>
        <p:nvSpPr>
          <p:cNvPr id="110" name="Right Brace 109"/>
          <p:cNvSpPr/>
          <p:nvPr/>
        </p:nvSpPr>
        <p:spPr bwMode="auto">
          <a:xfrm>
            <a:off x="5710091" y="4928755"/>
            <a:ext cx="719666" cy="432808"/>
          </a:xfrm>
          <a:prstGeom prst="rightBrace">
            <a:avLst/>
          </a:prstGeom>
          <a:solidFill>
            <a:srgbClr val="FFFFFF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7" tIns="34289" rIns="68577" bIns="34289" numCol="1" rtlCol="0" anchor="t" anchorCtr="0" compatLnSpc="1">
            <a:prstTxWarp prst="textNoShape">
              <a:avLst/>
            </a:prstTxWarp>
          </a:bodyPr>
          <a:lstStyle/>
          <a:p>
            <a:pPr defTabSz="685771">
              <a:defRPr/>
            </a:pPr>
            <a:endParaRPr lang="en-US" sz="2400" kern="0">
              <a:solidFill>
                <a:srgbClr val="FF0000"/>
              </a:solidFill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942516" y="3129419"/>
            <a:ext cx="635945" cy="338550"/>
          </a:xfrm>
          <a:prstGeom prst="rect">
            <a:avLst/>
          </a:prstGeom>
          <a:solidFill>
            <a:schemeClr val="bg1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1600" dirty="0" smtClean="0"/>
              <a:t>MUX</a:t>
            </a:r>
            <a:endParaRPr lang="en-US" sz="1600" dirty="0"/>
          </a:p>
        </p:txBody>
      </p:sp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3451" y="4382453"/>
            <a:ext cx="1283852" cy="201195"/>
          </a:xfrm>
          <a:prstGeom prst="rect">
            <a:avLst/>
          </a:prstGeom>
          <a:solidFill>
            <a:srgbClr val="FFC000"/>
          </a:solidFill>
          <a:ln w="9525" cap="flat">
            <a:solidFill>
              <a:sysClr val="window" lastClr="FFFFFF">
                <a:lumMod val="50000"/>
              </a:sysClr>
            </a:solidFill>
            <a:round/>
            <a:headEnd/>
            <a:tailEnd/>
          </a:ln>
        </p:spPr>
      </p:pic>
      <p:sp>
        <p:nvSpPr>
          <p:cNvPr id="113" name="TextBox 112"/>
          <p:cNvSpPr txBox="1"/>
          <p:nvPr/>
        </p:nvSpPr>
        <p:spPr>
          <a:xfrm>
            <a:off x="1078513" y="4593147"/>
            <a:ext cx="867537" cy="33855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Service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797863" y="5524501"/>
            <a:ext cx="923643" cy="33855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Delivery</a:t>
            </a: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1008378" y="177801"/>
            <a:ext cx="7679209" cy="747897"/>
          </a:xfrm>
        </p:spPr>
        <p:txBody>
          <a:bodyPr/>
          <a:lstStyle/>
          <a:p>
            <a:r>
              <a:rPr lang="en-US" dirty="0" smtClean="0"/>
              <a:t>Reversing the Packet Broker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 bwMode="auto">
          <a:xfrm>
            <a:off x="2671397" y="6408236"/>
            <a:ext cx="3265092" cy="2973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defTabSz="91436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4" name="Straight Connector 3"/>
          <p:cNvCxnSpPr>
            <a:stCxn id="108" idx="3"/>
          </p:cNvCxnSpPr>
          <p:nvPr/>
        </p:nvCxnSpPr>
        <p:spPr bwMode="auto">
          <a:xfrm flipV="1">
            <a:off x="5549397" y="1676402"/>
            <a:ext cx="1051428" cy="21677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>
            <a:stCxn id="106" idx="1"/>
          </p:cNvCxnSpPr>
          <p:nvPr/>
        </p:nvCxnSpPr>
        <p:spPr bwMode="auto">
          <a:xfrm flipH="1" flipV="1">
            <a:off x="1955967" y="1727300"/>
            <a:ext cx="937337" cy="21168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107" idx="1"/>
            <a:endCxn id="112" idx="3"/>
          </p:cNvCxnSpPr>
          <p:nvPr/>
        </p:nvCxnSpPr>
        <p:spPr bwMode="auto">
          <a:xfrm flipH="1">
            <a:off x="2167302" y="4024271"/>
            <a:ext cx="726000" cy="4587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5406489" y="4030298"/>
            <a:ext cx="23388" cy="10621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9681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0.27135 -0.248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-124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25625 -0.337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-1689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30378 -0.0312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-157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1" grpId="0" animBg="1"/>
      <p:bldP spid="73" grpId="0" animBg="1"/>
      <p:bldP spid="2" grpId="0"/>
      <p:bldP spid="76" grpId="0"/>
      <p:bldP spid="77" grpId="0"/>
      <p:bldP spid="81" grpId="0"/>
      <p:bldP spid="102" grpId="0" animBg="1"/>
      <p:bldP spid="110" grpId="0" animBg="1"/>
      <p:bldP spid="111" grpId="0" animBg="1"/>
      <p:bldP spid="113" grpId="0"/>
      <p:bldP spid="114" grpId="0"/>
    </p:bld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1385</Words>
  <Application>Microsoft Office PowerPoint</Application>
  <PresentationFormat>On-screen Show (4:3)</PresentationFormat>
  <Paragraphs>358</Paragraphs>
  <Slides>34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simple-light</vt:lpstr>
      <vt:lpstr>Custom Design</vt:lpstr>
      <vt:lpstr>Large-Scale Passive Network Monitoring using Ordinary Switches </vt:lpstr>
      <vt:lpstr>Preface</vt:lpstr>
      <vt:lpstr>About Justin Scott</vt:lpstr>
      <vt:lpstr>What’s this about?</vt:lpstr>
      <vt:lpstr>The Scale of the cloud</vt:lpstr>
      <vt:lpstr>Prior iterations </vt:lpstr>
      <vt:lpstr>Questions?</vt:lpstr>
      <vt:lpstr>What features make up a packet broker?</vt:lpstr>
      <vt:lpstr>Reversing the Packet Broker</vt:lpstr>
      <vt:lpstr>Can You Spot the Off the Shelf Packet Broker?</vt:lpstr>
      <vt:lpstr>PowerPoint Presentation</vt:lpstr>
      <vt:lpstr>The glue – SDN Controller</vt:lpstr>
      <vt:lpstr>Multi-Tenant Distributed Ethernet Monitoring Appliance Enabling Packet Capture and Analysis at Enterprise Scale</vt:lpstr>
      <vt:lpstr>Filter Layer</vt:lpstr>
      <vt:lpstr>Mux Layer</vt:lpstr>
      <vt:lpstr>Services Nodes</vt:lpstr>
      <vt:lpstr>Delivery Layer</vt:lpstr>
      <vt:lpstr>PowerPoint Presentation</vt:lpstr>
      <vt:lpstr>Extras</vt:lpstr>
      <vt:lpstr>Use Cases and Examples</vt:lpstr>
      <vt:lpstr>Reactive Ops Use-cases</vt:lpstr>
      <vt:lpstr>IPV6</vt:lpstr>
      <vt:lpstr>Proactive monitoring Use-case</vt:lpstr>
      <vt:lpstr>PowerPoint Presentation</vt:lpstr>
      <vt:lpstr>Port-channels and delivery</vt:lpstr>
      <vt:lpstr>Increase Visibility on Large L2 networks</vt:lpstr>
      <vt:lpstr>Adding sFlow Analysis</vt:lpstr>
      <vt:lpstr>Remote delivery</vt:lpstr>
      <vt:lpstr>PowerPoint Presentation</vt:lpstr>
      <vt:lpstr>PowerPoint Presentation</vt:lpstr>
      <vt:lpstr>Solution breakdown</vt:lpstr>
      <vt:lpstr>Learnings of raw openflow solution</vt:lpstr>
      <vt:lpstr>Questions ?</vt:lpstr>
      <vt:lpstr>Microsoft is a great place to work!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laura_000</dc:creator>
  <cp:lastModifiedBy> Justin Scott</cp:lastModifiedBy>
  <cp:revision>62</cp:revision>
  <dcterms:modified xsi:type="dcterms:W3CDTF">2014-06-18T16:10:57Z</dcterms:modified>
</cp:coreProperties>
</file>