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  <p:sldMasterId id="214748365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7" r:id="rId4"/>
    <p:sldId id="271" r:id="rId5"/>
    <p:sldId id="272" r:id="rId6"/>
    <p:sldId id="273" r:id="rId7"/>
    <p:sldId id="275" r:id="rId8"/>
    <p:sldId id="274" r:id="rId9"/>
    <p:sldId id="288" r:id="rId10"/>
    <p:sldId id="28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728" autoAdjust="0"/>
  </p:normalViewPr>
  <p:slideViewPr>
    <p:cSldViewPr snapToGrid="0">
      <p:cViewPr>
        <p:scale>
          <a:sx n="75" d="100"/>
          <a:sy n="75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160B-34D7-4316-9ACD-87C3936E861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OldcommguyTM – All Rights Reserved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74AD-233F-4141-AB3C-978E674A6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79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E816192-F7A1-4330-BF40-25EB863C28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600" y="2111123"/>
            <a:ext cx="8953500" cy="1025777"/>
          </a:xfrm>
        </p:spPr>
        <p:txBody>
          <a:bodyPr/>
          <a:lstStyle/>
          <a:p>
            <a:pPr algn="ctr"/>
            <a:r>
              <a:rPr lang="en-US" sz="4400" dirty="0" smtClean="0"/>
              <a:t>The Anatomy of a Cyber Attack</a:t>
            </a:r>
            <a:endParaRPr lang="en-US" sz="44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6858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Data for Personal attack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29250" y="6492875"/>
            <a:ext cx="37147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Eight piece puzzle for personal ID thief</a:t>
            </a:r>
          </a:p>
          <a:p>
            <a:pPr lvl="1"/>
            <a:r>
              <a:rPr lang="en-US" dirty="0" smtClean="0"/>
              <a:t>Full Name</a:t>
            </a:r>
          </a:p>
          <a:p>
            <a:pPr lvl="2"/>
            <a:r>
              <a:rPr lang="en-US" dirty="0" smtClean="0"/>
              <a:t>Including Spouse full info</a:t>
            </a:r>
          </a:p>
          <a:p>
            <a:pPr lvl="1"/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Current</a:t>
            </a:r>
          </a:p>
          <a:p>
            <a:pPr lvl="2"/>
            <a:r>
              <a:rPr lang="en-US" dirty="0" smtClean="0"/>
              <a:t>Last known</a:t>
            </a:r>
          </a:p>
          <a:p>
            <a:pPr lvl="1"/>
            <a:r>
              <a:rPr lang="en-US" dirty="0" smtClean="0"/>
              <a:t>Dependents and ages</a:t>
            </a:r>
          </a:p>
          <a:p>
            <a:pPr lvl="2"/>
            <a:r>
              <a:rPr lang="en-US" dirty="0" smtClean="0"/>
              <a:t>Birth dates</a:t>
            </a:r>
          </a:p>
          <a:p>
            <a:pPr lvl="1"/>
            <a:r>
              <a:rPr lang="en-US" dirty="0" smtClean="0"/>
              <a:t>Phone Numbers</a:t>
            </a:r>
          </a:p>
          <a:p>
            <a:pPr lvl="1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High School</a:t>
            </a:r>
          </a:p>
          <a:p>
            <a:pPr lvl="2"/>
            <a:r>
              <a:rPr lang="en-US" dirty="0" smtClean="0"/>
              <a:t>College</a:t>
            </a:r>
          </a:p>
          <a:p>
            <a:pPr lvl="2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E-mail – already hacked</a:t>
            </a:r>
          </a:p>
          <a:p>
            <a:pPr lvl="1"/>
            <a:r>
              <a:rPr lang="en-US" dirty="0" smtClean="0"/>
              <a:t>Current employee</a:t>
            </a:r>
          </a:p>
          <a:p>
            <a:r>
              <a:rPr lang="en-US" dirty="0" smtClean="0"/>
              <a:t>Any of theses – </a:t>
            </a:r>
          </a:p>
          <a:p>
            <a:pPr lvl="1"/>
            <a:r>
              <a:rPr lang="en-US" dirty="0" smtClean="0"/>
              <a:t>Social security – Drivers license – DOB and place – Hobbies – Family info </a:t>
            </a:r>
          </a:p>
          <a:p>
            <a:pPr lvl="1"/>
            <a:endParaRPr lang="en-US" sz="2200" b="1" u="sng" dirty="0" smtClean="0"/>
          </a:p>
          <a:p>
            <a:pPr marL="457200" lvl="1" indent="0">
              <a:buNone/>
            </a:pPr>
            <a:r>
              <a:rPr lang="en-US" sz="2200" b="1" u="sng" dirty="0" smtClean="0"/>
              <a:t>* the average CV/resume contains all of these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4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Data and info source tools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467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Why not attack the server and clients</a:t>
            </a:r>
          </a:p>
          <a:p>
            <a:r>
              <a:rPr lang="en-US" dirty="0" smtClean="0"/>
              <a:t>Tools for Inside and outside exploits/data</a:t>
            </a:r>
          </a:p>
          <a:p>
            <a:pPr lvl="1"/>
            <a:r>
              <a:rPr lang="en-US" dirty="0" err="1" smtClean="0"/>
              <a:t>Nmap</a:t>
            </a:r>
            <a:r>
              <a:rPr lang="en-US" dirty="0" smtClean="0"/>
              <a:t> – Top line scanner and exploit viewer</a:t>
            </a:r>
          </a:p>
          <a:p>
            <a:pPr lvl="1"/>
            <a:r>
              <a:rPr lang="en-US" dirty="0" smtClean="0"/>
              <a:t>Nessus – Access Scanner</a:t>
            </a:r>
          </a:p>
          <a:p>
            <a:pPr lvl="1"/>
            <a:r>
              <a:rPr lang="en-US" dirty="0" err="1" smtClean="0"/>
              <a:t>Nikto</a:t>
            </a:r>
            <a:r>
              <a:rPr lang="en-US" dirty="0" smtClean="0"/>
              <a:t> 2 – Web Scanner</a:t>
            </a:r>
          </a:p>
          <a:p>
            <a:pPr lvl="2"/>
            <a:r>
              <a:rPr lang="en-US" dirty="0" smtClean="0"/>
              <a:t>Scripts as well as most applications</a:t>
            </a:r>
          </a:p>
          <a:p>
            <a:pPr lvl="1"/>
            <a:r>
              <a:rPr lang="en-US" dirty="0" smtClean="0"/>
              <a:t>Armitage – Metasploit tool – good and bad</a:t>
            </a:r>
          </a:p>
          <a:p>
            <a:pPr lvl="1"/>
            <a:r>
              <a:rPr lang="en-US" dirty="0" err="1" smtClean="0"/>
              <a:t>Hashcat</a:t>
            </a:r>
            <a:r>
              <a:rPr lang="en-US" dirty="0" smtClean="0"/>
              <a:t> – Password digger</a:t>
            </a:r>
          </a:p>
          <a:p>
            <a:pPr lvl="1"/>
            <a:r>
              <a:rPr lang="en-US" dirty="0" err="1" smtClean="0"/>
              <a:t>WiFite</a:t>
            </a:r>
            <a:r>
              <a:rPr lang="en-US" dirty="0" smtClean="0"/>
              <a:t> – Wireless configuration tester</a:t>
            </a:r>
          </a:p>
          <a:p>
            <a:pPr lvl="1"/>
            <a:r>
              <a:rPr lang="en-US" dirty="0" smtClean="0"/>
              <a:t>Wireshark – packet capture and analyzer</a:t>
            </a:r>
          </a:p>
          <a:p>
            <a:pPr lvl="2"/>
            <a:r>
              <a:rPr lang="en-US" dirty="0" smtClean="0"/>
              <a:t>T-Shark – automated</a:t>
            </a:r>
          </a:p>
          <a:p>
            <a:pPr lvl="3"/>
            <a:r>
              <a:rPr lang="en-US" dirty="0" smtClean="0"/>
              <a:t>With SNORT</a:t>
            </a:r>
          </a:p>
          <a:p>
            <a:pPr lvl="1"/>
            <a:r>
              <a:rPr lang="en-US" dirty="0" smtClean="0"/>
              <a:t>SET – Social Engineering Toolset</a:t>
            </a:r>
          </a:p>
          <a:p>
            <a:pPr lvl="2"/>
            <a:r>
              <a:rPr lang="en-US" dirty="0" smtClean="0"/>
              <a:t>Easy to use Human attack tool kit</a:t>
            </a:r>
          </a:p>
          <a:p>
            <a:pPr lvl="1"/>
            <a:r>
              <a:rPr lang="en-US" dirty="0" smtClean="0"/>
              <a:t>MANY MORE – focused to general</a:t>
            </a:r>
          </a:p>
          <a:p>
            <a:pPr lvl="2"/>
            <a:r>
              <a:rPr lang="en-US" dirty="0" smtClean="0"/>
              <a:t>OWASP, </a:t>
            </a:r>
            <a:r>
              <a:rPr lang="en-US" dirty="0" err="1" smtClean="0"/>
              <a:t>pMap</a:t>
            </a:r>
            <a:r>
              <a:rPr lang="en-US" dirty="0" smtClean="0"/>
              <a:t>, WIFI password dump, </a:t>
            </a:r>
            <a:r>
              <a:rPr lang="en-US" dirty="0" err="1" smtClean="0"/>
              <a:t>iSafe</a:t>
            </a:r>
            <a:r>
              <a:rPr lang="en-US" dirty="0" smtClean="0"/>
              <a:t> </a:t>
            </a:r>
            <a:r>
              <a:rPr lang="en-US" dirty="0" err="1" smtClean="0"/>
              <a:t>Keylogger</a:t>
            </a:r>
            <a:r>
              <a:rPr lang="en-US" dirty="0" smtClean="0"/>
              <a:t>,  AFF…etc</a:t>
            </a:r>
          </a:p>
          <a:p>
            <a:pPr lvl="2"/>
            <a:r>
              <a:rPr lang="en-US" dirty="0" smtClean="0"/>
              <a:t>Estimate over 1000 different tools for any OS</a:t>
            </a:r>
          </a:p>
          <a:p>
            <a:pPr lvl="2"/>
            <a:r>
              <a:rPr lang="en-US" dirty="0" smtClean="0"/>
              <a:t>More to exploit Internet places – Facebook, </a:t>
            </a:r>
            <a:r>
              <a:rPr lang="en-US" dirty="0" err="1" smtClean="0"/>
              <a:t>Linkedin</a:t>
            </a:r>
            <a:r>
              <a:rPr lang="en-US" dirty="0" smtClean="0"/>
              <a:t>…..etc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29250" y="6492875"/>
            <a:ext cx="37147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2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096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Attack data and access sources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276850" y="6492875"/>
            <a:ext cx="38671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Old Media attacks</a:t>
            </a:r>
          </a:p>
          <a:p>
            <a:pPr lvl="1"/>
            <a:r>
              <a:rPr lang="en-US" dirty="0" smtClean="0"/>
              <a:t>Café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School networks</a:t>
            </a:r>
          </a:p>
          <a:p>
            <a:pPr lvl="1"/>
            <a:r>
              <a:rPr lang="en-US" dirty="0" smtClean="0"/>
              <a:t>Guest networks at corporations</a:t>
            </a:r>
          </a:p>
          <a:p>
            <a:pPr lvl="1"/>
            <a:r>
              <a:rPr lang="en-US" dirty="0" smtClean="0"/>
              <a:t>Airplane and airport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New targets</a:t>
            </a:r>
          </a:p>
          <a:p>
            <a:pPr lvl="1"/>
            <a:r>
              <a:rPr lang="en-US" dirty="0" smtClean="0"/>
              <a:t>3 and 4 G networks</a:t>
            </a:r>
          </a:p>
          <a:p>
            <a:pPr lvl="1"/>
            <a:r>
              <a:rPr lang="en-US" dirty="0" smtClean="0"/>
              <a:t>Public WLANs</a:t>
            </a:r>
          </a:p>
          <a:p>
            <a:pPr lvl="1"/>
            <a:r>
              <a:rPr lang="en-US" dirty="0" smtClean="0"/>
              <a:t>Corporate tunnels</a:t>
            </a:r>
          </a:p>
          <a:p>
            <a:pPr lvl="1"/>
            <a:r>
              <a:rPr lang="en-US" dirty="0" smtClean="0"/>
              <a:t>The cloud</a:t>
            </a:r>
          </a:p>
          <a:p>
            <a:pPr lvl="1"/>
            <a:r>
              <a:rPr lang="en-US" dirty="0" smtClean="0"/>
              <a:t>WiFi everywhere</a:t>
            </a:r>
          </a:p>
          <a:p>
            <a:pPr lvl="1"/>
            <a:r>
              <a:rPr lang="en-US" dirty="0" smtClean="0"/>
              <a:t>Cell phone and tablet platforms</a:t>
            </a:r>
          </a:p>
          <a:p>
            <a:pPr lvl="1"/>
            <a:r>
              <a:rPr lang="en-US" dirty="0" smtClean="0"/>
              <a:t>WLAN’s </a:t>
            </a:r>
          </a:p>
          <a:p>
            <a:pPr lvl="1"/>
            <a:r>
              <a:rPr lang="en-US" dirty="0" smtClean="0"/>
              <a:t>Physical attacks - </a:t>
            </a:r>
            <a:r>
              <a:rPr lang="en-US" dirty="0" err="1" smtClean="0"/>
              <a:t>Botting</a:t>
            </a:r>
            <a:r>
              <a:rPr lang="en-US" dirty="0" smtClean="0"/>
              <a:t> - </a:t>
            </a:r>
            <a:r>
              <a:rPr lang="en-US" dirty="0" err="1"/>
              <a:t>K</a:t>
            </a:r>
            <a:r>
              <a:rPr lang="en-US" dirty="0" err="1" smtClean="0"/>
              <a:t>eyloggers</a:t>
            </a:r>
            <a:r>
              <a:rPr lang="en-US" dirty="0" smtClean="0"/>
              <a:t>  - BIOS - Firmware</a:t>
            </a:r>
          </a:p>
          <a:p>
            <a:r>
              <a:rPr lang="en-US" dirty="0" smtClean="0"/>
              <a:t>BACKDOOR – Intel and Apples access</a:t>
            </a:r>
          </a:p>
          <a:p>
            <a:r>
              <a:rPr lang="en-US" dirty="0" smtClean="0"/>
              <a:t>Stupidity!</a:t>
            </a:r>
          </a:p>
          <a:p>
            <a:r>
              <a:rPr lang="en-US" dirty="0" smtClean="0"/>
              <a:t>DO NOT RULE OUT – 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922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Trickery everywhere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772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213350" y="6492875"/>
            <a:ext cx="39306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838200"/>
            <a:ext cx="7848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Malicious Websites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row at an annual rate of 110 to 125%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70% of legitimate sites have some sort of malware or redirects on them</a:t>
            </a:r>
          </a:p>
          <a:p>
            <a:pPr lvl="1"/>
            <a:r>
              <a:rPr lang="en-US" dirty="0"/>
              <a:t>50+% of top 100 sites have some sore of malicious activity</a:t>
            </a:r>
          </a:p>
          <a:p>
            <a:pPr lvl="1"/>
            <a:r>
              <a:rPr lang="en-US" dirty="0"/>
              <a:t>In 2010 </a:t>
            </a:r>
            <a:r>
              <a:rPr lang="en-US" dirty="0" smtClean="0"/>
              <a:t>the </a:t>
            </a:r>
            <a:r>
              <a:rPr lang="en-US" dirty="0"/>
              <a:t>site - pc-optimizer.com was #1 for code </a:t>
            </a:r>
            <a:r>
              <a:rPr lang="en-US" dirty="0" smtClean="0"/>
              <a:t>thief</a:t>
            </a:r>
          </a:p>
          <a:p>
            <a:pPr lvl="2"/>
            <a:r>
              <a:rPr lang="en-US" dirty="0" smtClean="0"/>
              <a:t>Any free fix your PC is dangerous</a:t>
            </a:r>
            <a:endParaRPr lang="en-US" dirty="0"/>
          </a:p>
          <a:p>
            <a:r>
              <a:rPr lang="en-US" dirty="0"/>
              <a:t>USA has over 28% bot netted computers</a:t>
            </a:r>
          </a:p>
          <a:p>
            <a:pPr lvl="1"/>
            <a:r>
              <a:rPr lang="en-US" dirty="0"/>
              <a:t>South Korea is second</a:t>
            </a:r>
          </a:p>
          <a:p>
            <a:r>
              <a:rPr lang="en-US" dirty="0"/>
              <a:t>Aladel.net house over 56,000 current </a:t>
            </a:r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Record is 227,000 </a:t>
            </a:r>
            <a:r>
              <a:rPr lang="en-US" dirty="0" err="1" smtClean="0"/>
              <a:t>trojans</a:t>
            </a:r>
            <a:endParaRPr lang="en-US" dirty="0"/>
          </a:p>
          <a:p>
            <a:r>
              <a:rPr lang="en-US" dirty="0"/>
              <a:t>Many compromised sites use a google name format</a:t>
            </a:r>
          </a:p>
          <a:p>
            <a:pPr lvl="1"/>
            <a:r>
              <a:rPr lang="en-US" dirty="0"/>
              <a:t>i.e. goooogleadsence.biz</a:t>
            </a:r>
          </a:p>
          <a:p>
            <a:pPr lvl="1"/>
            <a:r>
              <a:rPr lang="en-US" dirty="0"/>
              <a:t>58 of the sites listed among Alexa's top 25,000 most popular websites are delivering drive-by downloads of malicious code, potentially affecting millions of users each day.</a:t>
            </a:r>
          </a:p>
          <a:p>
            <a:pPr lvl="1"/>
            <a:r>
              <a:rPr lang="en-US" dirty="0"/>
              <a:t>Alexa top-ranked domains served malicious content 23 (or 79 percent) of the days in February," the report says." That means this problem is not isolated and occurs on a continuous, regular basis."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06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75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Problems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832350" y="6492875"/>
            <a:ext cx="43116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Four Top Trends in cyber world</a:t>
            </a:r>
          </a:p>
          <a:p>
            <a:pPr lvl="1"/>
            <a:r>
              <a:rPr lang="en-US" dirty="0" smtClean="0"/>
              <a:t>Increase in Business Networks complexity</a:t>
            </a:r>
          </a:p>
          <a:p>
            <a:pPr lvl="2"/>
            <a:r>
              <a:rPr lang="en-US" dirty="0" smtClean="0"/>
              <a:t>Bigger networks</a:t>
            </a:r>
          </a:p>
          <a:p>
            <a:pPr lvl="2"/>
            <a:r>
              <a:rPr lang="en-US" dirty="0" smtClean="0"/>
              <a:t>Lack of visualization to recognize attacks and ploys</a:t>
            </a:r>
          </a:p>
          <a:p>
            <a:pPr lvl="2"/>
            <a:r>
              <a:rPr lang="en-US" dirty="0" smtClean="0"/>
              <a:t>Less trained network employees</a:t>
            </a:r>
          </a:p>
          <a:p>
            <a:pPr lvl="1"/>
            <a:r>
              <a:rPr lang="en-US" dirty="0" smtClean="0"/>
              <a:t>Increasing criminal Motivation</a:t>
            </a:r>
          </a:p>
          <a:p>
            <a:pPr lvl="2"/>
            <a:r>
              <a:rPr lang="en-US" dirty="0" smtClean="0"/>
              <a:t>More money on the net</a:t>
            </a:r>
          </a:p>
          <a:p>
            <a:pPr lvl="1"/>
            <a:r>
              <a:rPr lang="en-US" dirty="0" smtClean="0"/>
              <a:t>Increasing commoditization of weapon focused software</a:t>
            </a:r>
          </a:p>
          <a:p>
            <a:pPr lvl="2"/>
            <a:r>
              <a:rPr lang="en-US" dirty="0" smtClean="0"/>
              <a:t>Hack for pay</a:t>
            </a:r>
          </a:p>
          <a:p>
            <a:pPr lvl="2"/>
            <a:r>
              <a:rPr lang="en-US" dirty="0" smtClean="0"/>
              <a:t>Tools to hack for pay</a:t>
            </a:r>
          </a:p>
          <a:p>
            <a:pPr lvl="2"/>
            <a:r>
              <a:rPr lang="en-US" dirty="0" smtClean="0"/>
              <a:t>Including specialized attack methods and support</a:t>
            </a:r>
          </a:p>
          <a:p>
            <a:pPr lvl="1"/>
            <a:r>
              <a:rPr lang="en-US" dirty="0" smtClean="0"/>
              <a:t>Lack of user knowledge</a:t>
            </a:r>
          </a:p>
          <a:p>
            <a:pPr lvl="2"/>
            <a:r>
              <a:rPr lang="en-US" dirty="0" smtClean="0"/>
              <a:t>More users</a:t>
            </a:r>
          </a:p>
          <a:p>
            <a:pPr lvl="2"/>
            <a:r>
              <a:rPr lang="en-US" dirty="0" smtClean="0"/>
              <a:t>More access methods</a:t>
            </a:r>
          </a:p>
          <a:p>
            <a:pPr lvl="2"/>
            <a:r>
              <a:rPr lang="en-US" dirty="0" smtClean="0"/>
              <a:t>No training</a:t>
            </a:r>
          </a:p>
          <a:p>
            <a:pPr lvl="1"/>
            <a:r>
              <a:rPr lang="en-US" dirty="0" smtClean="0"/>
              <a:t>IPv6 or more accurately the push to transition from IP Before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2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5"/>
            <a:ext cx="8458200" cy="683525"/>
          </a:xfrm>
        </p:spPr>
        <p:txBody>
          <a:bodyPr/>
          <a:lstStyle/>
          <a:p>
            <a:r>
              <a:rPr lang="en-US" sz="2800" dirty="0" smtClean="0">
                <a:latin typeface="Copperplate Gothic Bold" panose="020E0705020206020404" pitchFamily="34" charset="0"/>
              </a:rPr>
              <a:t>Cyber Warfare – Enemies and targets</a:t>
            </a:r>
            <a:endParaRPr lang="en-US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162550" y="6492875"/>
            <a:ext cx="39814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685800"/>
            <a:ext cx="7467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Top enemies – Espionage – Attacks - Communications</a:t>
            </a:r>
          </a:p>
          <a:p>
            <a:pPr lvl="1"/>
            <a:r>
              <a:rPr lang="en-US" dirty="0" smtClean="0"/>
              <a:t>China, Iran, North Korea</a:t>
            </a:r>
          </a:p>
          <a:p>
            <a:pPr lvl="2"/>
            <a:r>
              <a:rPr lang="en-US" dirty="0" smtClean="0"/>
              <a:t> country sponsored and organized terrorism</a:t>
            </a:r>
          </a:p>
          <a:p>
            <a:pPr lvl="1"/>
            <a:r>
              <a:rPr lang="en-US" dirty="0" smtClean="0"/>
              <a:t>Islamic terrorists and others </a:t>
            </a:r>
          </a:p>
          <a:p>
            <a:pPr lvl="2"/>
            <a:r>
              <a:rPr lang="en-US" dirty="0" smtClean="0"/>
              <a:t>Recruitment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Coordination of attacks</a:t>
            </a:r>
          </a:p>
          <a:p>
            <a:pPr lvl="1"/>
            <a:r>
              <a:rPr lang="en-US" dirty="0" smtClean="0"/>
              <a:t>Thrill seekers and for hire threats</a:t>
            </a:r>
          </a:p>
          <a:p>
            <a:pPr lvl="1"/>
            <a:r>
              <a:rPr lang="en-US" dirty="0" smtClean="0"/>
              <a:t>Political sympathizers for radical causes</a:t>
            </a:r>
          </a:p>
          <a:p>
            <a:pPr lvl="2"/>
            <a:r>
              <a:rPr lang="en-US" dirty="0" smtClean="0"/>
              <a:t>Recruitment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Message marketing</a:t>
            </a:r>
          </a:p>
          <a:p>
            <a:r>
              <a:rPr lang="en-US" dirty="0" smtClean="0"/>
              <a:t>Targets</a:t>
            </a:r>
          </a:p>
          <a:p>
            <a:pPr lvl="1"/>
            <a:r>
              <a:rPr lang="en-US" dirty="0" smtClean="0"/>
              <a:t>Nuclear plants</a:t>
            </a:r>
          </a:p>
          <a:p>
            <a:pPr lvl="2"/>
            <a:r>
              <a:rPr lang="en-US" dirty="0" smtClean="0"/>
              <a:t>Any automated production including Gas, oil…etc</a:t>
            </a:r>
          </a:p>
          <a:p>
            <a:pPr lvl="2"/>
            <a:r>
              <a:rPr lang="en-US" dirty="0" smtClean="0"/>
              <a:t>SCADA is a hot target – Low tech and isolation has been its best protection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Monetary system</a:t>
            </a:r>
          </a:p>
          <a:p>
            <a:pPr lvl="1"/>
            <a:r>
              <a:rPr lang="en-US" dirty="0" smtClean="0"/>
              <a:t>Citizen communications platform</a:t>
            </a:r>
          </a:p>
          <a:p>
            <a:pPr lvl="2"/>
            <a:r>
              <a:rPr lang="en-US" dirty="0" smtClean="0"/>
              <a:t>Internet</a:t>
            </a:r>
          </a:p>
          <a:p>
            <a:pPr lvl="2"/>
            <a:r>
              <a:rPr lang="en-US" dirty="0" smtClean="0"/>
              <a:t>Cell</a:t>
            </a:r>
          </a:p>
          <a:p>
            <a:pPr lvl="2"/>
            <a:r>
              <a:rPr lang="en-US" dirty="0" smtClean="0"/>
              <a:t>Emergency services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7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Types of Cyber - attacks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Types of Warfare attacks</a:t>
            </a:r>
          </a:p>
          <a:p>
            <a:pPr lvl="1"/>
            <a:r>
              <a:rPr lang="en-US" dirty="0" smtClean="0"/>
              <a:t>Combination of any and all</a:t>
            </a:r>
          </a:p>
          <a:p>
            <a:pPr lvl="2"/>
            <a:r>
              <a:rPr lang="en-US" dirty="0" smtClean="0"/>
              <a:t>Cyber and Physical</a:t>
            </a:r>
          </a:p>
          <a:p>
            <a:pPr lvl="1"/>
            <a:r>
              <a:rPr lang="en-US" dirty="0" smtClean="0"/>
              <a:t>Nuclear</a:t>
            </a:r>
          </a:p>
          <a:p>
            <a:pPr lvl="1"/>
            <a:r>
              <a:rPr lang="en-US" dirty="0" smtClean="0"/>
              <a:t>Military Command and control</a:t>
            </a:r>
          </a:p>
          <a:p>
            <a:pPr lvl="2"/>
            <a:r>
              <a:rPr lang="en-US" dirty="0" smtClean="0"/>
              <a:t>Turn our weapons on us</a:t>
            </a:r>
          </a:p>
          <a:p>
            <a:pPr lvl="1"/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Social attacks</a:t>
            </a:r>
          </a:p>
          <a:p>
            <a:pPr lvl="1"/>
            <a:r>
              <a:rPr lang="en-US" dirty="0" smtClean="0"/>
              <a:t>Monetary</a:t>
            </a:r>
          </a:p>
          <a:p>
            <a:pPr lvl="2"/>
            <a:r>
              <a:rPr lang="en-US" dirty="0" smtClean="0"/>
              <a:t>Stock markets</a:t>
            </a:r>
          </a:p>
          <a:p>
            <a:pPr lvl="2"/>
            <a:r>
              <a:rPr lang="en-US" dirty="0" smtClean="0"/>
              <a:t>Brokers</a:t>
            </a:r>
          </a:p>
          <a:p>
            <a:pPr lvl="2"/>
            <a:r>
              <a:rPr lang="en-US" dirty="0" smtClean="0"/>
              <a:t>Federal Reserve</a:t>
            </a:r>
          </a:p>
          <a:p>
            <a:pPr lvl="2"/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Probe attacks for potential all out warfare</a:t>
            </a:r>
          </a:p>
          <a:p>
            <a:pPr lvl="2"/>
            <a:r>
              <a:rPr lang="en-US" dirty="0" smtClean="0"/>
              <a:t>One day they shut down everything</a:t>
            </a:r>
          </a:p>
          <a:p>
            <a:pPr lvl="2"/>
            <a:r>
              <a:rPr lang="en-US" dirty="0" smtClean="0"/>
              <a:t>No money, no food production, no oil, no natural gas, no power</a:t>
            </a:r>
          </a:p>
          <a:p>
            <a:pPr lvl="2"/>
            <a:r>
              <a:rPr lang="en-US" dirty="0" smtClean="0"/>
              <a:t>NO COMMUNICATIONS – TV, Radio, phones, cell, satellite</a:t>
            </a:r>
          </a:p>
          <a:p>
            <a:pPr lvl="3"/>
            <a:r>
              <a:rPr lang="en-US" dirty="0" smtClean="0"/>
              <a:t>We have no back up communications</a:t>
            </a:r>
          </a:p>
          <a:p>
            <a:pPr lvl="3"/>
            <a:r>
              <a:rPr lang="en-US" dirty="0" smtClean="0"/>
              <a:t>No POTS – Ham radio MAY be the only long range communications platform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67350" y="6492875"/>
            <a:ext cx="36766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0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opperplate Gothic Bold" panose="020E0705020206020404" pitchFamily="34" charset="0"/>
              </a:rPr>
              <a:t>Review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314950" y="6492875"/>
            <a:ext cx="38290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57200"/>
            <a:ext cx="7848600" cy="608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Anatomy of an attack</a:t>
            </a:r>
          </a:p>
          <a:p>
            <a:pPr lvl="1"/>
            <a:r>
              <a:rPr lang="en-US" dirty="0" smtClean="0"/>
              <a:t>Rational and reason for an attack</a:t>
            </a:r>
          </a:p>
          <a:p>
            <a:pPr lvl="2"/>
            <a:r>
              <a:rPr lang="en-US" dirty="0" smtClean="0"/>
              <a:t>Just $</a:t>
            </a:r>
          </a:p>
          <a:p>
            <a:pPr lvl="2"/>
            <a:r>
              <a:rPr lang="en-US" dirty="0" smtClean="0"/>
              <a:t>Revenge…etc</a:t>
            </a:r>
          </a:p>
          <a:p>
            <a:pPr lvl="1"/>
            <a:r>
              <a:rPr lang="en-US" dirty="0" smtClean="0"/>
              <a:t>Lots of data gathering leads to information leads to Intelligence about target or targets</a:t>
            </a:r>
          </a:p>
          <a:p>
            <a:pPr lvl="2"/>
            <a:r>
              <a:rPr lang="en-US" dirty="0" smtClean="0"/>
              <a:t>To gain focus</a:t>
            </a:r>
          </a:p>
          <a:p>
            <a:pPr lvl="1"/>
            <a:r>
              <a:rPr lang="en-US" dirty="0" smtClean="0"/>
              <a:t>Small probing attacks</a:t>
            </a:r>
          </a:p>
          <a:p>
            <a:pPr lvl="2"/>
            <a:r>
              <a:rPr lang="en-US" dirty="0" smtClean="0"/>
              <a:t>Vulnerability check</a:t>
            </a:r>
          </a:p>
          <a:p>
            <a:pPr lvl="3"/>
            <a:r>
              <a:rPr lang="en-US" dirty="0" smtClean="0"/>
              <a:t>Network, Servers, Applications, Users</a:t>
            </a:r>
          </a:p>
          <a:p>
            <a:pPr lvl="1"/>
            <a:r>
              <a:rPr lang="en-US" dirty="0" smtClean="0"/>
              <a:t>Final Plan</a:t>
            </a:r>
          </a:p>
          <a:p>
            <a:pPr lvl="2"/>
            <a:r>
              <a:rPr lang="en-US" dirty="0" smtClean="0"/>
              <a:t>Target</a:t>
            </a:r>
          </a:p>
          <a:p>
            <a:pPr lvl="2"/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Outside influences</a:t>
            </a:r>
          </a:p>
          <a:p>
            <a:pPr lvl="1"/>
            <a:r>
              <a:rPr lang="en-US" dirty="0" smtClean="0"/>
              <a:t>The Attack</a:t>
            </a:r>
          </a:p>
          <a:p>
            <a:pPr lvl="2"/>
            <a:r>
              <a:rPr lang="en-US" dirty="0" smtClean="0"/>
              <a:t>Small nibble</a:t>
            </a:r>
          </a:p>
          <a:p>
            <a:pPr lvl="2"/>
            <a:r>
              <a:rPr lang="en-US" dirty="0" smtClean="0"/>
              <a:t>Persistent threat</a:t>
            </a:r>
          </a:p>
          <a:p>
            <a:pPr lvl="2"/>
            <a:r>
              <a:rPr lang="en-US" dirty="0" smtClean="0"/>
              <a:t>All out Cyber Attack</a:t>
            </a:r>
          </a:p>
          <a:p>
            <a:pPr lvl="2"/>
            <a:r>
              <a:rPr lang="en-US" dirty="0" smtClean="0"/>
              <a:t>Cyber and Physical</a:t>
            </a:r>
          </a:p>
          <a:p>
            <a:pPr lvl="1"/>
            <a:r>
              <a:rPr lang="en-US" dirty="0" smtClean="0"/>
              <a:t>The retreat plan</a:t>
            </a:r>
          </a:p>
          <a:p>
            <a:pPr lvl="2"/>
            <a:r>
              <a:rPr lang="en-US" dirty="0" smtClean="0"/>
              <a:t>All out with no trail or diversion trail</a:t>
            </a:r>
          </a:p>
          <a:p>
            <a:pPr lvl="2"/>
            <a:r>
              <a:rPr lang="en-US" dirty="0" smtClean="0"/>
              <a:t>Back door or other malware let behind</a:t>
            </a:r>
          </a:p>
          <a:p>
            <a:pPr lvl="2"/>
            <a:r>
              <a:rPr lang="en-US" dirty="0" smtClean="0"/>
              <a:t>Knowledge of weaknesses</a:t>
            </a:r>
          </a:p>
          <a:p>
            <a:pPr lvl="1"/>
            <a:r>
              <a:rPr lang="en-US" dirty="0" smtClean="0"/>
              <a:t>The future attack  plan or drain of information, money or access to a deeper attack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Issues for you to solve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276850" y="6492875"/>
            <a:ext cx="3867150" cy="365125"/>
          </a:xfrm>
        </p:spPr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Ignorance of technology vulnerability</a:t>
            </a:r>
          </a:p>
          <a:p>
            <a:r>
              <a:rPr lang="en-US" dirty="0" smtClean="0"/>
              <a:t>Chaos and confusion – Mob mentality</a:t>
            </a:r>
          </a:p>
          <a:p>
            <a:r>
              <a:rPr lang="en-US" dirty="0" smtClean="0"/>
              <a:t>Hunger for more technology</a:t>
            </a:r>
          </a:p>
          <a:p>
            <a:pPr lvl="1"/>
            <a:r>
              <a:rPr lang="en-US" dirty="0" smtClean="0"/>
              <a:t>Google Glasses</a:t>
            </a:r>
          </a:p>
          <a:p>
            <a:pPr lvl="1"/>
            <a:r>
              <a:rPr lang="en-US" dirty="0" smtClean="0"/>
              <a:t>Wrist tool</a:t>
            </a:r>
          </a:p>
          <a:p>
            <a:pPr lvl="1"/>
            <a:r>
              <a:rPr lang="en-US" dirty="0" smtClean="0"/>
              <a:t>Automobile computers…etc</a:t>
            </a:r>
          </a:p>
          <a:p>
            <a:pPr lvl="1"/>
            <a:r>
              <a:rPr lang="en-US" dirty="0" smtClean="0"/>
              <a:t>The more we have, the more we rely on it, the more vulnerable we become!</a:t>
            </a:r>
          </a:p>
          <a:p>
            <a:r>
              <a:rPr lang="en-US" dirty="0" smtClean="0"/>
              <a:t>We want to trust the technology but cannot</a:t>
            </a:r>
          </a:p>
          <a:p>
            <a:pPr lvl="1"/>
            <a:r>
              <a:rPr lang="en-US" dirty="0" smtClean="0"/>
              <a:t>CANNOT trust any site, access or person</a:t>
            </a:r>
          </a:p>
          <a:p>
            <a:pPr lvl="1"/>
            <a:r>
              <a:rPr lang="en-US" dirty="0" smtClean="0"/>
              <a:t>We act on emotion not thought</a:t>
            </a:r>
          </a:p>
          <a:p>
            <a:pPr lvl="1"/>
            <a:r>
              <a:rPr lang="en-US" dirty="0" smtClean="0"/>
              <a:t>We cannot see the danger</a:t>
            </a:r>
          </a:p>
          <a:p>
            <a:pPr lvl="1"/>
            <a:r>
              <a:rPr lang="en-US" dirty="0" smtClean="0"/>
              <a:t>Anti Virus protection is about 35% effective unless updated daily and then only 75%</a:t>
            </a:r>
          </a:p>
          <a:p>
            <a:r>
              <a:rPr lang="en-US" dirty="0" smtClean="0"/>
              <a:t>We are arrogant about what we want to do</a:t>
            </a:r>
          </a:p>
          <a:p>
            <a:r>
              <a:rPr lang="en-US" dirty="0" smtClean="0"/>
              <a:t>No or little compliance by businesses</a:t>
            </a:r>
          </a:p>
          <a:p>
            <a:pPr lvl="1"/>
            <a:r>
              <a:rPr lang="en-US" dirty="0" smtClean="0"/>
              <a:t>Target…et. al.</a:t>
            </a:r>
          </a:p>
          <a:p>
            <a:r>
              <a:rPr lang="en-US" dirty="0" smtClean="0"/>
              <a:t>We seem not to learn from the past</a:t>
            </a:r>
          </a:p>
          <a:p>
            <a:r>
              <a:rPr lang="en-US" dirty="0" smtClean="0"/>
              <a:t>IPv6 – the future or not?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97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pperplate Gothic Bold" panose="020E0705020206020404" pitchFamily="34" charset="0"/>
              </a:rPr>
              <a:t>The End or is it</a:t>
            </a:r>
            <a:r>
              <a:rPr lang="en-US" sz="3200" dirty="0" smtClean="0">
                <a:latin typeface="Copperplate Gothic Bold" panose="020E0705020206020404" pitchFamily="34" charset="0"/>
              </a:rPr>
              <a:t>?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990600"/>
            <a:ext cx="3352801" cy="2068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761282"/>
            <a:ext cx="847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There is no real end in sight, as long as there are cyber criminals, warriors and attacks!</a:t>
            </a:r>
          </a:p>
          <a:p>
            <a:pPr algn="ctr"/>
            <a:r>
              <a:rPr lang="en-US" b="1" i="1" dirty="0" smtClean="0"/>
              <a:t>The future will be 100% CYBER WARFARE in all of its forms!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4248" r="7256"/>
          <a:stretch/>
        </p:blipFill>
        <p:spPr>
          <a:xfrm>
            <a:off x="1143000" y="4648200"/>
            <a:ext cx="2133600" cy="1909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5819" y="5048827"/>
            <a:ext cx="24320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Smile!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5224297" y="6492875"/>
            <a:ext cx="3919703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606" y="3296046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pperplate Gothic Bold" panose="020E0705020206020404" pitchFamily="34" charset="0"/>
              </a:rPr>
              <a:t>The reality is that we will be attacked – Not IF but When!</a:t>
            </a:r>
            <a:endParaRPr lang="en-US" sz="1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4005" y="1660642"/>
            <a:ext cx="7340600" cy="4325937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The preparation for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/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Cyber-Attack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From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Data gathering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to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implementation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By:</a:t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The Oldcommguy</a:t>
            </a:r>
            <a:r>
              <a:rPr lang="en-US" sz="1400" b="0" baseline="30000" dirty="0" smtClean="0">
                <a:solidFill>
                  <a:schemeClr val="accent2">
                    <a:lumMod val="75000"/>
                  </a:schemeClr>
                </a:solidFill>
                <a:effectLst/>
                <a:latin typeface="Copperplate Gothic Bold" panose="020E0705020206020404" pitchFamily="34" charset="0"/>
              </a:rPr>
              <a:t>®</a:t>
            </a:r>
            <a:endParaRPr lang="en-US" sz="1400" b="0" baseline="30000" dirty="0">
              <a:solidFill>
                <a:schemeClr val="accent2">
                  <a:lumMod val="75000"/>
                </a:schemeClr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1" y="201702"/>
            <a:ext cx="7696200" cy="139849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 Anatomy of a Cyber-Attack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CYBER WARFARE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9775"/>
          <a:stretch/>
        </p:blipFill>
        <p:spPr>
          <a:xfrm>
            <a:off x="228600" y="990600"/>
            <a:ext cx="875405" cy="5666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564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00800" cy="6858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The Cyber World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90600"/>
            <a:ext cx="8509000" cy="52578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Areas of concern</a:t>
            </a:r>
          </a:p>
          <a:p>
            <a:pPr lvl="1"/>
            <a:r>
              <a:rPr lang="en-US" sz="4000" dirty="0" smtClean="0"/>
              <a:t>Cyber Espionage</a:t>
            </a:r>
          </a:p>
          <a:p>
            <a:pPr lvl="1"/>
            <a:r>
              <a:rPr lang="en-US" sz="4000" dirty="0" smtClean="0"/>
              <a:t>Cyber Warfare</a:t>
            </a:r>
          </a:p>
          <a:p>
            <a:pPr lvl="1"/>
            <a:r>
              <a:rPr lang="en-US" sz="4000" dirty="0" smtClean="0"/>
              <a:t>Cyber Crime</a:t>
            </a:r>
          </a:p>
          <a:p>
            <a:pPr lvl="1"/>
            <a:r>
              <a:rPr lang="en-US" sz="4000" dirty="0" smtClean="0"/>
              <a:t>Cyber Terrorism</a:t>
            </a:r>
          </a:p>
          <a:p>
            <a:r>
              <a:rPr lang="en-US" sz="3600" dirty="0" smtClean="0"/>
              <a:t>Goals</a:t>
            </a:r>
          </a:p>
          <a:p>
            <a:pPr lvl="1"/>
            <a:r>
              <a:rPr lang="en-US" sz="4000" dirty="0" smtClean="0"/>
              <a:t>Cyber Knowledge</a:t>
            </a:r>
          </a:p>
          <a:p>
            <a:pPr lvl="1"/>
            <a:r>
              <a:rPr lang="en-US" sz="4000" dirty="0" smtClean="0"/>
              <a:t>Cyber Protection</a:t>
            </a:r>
          </a:p>
          <a:p>
            <a:pPr lvl="1"/>
            <a:r>
              <a:rPr lang="en-US" sz="4000" dirty="0" smtClean="0"/>
              <a:t>Recognition and Mitigation of attacks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72050" y="6492875"/>
            <a:ext cx="41719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8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Targets and Motives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467600" cy="5372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Corporate</a:t>
            </a:r>
          </a:p>
          <a:p>
            <a:pPr lvl="1"/>
            <a:r>
              <a:rPr lang="en-US" dirty="0" smtClean="0"/>
              <a:t>Types - DOS – SYN – ICMP – Port – DNS – </a:t>
            </a:r>
          </a:p>
          <a:p>
            <a:pPr lvl="2"/>
            <a:r>
              <a:rPr lang="en-US" dirty="0" smtClean="0"/>
              <a:t>Trojans #1 attack and access method – over 79%</a:t>
            </a:r>
          </a:p>
          <a:p>
            <a:pPr lvl="1"/>
            <a:r>
              <a:rPr lang="en-US" dirty="0" smtClean="0"/>
              <a:t>Thief –</a:t>
            </a:r>
          </a:p>
          <a:p>
            <a:pPr lvl="2"/>
            <a:r>
              <a:rPr lang="en-US" dirty="0" smtClean="0"/>
              <a:t>Personnel info</a:t>
            </a:r>
          </a:p>
          <a:p>
            <a:pPr lvl="2"/>
            <a:r>
              <a:rPr lang="en-US" dirty="0" smtClean="0"/>
              <a:t>Corporate info</a:t>
            </a:r>
          </a:p>
          <a:p>
            <a:pPr lvl="1"/>
            <a:r>
              <a:rPr lang="en-US" dirty="0" smtClean="0"/>
              <a:t>Defacement</a:t>
            </a:r>
          </a:p>
          <a:p>
            <a:pPr lvl="1"/>
            <a:r>
              <a:rPr lang="en-US" dirty="0" smtClean="0"/>
              <a:t>Takeover/control</a:t>
            </a:r>
          </a:p>
          <a:p>
            <a:pPr lvl="1"/>
            <a:r>
              <a:rPr lang="en-US" dirty="0" smtClean="0"/>
              <a:t>Financial (directly)</a:t>
            </a:r>
          </a:p>
          <a:p>
            <a:pPr lvl="1"/>
            <a:r>
              <a:rPr lang="en-US" dirty="0" smtClean="0"/>
              <a:t>Extortion</a:t>
            </a:r>
          </a:p>
          <a:p>
            <a:pPr lvl="1"/>
            <a:r>
              <a:rPr lang="en-US" dirty="0" smtClean="0"/>
              <a:t>Revenge</a:t>
            </a:r>
          </a:p>
          <a:p>
            <a:pPr lvl="1"/>
            <a:r>
              <a:rPr lang="en-US" dirty="0" smtClean="0"/>
              <a:t>Corporate or personnel image and reputation</a:t>
            </a:r>
            <a:endParaRPr lang="en-US" dirty="0"/>
          </a:p>
          <a:p>
            <a:r>
              <a:rPr lang="en-US" dirty="0" smtClean="0"/>
              <a:t>Individual/Personal – Yours and Family - entire Life</a:t>
            </a:r>
          </a:p>
          <a:p>
            <a:pPr lvl="1"/>
            <a:r>
              <a:rPr lang="en-US" dirty="0" smtClean="0"/>
              <a:t>.............</a:t>
            </a:r>
          </a:p>
          <a:p>
            <a:r>
              <a:rPr lang="en-US" dirty="0" smtClean="0"/>
              <a:t>Governmental/Military</a:t>
            </a:r>
          </a:p>
          <a:p>
            <a:pPr lvl="1"/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Weapon Control</a:t>
            </a:r>
            <a:endParaRPr lang="en-US" dirty="0"/>
          </a:p>
          <a:p>
            <a:r>
              <a:rPr lang="en-US" dirty="0" smtClean="0"/>
              <a:t>Political, Religious……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60850" y="6492875"/>
            <a:ext cx="48831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6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Goals of Cyber - attacks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315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Money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Publicity</a:t>
            </a:r>
          </a:p>
          <a:p>
            <a:r>
              <a:rPr lang="en-US" dirty="0" smtClean="0"/>
              <a:t>Revenge</a:t>
            </a:r>
          </a:p>
          <a:p>
            <a:r>
              <a:rPr lang="en-US" dirty="0" smtClean="0"/>
              <a:t>Crackers</a:t>
            </a:r>
          </a:p>
          <a:p>
            <a:r>
              <a:rPr lang="en-US" dirty="0" smtClean="0"/>
              <a:t>Learning</a:t>
            </a:r>
          </a:p>
          <a:p>
            <a:r>
              <a:rPr lang="en-US" dirty="0" smtClean="0"/>
              <a:t>Future protection/Penetration testing</a:t>
            </a:r>
          </a:p>
          <a:p>
            <a:r>
              <a:rPr lang="en-US" dirty="0" smtClean="0"/>
              <a:t>Or Just to do it!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67350" y="6492875"/>
            <a:ext cx="3676650" cy="365125"/>
          </a:xfrm>
        </p:spPr>
        <p:txBody>
          <a:bodyPr/>
          <a:lstStyle/>
          <a:p>
            <a:r>
              <a:rPr lang="en-US" smtClean="0"/>
              <a:t>The Oldcommguy TM – All Rights Reserved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8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Data and data sources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0922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54650" y="6492875"/>
            <a:ext cx="3689350" cy="365125"/>
          </a:xfrm>
        </p:spPr>
        <p:txBody>
          <a:bodyPr/>
          <a:lstStyle/>
          <a:p>
            <a:r>
              <a:rPr lang="en-US" dirty="0" smtClean="0"/>
              <a:t>The Oldcommguy </a:t>
            </a:r>
            <a:r>
              <a:rPr lang="en-US" sz="800" dirty="0" smtClean="0"/>
              <a:t>TM</a:t>
            </a:r>
            <a:r>
              <a:rPr lang="en-US" dirty="0" smtClean="0"/>
              <a:t>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Intelligence</a:t>
            </a:r>
          </a:p>
          <a:p>
            <a:r>
              <a:rPr lang="en-US" dirty="0" smtClean="0"/>
              <a:t>Intelligence is lots of data –small pieces add up</a:t>
            </a:r>
          </a:p>
          <a:p>
            <a:pPr lvl="1"/>
            <a:r>
              <a:rPr lang="en-US" dirty="0" smtClean="0"/>
              <a:t>Male/female</a:t>
            </a:r>
          </a:p>
          <a:p>
            <a:pPr lvl="1"/>
            <a:r>
              <a:rPr lang="en-US" dirty="0" smtClean="0"/>
              <a:t>Initials to real name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Residence</a:t>
            </a:r>
          </a:p>
          <a:p>
            <a:pPr lvl="1"/>
            <a:r>
              <a:rPr lang="en-US" dirty="0" smtClean="0"/>
              <a:t>Work history</a:t>
            </a:r>
          </a:p>
          <a:p>
            <a:pPr lvl="1"/>
            <a:r>
              <a:rPr lang="en-US" dirty="0" smtClean="0"/>
              <a:t>Type of system used</a:t>
            </a:r>
          </a:p>
          <a:p>
            <a:pPr lvl="1"/>
            <a:r>
              <a:rPr lang="en-US" dirty="0" smtClean="0"/>
              <a:t>Weaknesses</a:t>
            </a:r>
          </a:p>
          <a:p>
            <a:r>
              <a:rPr lang="en-US" dirty="0" smtClean="0"/>
              <a:t>Where do you get data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Stolen items –RFID’s, laptops, wallets, papers(trash)</a:t>
            </a:r>
          </a:p>
          <a:p>
            <a:pPr lvl="1"/>
            <a:r>
              <a:rPr lang="en-US" dirty="0" smtClean="0"/>
              <a:t>Shoulder surfing – looking over someone's back</a:t>
            </a:r>
          </a:p>
          <a:p>
            <a:pPr lvl="1"/>
            <a:r>
              <a:rPr lang="en-US" dirty="0" smtClean="0"/>
              <a:t>Phishing</a:t>
            </a:r>
          </a:p>
          <a:p>
            <a:pPr lvl="1"/>
            <a:r>
              <a:rPr lang="en-US" dirty="0" smtClean="0"/>
              <a:t>Personally from employee or target person, internal mole</a:t>
            </a:r>
          </a:p>
        </p:txBody>
      </p:sp>
    </p:spTree>
    <p:extLst>
      <p:ext uri="{BB962C8B-B14F-4D97-AF65-F5344CB8AC3E}">
        <p14:creationId xmlns:p14="http://schemas.microsoft.com/office/powerpoint/2010/main" val="320691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62000"/>
          </a:xfrm>
        </p:spPr>
        <p:txBody>
          <a:bodyPr/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What is needed for a cyber attack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467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99050" y="6492875"/>
            <a:ext cx="4044950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90600"/>
            <a:ext cx="7467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 – Reason for attack – end desire</a:t>
            </a:r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Lots of data</a:t>
            </a:r>
          </a:p>
          <a:p>
            <a:pPr lvl="1"/>
            <a:r>
              <a:rPr lang="en-US" dirty="0" smtClean="0"/>
              <a:t>Information</a:t>
            </a:r>
          </a:p>
          <a:p>
            <a:r>
              <a:rPr lang="en-US" dirty="0" smtClean="0"/>
              <a:t>Five steps in an attack</a:t>
            </a:r>
          </a:p>
          <a:p>
            <a:pPr lvl="1"/>
            <a:r>
              <a:rPr lang="en-US" dirty="0" smtClean="0"/>
              <a:t>Reconnaissance</a:t>
            </a:r>
          </a:p>
          <a:p>
            <a:pPr lvl="1"/>
            <a:r>
              <a:rPr lang="en-US" dirty="0" smtClean="0"/>
              <a:t>Probing</a:t>
            </a:r>
          </a:p>
          <a:p>
            <a:pPr lvl="1"/>
            <a:r>
              <a:rPr lang="en-US" dirty="0" smtClean="0"/>
              <a:t>Actual attack</a:t>
            </a:r>
          </a:p>
          <a:p>
            <a:pPr lvl="1"/>
            <a:r>
              <a:rPr lang="en-US" dirty="0" smtClean="0"/>
              <a:t>Maintaining presence</a:t>
            </a:r>
          </a:p>
          <a:p>
            <a:pPr lvl="2"/>
            <a:r>
              <a:rPr lang="en-US" dirty="0" smtClean="0"/>
              <a:t>To continue original attack desired effect</a:t>
            </a:r>
          </a:p>
          <a:p>
            <a:pPr lvl="2"/>
            <a:r>
              <a:rPr lang="en-US" dirty="0" smtClean="0"/>
              <a:t>To allow for future attacks  </a:t>
            </a:r>
          </a:p>
          <a:p>
            <a:pPr lvl="3"/>
            <a:r>
              <a:rPr lang="en-US" dirty="0" smtClean="0"/>
              <a:t>continued surveillance</a:t>
            </a:r>
          </a:p>
          <a:p>
            <a:pPr lvl="3"/>
            <a:r>
              <a:rPr lang="en-US" dirty="0" smtClean="0"/>
              <a:t>Light footing</a:t>
            </a:r>
          </a:p>
          <a:p>
            <a:pPr lvl="1"/>
            <a:r>
              <a:rPr lang="en-US" dirty="0" smtClean="0"/>
              <a:t>Covering attack track</a:t>
            </a:r>
          </a:p>
          <a:p>
            <a:pPr lvl="2"/>
            <a:r>
              <a:rPr lang="en-US" dirty="0" smtClean="0"/>
              <a:t>How it was done</a:t>
            </a:r>
          </a:p>
          <a:p>
            <a:pPr lvl="2"/>
            <a:r>
              <a:rPr lang="en-US" dirty="0" smtClean="0"/>
              <a:t>Access point</a:t>
            </a:r>
          </a:p>
          <a:p>
            <a:pPr lvl="2"/>
            <a:r>
              <a:rPr lang="en-US" dirty="0" smtClean="0"/>
              <a:t>Residual for future or continued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– many 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40275" y="6492875"/>
            <a:ext cx="4403725" cy="365125"/>
          </a:xfrm>
        </p:spPr>
        <p:txBody>
          <a:bodyPr/>
          <a:lstStyle/>
          <a:p>
            <a:r>
              <a:rPr lang="en-US" dirty="0" smtClean="0"/>
              <a:t>The Oldcommguy TM – All Rights Reserved 2014</a:t>
            </a:r>
            <a:endParaRPr lang="en-US" dirty="0"/>
          </a:p>
        </p:txBody>
      </p:sp>
      <p:pic>
        <p:nvPicPr>
          <p:cNvPr id="5" name="Picture 2" descr="http://4.bp.blogspot.com/-hteHPVYwtVQ/U1nT3ccGeoI/AAAAAAAACCA/ye4Pki84IZI/s1600/P413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r="23490"/>
          <a:stretch/>
        </p:blipFill>
        <p:spPr bwMode="auto">
          <a:xfrm>
            <a:off x="6362700" y="1492694"/>
            <a:ext cx="2381743" cy="19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ache3.asset-cache.net/gc/111727654-vintage-photo-of-small-boy-mother-and-family-gettyimages.jpg?v=1&amp;c=IWSAsset&amp;k=2&amp;d=n7dhcm%2B4HxrNspX7KrlX784CesdQc01iMKwSgbETHG8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6" r="26897"/>
          <a:stretch/>
        </p:blipFill>
        <p:spPr bwMode="auto">
          <a:xfrm>
            <a:off x="431800" y="1492694"/>
            <a:ext cx="1803400" cy="21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reclosuredeals.com/images/family-in-front-of-sold-proper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10265" r="3922" b="6118"/>
          <a:stretch/>
        </p:blipFill>
        <p:spPr bwMode="auto">
          <a:xfrm>
            <a:off x="2628900" y="1428751"/>
            <a:ext cx="3175000" cy="24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55769"/>
            <a:ext cx="2643187" cy="8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688556"/>
            <a:ext cx="24003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4963"/>
            <a:ext cx="2095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216525"/>
            <a:ext cx="2105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132046"/>
            <a:ext cx="2571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Hooking the bones together!</a:t>
            </a:r>
            <a:br>
              <a:rPr lang="en-US" dirty="0" smtClean="0"/>
            </a:br>
            <a:r>
              <a:rPr lang="en-US" sz="4000" dirty="0" smtClean="0"/>
              <a:t>Small easily found data!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9400"/>
            <a:ext cx="7886700" cy="4627563"/>
          </a:xfrm>
        </p:spPr>
        <p:txBody>
          <a:bodyPr>
            <a:normAutofit/>
          </a:bodyPr>
          <a:lstStyle/>
          <a:p>
            <a:r>
              <a:rPr lang="en-US" dirty="0" smtClean="0"/>
              <a:t>Small things hook big part together</a:t>
            </a:r>
          </a:p>
          <a:p>
            <a:pPr lvl="1"/>
            <a:r>
              <a:rPr lang="en-US" dirty="0" smtClean="0"/>
              <a:t>Ligaments for human bones</a:t>
            </a:r>
          </a:p>
          <a:p>
            <a:pPr lvl="1"/>
            <a:r>
              <a:rPr lang="en-US" dirty="0" smtClean="0"/>
              <a:t>Data for the cyber anatomy of the target</a:t>
            </a:r>
          </a:p>
          <a:p>
            <a:r>
              <a:rPr lang="en-US" dirty="0" smtClean="0"/>
              <a:t>Little items lead to big information</a:t>
            </a:r>
          </a:p>
          <a:p>
            <a:pPr lvl="1"/>
            <a:r>
              <a:rPr lang="en-US" dirty="0" smtClean="0"/>
              <a:t>A family member</a:t>
            </a:r>
          </a:p>
          <a:p>
            <a:pPr lvl="1"/>
            <a:r>
              <a:rPr lang="en-US" dirty="0" smtClean="0"/>
              <a:t>A phone number</a:t>
            </a:r>
          </a:p>
          <a:p>
            <a:pPr lvl="1"/>
            <a:r>
              <a:rPr lang="en-US" dirty="0" smtClean="0"/>
              <a:t>A license plate</a:t>
            </a:r>
          </a:p>
          <a:p>
            <a:pPr lvl="1"/>
            <a:r>
              <a:rPr lang="en-US" dirty="0" smtClean="0"/>
              <a:t>House street, number</a:t>
            </a:r>
          </a:p>
          <a:p>
            <a:pPr lvl="1"/>
            <a:r>
              <a:rPr lang="en-US" dirty="0" smtClean="0"/>
              <a:t>Travel info</a:t>
            </a:r>
          </a:p>
          <a:p>
            <a:pPr lvl="1"/>
            <a:r>
              <a:rPr lang="en-US" dirty="0" smtClean="0"/>
              <a:t>Pet info, friends info….etc</a:t>
            </a:r>
          </a:p>
          <a:p>
            <a:pPr lvl="1"/>
            <a:r>
              <a:rPr lang="en-US" dirty="0" smtClean="0"/>
              <a:t>More small pieces of info – best place to eat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Oldcommguy TM – All Rights Reserved 2014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/>
          <a:stretch/>
        </p:blipFill>
        <p:spPr bwMode="auto">
          <a:xfrm>
            <a:off x="6931094" y="1549400"/>
            <a:ext cx="2074426" cy="4756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695700" y="3784600"/>
            <a:ext cx="3771900" cy="1117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600" y="4203700"/>
            <a:ext cx="4025900" cy="166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35500" y="2413000"/>
            <a:ext cx="2832100" cy="33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21000" y="3927475"/>
            <a:ext cx="4546600" cy="145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78200" y="1879600"/>
            <a:ext cx="43307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5600" y="2794000"/>
            <a:ext cx="3708400" cy="210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318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1399</Words>
  <Application>Microsoft Office PowerPoint</Application>
  <PresentationFormat>On-screen Show (4:3)</PresentationFormat>
  <Paragraphs>297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simple-light</vt:lpstr>
      <vt:lpstr>Custom Design</vt:lpstr>
      <vt:lpstr>The Anatomy of a Cyber Attack</vt:lpstr>
      <vt:lpstr>The preparation for A Cyber-Attack From  Data gathering  to  implementation By: The Oldcommguy®</vt:lpstr>
      <vt:lpstr>The Cyber World</vt:lpstr>
      <vt:lpstr>Targets and Motives</vt:lpstr>
      <vt:lpstr>Goals of Cyber - attacks</vt:lpstr>
      <vt:lpstr>Data and data sources</vt:lpstr>
      <vt:lpstr>What is needed for a cyber attack</vt:lpstr>
      <vt:lpstr>Information – many sources</vt:lpstr>
      <vt:lpstr>Hooking the bones together! Small easily found data!</vt:lpstr>
      <vt:lpstr>Data for Personal attack</vt:lpstr>
      <vt:lpstr>Data and info source tools</vt:lpstr>
      <vt:lpstr>Attack data and access sources</vt:lpstr>
      <vt:lpstr>Trickery everywhere</vt:lpstr>
      <vt:lpstr>Problems</vt:lpstr>
      <vt:lpstr>Cyber Warfare – Enemies and targets</vt:lpstr>
      <vt:lpstr>Types of Cyber - attacks</vt:lpstr>
      <vt:lpstr>Review</vt:lpstr>
      <vt:lpstr>Issues for you to solve</vt:lpstr>
      <vt:lpstr>The End or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Tim O'Neill</cp:lastModifiedBy>
  <cp:revision>13</cp:revision>
  <dcterms:modified xsi:type="dcterms:W3CDTF">2014-06-12T16:42:25Z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264468196</vt:i4>
  </property>
  <property fmtid="{D5CDD505-2E9C-101B-9397-08002B2CF9AE}" pid="3" name="_NewReviewCycle">
    <vt:lpwstr/>
  </property>
  <property fmtid="{D5CDD505-2E9C-101B-9397-08002B2CF9AE}" pid="4" name="_EmailSubject">
    <vt:lpwstr>Need Your Sharkfest Slides and/or Videos!!</vt:lpwstr>
  </property>
  <property fmtid="{D5CDD505-2E9C-101B-9397-08002B2CF9AE}" pid="5" name="_AuthorEmail">
    <vt:lpwstr>oldcommguy@bellsouth.net</vt:lpwstr>
  </property>
  <property fmtid="{D5CDD505-2E9C-101B-9397-08002B2CF9AE}" pid="6" name="_AuthorEmailDisplayName">
    <vt:lpwstr>TimO</vt:lpwstr>
  </property>
</Properties>
</file>