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lvl1pPr>
      <a:defRPr sz="1400">
        <a:latin typeface="Oswald"/>
        <a:ea typeface="Oswald"/>
        <a:cs typeface="Oswald"/>
        <a:sym typeface="Oswald"/>
      </a:defRPr>
    </a:lvl1pPr>
    <a:lvl2pPr>
      <a:defRPr sz="1400">
        <a:latin typeface="Oswald"/>
        <a:ea typeface="Oswald"/>
        <a:cs typeface="Oswald"/>
        <a:sym typeface="Oswald"/>
      </a:defRPr>
    </a:lvl2pPr>
    <a:lvl3pPr>
      <a:defRPr sz="1400">
        <a:latin typeface="Oswald"/>
        <a:ea typeface="Oswald"/>
        <a:cs typeface="Oswald"/>
        <a:sym typeface="Oswald"/>
      </a:defRPr>
    </a:lvl3pPr>
    <a:lvl4pPr>
      <a:defRPr sz="1400">
        <a:latin typeface="Oswald"/>
        <a:ea typeface="Oswald"/>
        <a:cs typeface="Oswald"/>
        <a:sym typeface="Oswald"/>
      </a:defRPr>
    </a:lvl4pPr>
    <a:lvl5pPr>
      <a:defRPr sz="1400">
        <a:latin typeface="Oswald"/>
        <a:ea typeface="Oswald"/>
        <a:cs typeface="Oswald"/>
        <a:sym typeface="Oswald"/>
      </a:defRPr>
    </a:lvl5pPr>
    <a:lvl6pPr>
      <a:defRPr sz="1400">
        <a:latin typeface="Oswald"/>
        <a:ea typeface="Oswald"/>
        <a:cs typeface="Oswald"/>
        <a:sym typeface="Oswald"/>
      </a:defRPr>
    </a:lvl6pPr>
    <a:lvl7pPr>
      <a:defRPr sz="1400">
        <a:latin typeface="Oswald"/>
        <a:ea typeface="Oswald"/>
        <a:cs typeface="Oswald"/>
        <a:sym typeface="Oswald"/>
      </a:defRPr>
    </a:lvl7pPr>
    <a:lvl8pPr>
      <a:defRPr sz="1400">
        <a:latin typeface="Oswald"/>
        <a:ea typeface="Oswald"/>
        <a:cs typeface="Oswald"/>
        <a:sym typeface="Oswald"/>
      </a:defRPr>
    </a:lvl8pPr>
    <a:lvl9pPr>
      <a:defRPr sz="1400">
        <a:latin typeface="Oswald"/>
        <a:ea typeface="Oswald"/>
        <a:cs typeface="Oswald"/>
        <a:sym typeface="Oswal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AB40"/>
          </a:solidFill>
        </a:fill>
      </a:tcStyle>
    </a:firstCol>
    <a:la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AB40"/>
          </a:solidFill>
        </a:fill>
      </a:tcStyle>
    </a:lastRow>
    <a:fir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AB4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9C"/>
          </a:solidFill>
        </a:fill>
      </a:tcStyle>
    </a:firstCol>
    <a:la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9C"/>
          </a:solidFill>
        </a:fill>
      </a:tcStyle>
    </a:lastRow>
    <a:fir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9C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EFF41"/>
          </a:solidFill>
        </a:fill>
      </a:tcStyle>
    </a:firstCol>
    <a:la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EFF41"/>
          </a:solidFill>
        </a:fill>
      </a:tcStyle>
    </a:lastRow>
    <a:fir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EFF4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AB40"/>
          </a:solidFill>
        </a:fill>
      </a:tcStyle>
    </a:firstCol>
    <a:lastRow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AB4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Oswald"/>
          <a:ea typeface="Oswald"/>
          <a:cs typeface="Oswa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Oswald"/>
          <a:ea typeface="Oswald"/>
          <a:cs typeface="Oswa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6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730618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/>
          <p:nvPr/>
        </p:nvPicPr>
        <p:blipFill>
          <a:blip r:embed="rId2">
            <a:alphaModFix amt="19000"/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roup 10"/>
          <p:cNvGrpSpPr/>
          <p:nvPr/>
        </p:nvGrpSpPr>
        <p:grpSpPr>
          <a:xfrm>
            <a:off x="8524" y="-37101"/>
            <a:ext cx="9144001" cy="1021051"/>
            <a:chOff x="0" y="0"/>
            <a:chExt cx="9144000" cy="1021049"/>
          </a:xfrm>
        </p:grpSpPr>
        <p:sp>
          <p:nvSpPr>
            <p:cNvPr id="8" name="Shape 8"/>
            <p:cNvSpPr/>
            <p:nvPr/>
          </p:nvSpPr>
          <p:spPr>
            <a:xfrm>
              <a:off x="0" y="28575"/>
              <a:ext cx="9144000" cy="963900"/>
            </a:xfrm>
            <a:prstGeom prst="rect">
              <a:avLst/>
            </a:prstGeom>
            <a:solidFill>
              <a:srgbClr val="073763"/>
            </a:solidFill>
            <a:ln w="1905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-1"/>
              <a:ext cx="9144000" cy="1021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5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5500">
                  <a:solidFill>
                    <a:srgbClr val="FFFFFF"/>
                  </a:solidFill>
                </a:rPr>
                <a:t>SharkFest ‘16 </a:t>
              </a:r>
            </a:p>
          </p:txBody>
        </p:sp>
      </p:grp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95288" y="1419225"/>
            <a:ext cx="8353426" cy="1934344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0" y="-2"/>
            <a:ext cx="9144000" cy="555626"/>
          </a:xfrm>
          <a:prstGeom prst="rect">
            <a:avLst/>
          </a:prstGeom>
          <a:solidFill>
            <a:srgbClr val="073763"/>
          </a:solidFill>
        </p:spPr>
        <p:txBody>
          <a:bodyPr lIns="45719" tIns="45719" rIns="45719" bIns="45719"/>
          <a:lstStyle>
            <a:lvl1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67543" y="1995685"/>
            <a:ext cx="8229601" cy="857251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40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73763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68680" y="0"/>
            <a:ext cx="7406641" cy="10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/>
          <a:lstStyle/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68680" y="1200150"/>
            <a:ext cx="7406641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/>
          <a:lstStyle/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158311" y="4790482"/>
            <a:ext cx="493830" cy="312396"/>
          </a:xfrm>
          <a:prstGeom prst="rect">
            <a:avLst/>
          </a:prstGeom>
          <a:ln w="12700">
            <a:miter lim="400000"/>
          </a:ln>
        </p:spPr>
        <p:txBody>
          <a:bodyPr lIns="82282" tIns="82282" rIns="82282" bIns="82282" anchor="ctr">
            <a:spAutoFit/>
          </a:bodyPr>
          <a:lstStyle>
            <a:lvl1pPr algn="r"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>
        <a:defRPr sz="1200">
          <a:latin typeface="Arial"/>
          <a:ea typeface="Arial"/>
          <a:cs typeface="Arial"/>
          <a:sym typeface="Arial"/>
        </a:defRPr>
      </a:lvl1pPr>
      <a:lvl2pPr>
        <a:defRPr sz="1200">
          <a:latin typeface="Arial"/>
          <a:ea typeface="Arial"/>
          <a:cs typeface="Arial"/>
          <a:sym typeface="Arial"/>
        </a:defRPr>
      </a:lvl2pPr>
      <a:lvl3pPr>
        <a:defRPr sz="1200">
          <a:latin typeface="Arial"/>
          <a:ea typeface="Arial"/>
          <a:cs typeface="Arial"/>
          <a:sym typeface="Arial"/>
        </a:defRPr>
      </a:lvl3pPr>
      <a:lvl4pPr>
        <a:defRPr sz="1200">
          <a:latin typeface="Arial"/>
          <a:ea typeface="Arial"/>
          <a:cs typeface="Arial"/>
          <a:sym typeface="Arial"/>
        </a:defRPr>
      </a:lvl4pPr>
      <a:lvl5pPr>
        <a:defRPr sz="1200">
          <a:latin typeface="Arial"/>
          <a:ea typeface="Arial"/>
          <a:cs typeface="Arial"/>
          <a:sym typeface="Arial"/>
        </a:defRPr>
      </a:lvl5pPr>
      <a:lvl6pPr>
        <a:defRPr sz="1200">
          <a:latin typeface="Arial"/>
          <a:ea typeface="Arial"/>
          <a:cs typeface="Arial"/>
          <a:sym typeface="Arial"/>
        </a:defRPr>
      </a:lvl6pPr>
      <a:lvl7pPr>
        <a:defRPr sz="1200">
          <a:latin typeface="Arial"/>
          <a:ea typeface="Arial"/>
          <a:cs typeface="Arial"/>
          <a:sym typeface="Arial"/>
        </a:defRPr>
      </a:lvl7pPr>
      <a:lvl8pPr>
        <a:defRPr sz="1200">
          <a:latin typeface="Arial"/>
          <a:ea typeface="Arial"/>
          <a:cs typeface="Arial"/>
          <a:sym typeface="Arial"/>
        </a:defRPr>
      </a:lvl8pPr>
      <a:lvl9pPr>
        <a:defRPr sz="1200">
          <a:latin typeface="Arial"/>
          <a:ea typeface="Arial"/>
          <a:cs typeface="Arial"/>
          <a:sym typeface="Arial"/>
        </a:defRPr>
      </a:lvl9pPr>
    </p:titleStyle>
    <p:bodyStyle>
      <a:lvl1pPr>
        <a:defRPr sz="1200">
          <a:latin typeface="Arial"/>
          <a:ea typeface="Arial"/>
          <a:cs typeface="Arial"/>
          <a:sym typeface="Arial"/>
        </a:defRPr>
      </a:lvl1pPr>
      <a:lvl2pPr>
        <a:defRPr sz="1200">
          <a:latin typeface="Arial"/>
          <a:ea typeface="Arial"/>
          <a:cs typeface="Arial"/>
          <a:sym typeface="Arial"/>
        </a:defRPr>
      </a:lvl2pPr>
      <a:lvl3pPr>
        <a:defRPr sz="1200">
          <a:latin typeface="Arial"/>
          <a:ea typeface="Arial"/>
          <a:cs typeface="Arial"/>
          <a:sym typeface="Arial"/>
        </a:defRPr>
      </a:lvl3pPr>
      <a:lvl4pPr>
        <a:defRPr sz="1200">
          <a:latin typeface="Arial"/>
          <a:ea typeface="Arial"/>
          <a:cs typeface="Arial"/>
          <a:sym typeface="Arial"/>
        </a:defRPr>
      </a:lvl4pPr>
      <a:lvl5pPr>
        <a:defRPr sz="1200">
          <a:latin typeface="Arial"/>
          <a:ea typeface="Arial"/>
          <a:cs typeface="Arial"/>
          <a:sym typeface="Arial"/>
        </a:defRPr>
      </a:lvl5pPr>
      <a:lvl6pPr>
        <a:defRPr sz="1200">
          <a:latin typeface="Arial"/>
          <a:ea typeface="Arial"/>
          <a:cs typeface="Arial"/>
          <a:sym typeface="Arial"/>
        </a:defRPr>
      </a:lvl6pPr>
      <a:lvl7pPr>
        <a:defRPr sz="1200">
          <a:latin typeface="Arial"/>
          <a:ea typeface="Arial"/>
          <a:cs typeface="Arial"/>
          <a:sym typeface="Arial"/>
        </a:defRPr>
      </a:lvl7pPr>
      <a:lvl8pPr>
        <a:defRPr sz="1200">
          <a:latin typeface="Arial"/>
          <a:ea typeface="Arial"/>
          <a:cs typeface="Arial"/>
          <a:sym typeface="Arial"/>
        </a:defRPr>
      </a:lvl8pPr>
      <a:lvl9pPr>
        <a:defRPr sz="1200">
          <a:latin typeface="Arial"/>
          <a:ea typeface="Arial"/>
          <a:cs typeface="Arial"/>
          <a:sym typeface="Arial"/>
        </a:defRPr>
      </a:lvl9pPr>
    </p:bodyStyle>
    <p:otherStyle>
      <a:lvl1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ketpioneer.com" TargetMode="External"/><Relationship Id="rId2" Type="http://schemas.openxmlformats.org/officeDocument/2006/relationships/hyperlink" Target="http://www.lovemytoo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284287" y="1604578"/>
            <a:ext cx="7309447" cy="193434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TCP Tips, Tricks, and Traces</a:t>
            </a:r>
          </a:p>
        </p:txBody>
      </p:sp>
      <p:sp>
        <p:nvSpPr>
          <p:cNvPr id="28" name="Shape 28"/>
          <p:cNvSpPr/>
          <p:nvPr/>
        </p:nvSpPr>
        <p:spPr>
          <a:xfrm>
            <a:off x="865187" y="2587625"/>
            <a:ext cx="8353426" cy="1934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2700">
                <a:solidFill>
                  <a:srgbClr val="0B539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B5394"/>
                </a:solidFill>
              </a:rPr>
              <a:t>Let’s chat about what makes Applications Crawl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causes retransmissions?</a:t>
            </a:r>
          </a:p>
        </p:txBody>
      </p:sp>
      <p:sp>
        <p:nvSpPr>
          <p:cNvPr id="126" name="Shape 126"/>
          <p:cNvSpPr/>
          <p:nvPr/>
        </p:nvSpPr>
        <p:spPr>
          <a:xfrm>
            <a:off x="401210" y="706930"/>
            <a:ext cx="6736871" cy="3369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Packet Discards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FCS/CRC Errors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Cable/Interface hardware errors.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Make sure you don’t over-filter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01210" y="706930"/>
            <a:ext cx="6736871" cy="3953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When working to understand the root cause of retransmissions, make sure not to over-filter the trace.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Dig until you understand it. 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TCPRetransFromARPS.pcap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Window Problems</a:t>
            </a:r>
          </a:p>
        </p:txBody>
      </p:sp>
      <p:sp>
        <p:nvSpPr>
          <p:cNvPr id="132" name="Shape 132"/>
          <p:cNvSpPr/>
          <p:nvPr/>
        </p:nvSpPr>
        <p:spPr>
          <a:xfrm>
            <a:off x="436880" y="94615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>
            <a:lvl1pPr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700"/>
              <a:t>Open Example 3_TCP Window Problem.pcap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Keep Alives</a:t>
            </a:r>
          </a:p>
        </p:txBody>
      </p:sp>
      <p:sp>
        <p:nvSpPr>
          <p:cNvPr id="135" name="Shape 135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These may look bad – but are they?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4_Slow Web Application.pcap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Delayed ACKs</a:t>
            </a:r>
          </a:p>
        </p:txBody>
      </p:sp>
      <p:sp>
        <p:nvSpPr>
          <p:cNvPr id="138" name="Shape 138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This is the default behaviour of many TCP Stacks.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5_Delayed ACKs.pcap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Questions? Thanks for coming! Don’t forget to review.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Presenter</a:t>
            </a:r>
          </a:p>
        </p:txBody>
      </p:sp>
      <p:sp>
        <p:nvSpPr>
          <p:cNvPr id="31" name="Shape 31"/>
          <p:cNvSpPr/>
          <p:nvPr/>
        </p:nvSpPr>
        <p:spPr>
          <a:xfrm>
            <a:off x="132080" y="708886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Packet Pioneer LLC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Analyst - WCNA</a:t>
            </a:r>
          </a:p>
          <a:p>
            <a:pPr lvl="0">
              <a:defRPr sz="1800"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Training and Professional Services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and application performance analysis</a:t>
            </a:r>
          </a:p>
          <a:p>
            <a:pPr lvl="0">
              <a:defRPr sz="1800"/>
            </a:pPr>
            <a:r>
              <a:rPr sz="210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www.lovemytool.com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 u="sng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www.packetpioneer.com</a:t>
            </a:r>
          </a:p>
        </p:txBody>
      </p:sp>
      <p:pic>
        <p:nvPicPr>
          <p:cNvPr id="32" name="image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49712" y="777910"/>
            <a:ext cx="2811307" cy="996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Why TCP?</a:t>
            </a:r>
          </a:p>
        </p:txBody>
      </p:sp>
      <p:sp>
        <p:nvSpPr>
          <p:cNvPr id="35" name="Shape 35"/>
          <p:cNvSpPr/>
          <p:nvPr/>
        </p:nvSpPr>
        <p:spPr>
          <a:xfrm>
            <a:off x="233680" y="1121634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Important stuff uses it.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Some problems “hide” at this layer.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Key to isolating problem domain.  </a:t>
            </a: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Few take responsibility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for it. 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38" name="Shape 38"/>
          <p:cNvSpPr/>
          <p:nvPr/>
        </p:nvSpPr>
        <p:spPr>
          <a:xfrm>
            <a:off x="937260" y="898683"/>
            <a:ext cx="6926580" cy="4416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marL="205739" lvl="0" indent="-205739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Network engineers check network interfaces, utilization levels, link errors and the wireless environment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205739" lvl="0" indent="-205739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They want to prove it’s not the network. 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6554616" y="4244536"/>
            <a:ext cx="1576743" cy="330489"/>
            <a:chOff x="0" y="0"/>
            <a:chExt cx="1576742" cy="330488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6554616" y="3833056"/>
            <a:ext cx="1576743" cy="330489"/>
            <a:chOff x="0" y="0"/>
            <a:chExt cx="1576742" cy="330488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6554616" y="3421576"/>
            <a:ext cx="1576743" cy="330489"/>
            <a:chOff x="0" y="0"/>
            <a:chExt cx="1576742" cy="3304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554616" y="3010096"/>
            <a:ext cx="1576743" cy="330489"/>
            <a:chOff x="0" y="0"/>
            <a:chExt cx="1576742" cy="330488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6554616" y="2598616"/>
            <a:ext cx="1576743" cy="330489"/>
            <a:chOff x="0" y="0"/>
            <a:chExt cx="1576742" cy="330488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6554616" y="2187136"/>
            <a:ext cx="1576743" cy="330489"/>
            <a:chOff x="0" y="0"/>
            <a:chExt cx="1576742" cy="330488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6554616" y="1775656"/>
            <a:ext cx="1576743" cy="330490"/>
            <a:chOff x="0" y="0"/>
            <a:chExt cx="1576742" cy="330488"/>
          </a:xfrm>
        </p:grpSpPr>
        <p:sp>
          <p:nvSpPr>
            <p:cNvPr id="57" name="Shape 57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60" name="Shape 60"/>
          <p:cNvSpPr/>
          <p:nvPr/>
        </p:nvSpPr>
        <p:spPr>
          <a:xfrm>
            <a:off x="6085487" y="3451366"/>
            <a:ext cx="262792" cy="1123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2"/>
                  <a:pt x="10800" y="21179"/>
                </a:cubicBezTo>
                <a:lnTo>
                  <a:pt x="10800" y="11221"/>
                </a:lnTo>
                <a:cubicBezTo>
                  <a:pt x="10800" y="10988"/>
                  <a:pt x="5965" y="10800"/>
                  <a:pt x="0" y="10800"/>
                </a:cubicBezTo>
                <a:cubicBezTo>
                  <a:pt x="5965" y="10800"/>
                  <a:pt x="10800" y="10612"/>
                  <a:pt x="10800" y="10379"/>
                </a:cubicBezTo>
                <a:lnTo>
                  <a:pt x="10800" y="421"/>
                </a:lnTo>
                <a:cubicBezTo>
                  <a:pt x="10800" y="188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68458"/>
            <a:ext cx="2743200" cy="274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65" name="Shape 65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sp>
        <p:nvSpPr>
          <p:cNvPr id="66" name="Shape 66"/>
          <p:cNvSpPr/>
          <p:nvPr/>
        </p:nvSpPr>
        <p:spPr>
          <a:xfrm>
            <a:off x="871110" y="948230"/>
            <a:ext cx="6736871" cy="740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>
            <a:lvl1pPr marL="228600" indent="-228600">
              <a:buClr>
                <a:srgbClr val="000000"/>
              </a:buClr>
              <a:buSzPct val="100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Server and Application support people may check error logs and server resources to see if the issue is theirs.</a:t>
            </a:r>
          </a:p>
        </p:txBody>
      </p:sp>
      <p:grpSp>
        <p:nvGrpSpPr>
          <p:cNvPr id="69" name="Group 69"/>
          <p:cNvGrpSpPr/>
          <p:nvPr/>
        </p:nvGrpSpPr>
        <p:grpSpPr>
          <a:xfrm>
            <a:off x="6668296" y="4478625"/>
            <a:ext cx="1469863" cy="314042"/>
            <a:chOff x="0" y="0"/>
            <a:chExt cx="1469862" cy="314041"/>
          </a:xfrm>
        </p:grpSpPr>
        <p:sp>
          <p:nvSpPr>
            <p:cNvPr id="67" name="Shape 67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6668296" y="4067145"/>
            <a:ext cx="1469863" cy="314042"/>
            <a:chOff x="0" y="0"/>
            <a:chExt cx="1469862" cy="314041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6668296" y="3655665"/>
            <a:ext cx="1469863" cy="314042"/>
            <a:chOff x="0" y="0"/>
            <a:chExt cx="1469862" cy="314041"/>
          </a:xfrm>
        </p:grpSpPr>
        <p:sp>
          <p:nvSpPr>
            <p:cNvPr id="73" name="Shape 73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668296" y="3244185"/>
            <a:ext cx="1469863" cy="314042"/>
            <a:chOff x="0" y="0"/>
            <a:chExt cx="1469862" cy="314041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668296" y="2832705"/>
            <a:ext cx="1469863" cy="314042"/>
            <a:chOff x="0" y="0"/>
            <a:chExt cx="1469862" cy="314041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668296" y="2421224"/>
            <a:ext cx="1469863" cy="314043"/>
            <a:chOff x="0" y="0"/>
            <a:chExt cx="1469862" cy="314041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6668296" y="2009744"/>
            <a:ext cx="1469863" cy="314043"/>
            <a:chOff x="0" y="0"/>
            <a:chExt cx="1469862" cy="314041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88" name="Shape 88"/>
          <p:cNvSpPr/>
          <p:nvPr/>
        </p:nvSpPr>
        <p:spPr>
          <a:xfrm>
            <a:off x="6121531" y="2079007"/>
            <a:ext cx="244979" cy="1067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5"/>
                  <a:pt x="10800" y="21187"/>
                </a:cubicBezTo>
                <a:lnTo>
                  <a:pt x="10800" y="11213"/>
                </a:lnTo>
                <a:cubicBezTo>
                  <a:pt x="10800" y="10985"/>
                  <a:pt x="5965" y="10800"/>
                  <a:pt x="0" y="10800"/>
                </a:cubicBezTo>
                <a:cubicBezTo>
                  <a:pt x="5965" y="10800"/>
                  <a:pt x="10800" y="10615"/>
                  <a:pt x="10800" y="10387"/>
                </a:cubicBezTo>
                <a:lnTo>
                  <a:pt x="10800" y="413"/>
                </a:lnTo>
                <a:cubicBezTo>
                  <a:pt x="10800" y="185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969" y="2220918"/>
            <a:ext cx="2805546" cy="2571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sz="2100" dirty="0"/>
              <a:t>What if the problem is in the middle? </a:t>
            </a:r>
            <a:r>
              <a:rPr lang="en-US" sz="2100" dirty="0" smtClean="0"/>
              <a:t>Or.. What if you could use the transport layer to find the real root cause? </a:t>
            </a:r>
            <a:r>
              <a:rPr sz="2100" dirty="0"/>
              <a:t>	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6315406" y="4227592"/>
            <a:ext cx="1645921" cy="342901"/>
            <a:chOff x="0" y="0"/>
            <a:chExt cx="1645919" cy="342900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6315406" y="3816112"/>
            <a:ext cx="1645921" cy="342901"/>
            <a:chOff x="0" y="0"/>
            <a:chExt cx="1645919" cy="342900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6315406" y="3404632"/>
            <a:ext cx="1645921" cy="342901"/>
            <a:chOff x="0" y="0"/>
            <a:chExt cx="1645919" cy="3429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103" name="Group 103"/>
          <p:cNvGrpSpPr/>
          <p:nvPr/>
        </p:nvGrpSpPr>
        <p:grpSpPr>
          <a:xfrm>
            <a:off x="6315406" y="2993152"/>
            <a:ext cx="1645921" cy="342901"/>
            <a:chOff x="0" y="0"/>
            <a:chExt cx="1645919" cy="342900"/>
          </a:xfrm>
        </p:grpSpPr>
        <p:sp>
          <p:nvSpPr>
            <p:cNvPr id="101" name="Shape 101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A2F2C"/>
                </a:gs>
                <a:gs pos="80000">
                  <a:srgbClr val="CA3E3A"/>
                </a:gs>
                <a:gs pos="100000">
                  <a:srgbClr val="CE3B37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6315406" y="2581672"/>
            <a:ext cx="1645921" cy="342901"/>
            <a:chOff x="0" y="0"/>
            <a:chExt cx="1645919" cy="342900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6315406" y="2170192"/>
            <a:ext cx="1645921" cy="342901"/>
            <a:chOff x="0" y="0"/>
            <a:chExt cx="1645919" cy="3429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6315406" y="1758712"/>
            <a:ext cx="1645921" cy="342901"/>
            <a:chOff x="0" y="0"/>
            <a:chExt cx="1645919" cy="342900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113" name="Shape 113"/>
          <p:cNvSpPr/>
          <p:nvPr/>
        </p:nvSpPr>
        <p:spPr>
          <a:xfrm flipH="1" flipV="1">
            <a:off x="5218125" y="2341642"/>
            <a:ext cx="754381" cy="17145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H="1">
            <a:off x="5218126" y="3781822"/>
            <a:ext cx="762953" cy="37719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6" y="1883292"/>
            <a:ext cx="4564004" cy="267754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should I look for in traces?</a:t>
            </a:r>
          </a:p>
        </p:txBody>
      </p:sp>
      <p:sp>
        <p:nvSpPr>
          <p:cNvPr id="118" name="Shape 118"/>
          <p:cNvSpPr/>
          <p:nvPr/>
        </p:nvSpPr>
        <p:spPr>
          <a:xfrm>
            <a:off x="401210" y="706930"/>
            <a:ext cx="6736871" cy="1324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Wireshark has some great error events to flag TCP problems. 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Use the tcp.analysis.flags filter to spot them quickly, or the intelligent slide bar.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TCP events are flagged?</a:t>
            </a:r>
          </a:p>
        </p:txBody>
      </p:sp>
      <p:sp>
        <p:nvSpPr>
          <p:cNvPr id="121" name="Shape 121"/>
          <p:cNvSpPr/>
          <p:nvPr/>
        </p:nvSpPr>
        <p:spPr>
          <a:xfrm>
            <a:off x="401210" y="706930"/>
            <a:ext cx="6736871" cy="366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Retransmissions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Out-of-Orders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Duplicate Acks</a:t>
            </a:r>
          </a:p>
          <a:p>
            <a:pPr marL="228600" lvl="0" indent="-2286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Zero Windows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Example 1:TCP Retransmission.pcap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AB4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AB4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AB4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AB4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(16:9)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</vt:lpstr>
      <vt:lpstr>PowerPoint Presentation</vt:lpstr>
      <vt:lpstr>PowerPoint Presentation</vt:lpstr>
      <vt:lpstr>PowerPoint Presentation</vt:lpstr>
      <vt:lpstr> </vt:lpstr>
      <vt:lpstr> </vt:lpstr>
      <vt:lpstr>What if the problem is in the middle? Or.. What if you could use the transport layer to find the real root cause?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</cp:lastModifiedBy>
  <cp:revision>1</cp:revision>
  <dcterms:modified xsi:type="dcterms:W3CDTF">2016-06-23T01:32:03Z</dcterms:modified>
</cp:coreProperties>
</file>